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45"/>
  </p:notesMasterIdLst>
  <p:sldIdLst>
    <p:sldId id="256" r:id="rId2"/>
    <p:sldId id="307" r:id="rId3"/>
    <p:sldId id="309" r:id="rId4"/>
    <p:sldId id="308" r:id="rId5"/>
    <p:sldId id="322" r:id="rId6"/>
    <p:sldId id="320" r:id="rId7"/>
    <p:sldId id="321" r:id="rId8"/>
    <p:sldId id="364" r:id="rId9"/>
    <p:sldId id="366" r:id="rId10"/>
    <p:sldId id="340" r:id="rId11"/>
    <p:sldId id="311" r:id="rId12"/>
    <p:sldId id="341" r:id="rId13"/>
    <p:sldId id="343" r:id="rId14"/>
    <p:sldId id="367" r:id="rId15"/>
    <p:sldId id="344" r:id="rId16"/>
    <p:sldId id="347" r:id="rId17"/>
    <p:sldId id="358" r:id="rId18"/>
    <p:sldId id="359" r:id="rId19"/>
    <p:sldId id="360" r:id="rId20"/>
    <p:sldId id="361" r:id="rId21"/>
    <p:sldId id="362" r:id="rId22"/>
    <p:sldId id="363" r:id="rId23"/>
    <p:sldId id="369" r:id="rId24"/>
    <p:sldId id="350" r:id="rId25"/>
    <p:sldId id="373" r:id="rId26"/>
    <p:sldId id="372" r:id="rId27"/>
    <p:sldId id="276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02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25" autoAdjust="0"/>
  </p:normalViewPr>
  <p:slideViewPr>
    <p:cSldViewPr>
      <p:cViewPr varScale="1">
        <p:scale>
          <a:sx n="91" d="100"/>
          <a:sy n="91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E14EC-B447-476F-A825-5AB9E94A40B8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A727B375-CAEF-47D0-B0ED-F8102BF71E32}">
      <dgm:prSet phldrT="[Testo]"/>
      <dgm:spPr/>
      <dgm:t>
        <a:bodyPr/>
        <a:lstStyle/>
        <a:p>
          <a:r>
            <a:rPr lang="en-US" dirty="0" smtClean="0"/>
            <a:t>dedicated tools</a:t>
          </a:r>
          <a:endParaRPr lang="en-US" dirty="0"/>
        </a:p>
      </dgm:t>
    </dgm:pt>
    <dgm:pt modelId="{CB9E5E05-CBF6-4BC4-A4B5-77E095B44206}" type="parTrans" cxnId="{D4E1E08E-6970-4F4E-A82C-488376F0AD26}">
      <dgm:prSet/>
      <dgm:spPr/>
      <dgm:t>
        <a:bodyPr/>
        <a:lstStyle/>
        <a:p>
          <a:endParaRPr lang="en-US"/>
        </a:p>
      </dgm:t>
    </dgm:pt>
    <dgm:pt modelId="{9E61E889-5216-4712-8839-115AEB895928}" type="sibTrans" cxnId="{D4E1E08E-6970-4F4E-A82C-488376F0AD26}">
      <dgm:prSet/>
      <dgm:spPr/>
      <dgm:t>
        <a:bodyPr/>
        <a:lstStyle/>
        <a:p>
          <a:endParaRPr lang="en-US"/>
        </a:p>
      </dgm:t>
    </dgm:pt>
    <dgm:pt modelId="{6D1DFC2E-330F-43EB-875D-56BBFF8CA35E}">
      <dgm:prSet phldrT="[Testo]"/>
      <dgm:spPr/>
      <dgm:t>
        <a:bodyPr/>
        <a:lstStyle/>
        <a:p>
          <a:r>
            <a:rPr lang="en-US" dirty="0" smtClean="0"/>
            <a:t>technological framework</a:t>
          </a:r>
          <a:endParaRPr lang="en-US" dirty="0"/>
        </a:p>
      </dgm:t>
    </dgm:pt>
    <dgm:pt modelId="{DCB257BB-C89D-4D1B-87F4-1CC9AC66D887}" type="parTrans" cxnId="{79DD9FFA-1BAF-41DF-B0EC-8F3273188687}">
      <dgm:prSet/>
      <dgm:spPr/>
      <dgm:t>
        <a:bodyPr/>
        <a:lstStyle/>
        <a:p>
          <a:endParaRPr lang="en-US"/>
        </a:p>
      </dgm:t>
    </dgm:pt>
    <dgm:pt modelId="{0E0CD36B-8F98-424A-A3B2-B3E154581244}" type="sibTrans" cxnId="{79DD9FFA-1BAF-41DF-B0EC-8F3273188687}">
      <dgm:prSet/>
      <dgm:spPr/>
      <dgm:t>
        <a:bodyPr/>
        <a:lstStyle/>
        <a:p>
          <a:endParaRPr lang="en-US"/>
        </a:p>
      </dgm:t>
    </dgm:pt>
    <dgm:pt modelId="{D7AC3A67-1325-4096-96B1-D10603177F62}">
      <dgm:prSet phldrT="[Testo]"/>
      <dgm:spPr/>
      <dgm:t>
        <a:bodyPr/>
        <a:lstStyle/>
        <a:p>
          <a:r>
            <a:rPr lang="en-US" dirty="0" smtClean="0"/>
            <a:t>CBA, SOA</a:t>
          </a:r>
          <a:endParaRPr lang="en-US" dirty="0"/>
        </a:p>
      </dgm:t>
    </dgm:pt>
    <dgm:pt modelId="{3C9F45F0-8E78-42F7-9C40-1A435A28005C}" type="parTrans" cxnId="{EF1978AF-EFD1-402F-98C8-1C9A0D83C734}">
      <dgm:prSet/>
      <dgm:spPr/>
      <dgm:t>
        <a:bodyPr/>
        <a:lstStyle/>
        <a:p>
          <a:endParaRPr lang="en-US"/>
        </a:p>
      </dgm:t>
    </dgm:pt>
    <dgm:pt modelId="{F6176DB6-AF98-4601-949D-C5B5782A3B55}" type="sibTrans" cxnId="{EF1978AF-EFD1-402F-98C8-1C9A0D83C734}">
      <dgm:prSet/>
      <dgm:spPr/>
      <dgm:t>
        <a:bodyPr/>
        <a:lstStyle/>
        <a:p>
          <a:endParaRPr lang="en-US"/>
        </a:p>
      </dgm:t>
    </dgm:pt>
    <dgm:pt modelId="{E9B0BC09-2715-4940-95D5-CA52B2338B0D}" type="pres">
      <dgm:prSet presAssocID="{EF0E14EC-B447-476F-A825-5AB9E94A40B8}" presName="arrowDiagram" presStyleCnt="0">
        <dgm:presLayoutVars>
          <dgm:chMax val="5"/>
          <dgm:dir/>
          <dgm:resizeHandles val="exact"/>
        </dgm:presLayoutVars>
      </dgm:prSet>
      <dgm:spPr/>
    </dgm:pt>
    <dgm:pt modelId="{62849C8B-D5C3-4D70-9956-080EB0688405}" type="pres">
      <dgm:prSet presAssocID="{EF0E14EC-B447-476F-A825-5AB9E94A40B8}" presName="arrow" presStyleLbl="bgShp" presStyleIdx="0" presStyleCnt="1" custLinFactNeighborX="-1181"/>
      <dgm:spPr/>
    </dgm:pt>
    <dgm:pt modelId="{3718593C-580C-4576-A6A2-D5181A2B7D3F}" type="pres">
      <dgm:prSet presAssocID="{EF0E14EC-B447-476F-A825-5AB9E94A40B8}" presName="arrowDiagram3" presStyleCnt="0"/>
      <dgm:spPr/>
    </dgm:pt>
    <dgm:pt modelId="{901BFDF2-BC7D-4633-957D-53C8CD0CC22D}" type="pres">
      <dgm:prSet presAssocID="{A727B375-CAEF-47D0-B0ED-F8102BF71E32}" presName="bullet3a" presStyleLbl="node1" presStyleIdx="0" presStyleCnt="3"/>
      <dgm:spPr/>
    </dgm:pt>
    <dgm:pt modelId="{48B747B9-0FA7-4758-BC1B-1E9BC47092BF}" type="pres">
      <dgm:prSet presAssocID="{A727B375-CAEF-47D0-B0ED-F8102BF71E3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55155-191E-4BF4-ABD1-1619E53E1BE9}" type="pres">
      <dgm:prSet presAssocID="{6D1DFC2E-330F-43EB-875D-56BBFF8CA35E}" presName="bullet3b" presStyleLbl="node1" presStyleIdx="1" presStyleCnt="3"/>
      <dgm:spPr/>
    </dgm:pt>
    <dgm:pt modelId="{88BA3AE3-17F6-443C-8B03-24BC38FBC1A8}" type="pres">
      <dgm:prSet presAssocID="{6D1DFC2E-330F-43EB-875D-56BBFF8CA35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9ECCE-9C16-46E1-91C9-7A0D7374F784}" type="pres">
      <dgm:prSet presAssocID="{D7AC3A67-1325-4096-96B1-D10603177F62}" presName="bullet3c" presStyleLbl="node1" presStyleIdx="2" presStyleCnt="3"/>
      <dgm:spPr/>
    </dgm:pt>
    <dgm:pt modelId="{58CCC81B-7BC2-455A-856D-539A6400756E}" type="pres">
      <dgm:prSet presAssocID="{D7AC3A67-1325-4096-96B1-D10603177F6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9BA9BB-46B7-4FBD-920B-23FAA97FAB62}" type="presOf" srcId="{A727B375-CAEF-47D0-B0ED-F8102BF71E32}" destId="{48B747B9-0FA7-4758-BC1B-1E9BC47092BF}" srcOrd="0" destOrd="0" presId="urn:microsoft.com/office/officeart/2005/8/layout/arrow2"/>
    <dgm:cxn modelId="{F0B85999-EF4B-4118-90F6-7BB673C66B5C}" type="presOf" srcId="{EF0E14EC-B447-476F-A825-5AB9E94A40B8}" destId="{E9B0BC09-2715-4940-95D5-CA52B2338B0D}" srcOrd="0" destOrd="0" presId="urn:microsoft.com/office/officeart/2005/8/layout/arrow2"/>
    <dgm:cxn modelId="{051259F5-EB32-4209-BA09-FBF9FD34EE3E}" type="presOf" srcId="{6D1DFC2E-330F-43EB-875D-56BBFF8CA35E}" destId="{88BA3AE3-17F6-443C-8B03-24BC38FBC1A8}" srcOrd="0" destOrd="0" presId="urn:microsoft.com/office/officeart/2005/8/layout/arrow2"/>
    <dgm:cxn modelId="{79DD9FFA-1BAF-41DF-B0EC-8F3273188687}" srcId="{EF0E14EC-B447-476F-A825-5AB9E94A40B8}" destId="{6D1DFC2E-330F-43EB-875D-56BBFF8CA35E}" srcOrd="1" destOrd="0" parTransId="{DCB257BB-C89D-4D1B-87F4-1CC9AC66D887}" sibTransId="{0E0CD36B-8F98-424A-A3B2-B3E154581244}"/>
    <dgm:cxn modelId="{D220A1DE-4791-48BD-B8C0-9B20977B8583}" type="presOf" srcId="{D7AC3A67-1325-4096-96B1-D10603177F62}" destId="{58CCC81B-7BC2-455A-856D-539A6400756E}" srcOrd="0" destOrd="0" presId="urn:microsoft.com/office/officeart/2005/8/layout/arrow2"/>
    <dgm:cxn modelId="{D4E1E08E-6970-4F4E-A82C-488376F0AD26}" srcId="{EF0E14EC-B447-476F-A825-5AB9E94A40B8}" destId="{A727B375-CAEF-47D0-B0ED-F8102BF71E32}" srcOrd="0" destOrd="0" parTransId="{CB9E5E05-CBF6-4BC4-A4B5-77E095B44206}" sibTransId="{9E61E889-5216-4712-8839-115AEB895928}"/>
    <dgm:cxn modelId="{EF1978AF-EFD1-402F-98C8-1C9A0D83C734}" srcId="{EF0E14EC-B447-476F-A825-5AB9E94A40B8}" destId="{D7AC3A67-1325-4096-96B1-D10603177F62}" srcOrd="2" destOrd="0" parTransId="{3C9F45F0-8E78-42F7-9C40-1A435A28005C}" sibTransId="{F6176DB6-AF98-4601-949D-C5B5782A3B55}"/>
    <dgm:cxn modelId="{06E375EB-A64B-4440-A808-B5F010E4014E}" type="presParOf" srcId="{E9B0BC09-2715-4940-95D5-CA52B2338B0D}" destId="{62849C8B-D5C3-4D70-9956-080EB0688405}" srcOrd="0" destOrd="0" presId="urn:microsoft.com/office/officeart/2005/8/layout/arrow2"/>
    <dgm:cxn modelId="{FA576743-B066-46A3-AC7B-B608E9078660}" type="presParOf" srcId="{E9B0BC09-2715-4940-95D5-CA52B2338B0D}" destId="{3718593C-580C-4576-A6A2-D5181A2B7D3F}" srcOrd="1" destOrd="0" presId="urn:microsoft.com/office/officeart/2005/8/layout/arrow2"/>
    <dgm:cxn modelId="{3CE27D2C-6AE7-4A4A-9162-21EAFD3826E8}" type="presParOf" srcId="{3718593C-580C-4576-A6A2-D5181A2B7D3F}" destId="{901BFDF2-BC7D-4633-957D-53C8CD0CC22D}" srcOrd="0" destOrd="0" presId="urn:microsoft.com/office/officeart/2005/8/layout/arrow2"/>
    <dgm:cxn modelId="{2689B627-2F82-4289-A320-67065A7899AB}" type="presParOf" srcId="{3718593C-580C-4576-A6A2-D5181A2B7D3F}" destId="{48B747B9-0FA7-4758-BC1B-1E9BC47092BF}" srcOrd="1" destOrd="0" presId="urn:microsoft.com/office/officeart/2005/8/layout/arrow2"/>
    <dgm:cxn modelId="{77BBE325-0BEF-4C44-8862-4E1B457CDD68}" type="presParOf" srcId="{3718593C-580C-4576-A6A2-D5181A2B7D3F}" destId="{EF055155-191E-4BF4-ABD1-1619E53E1BE9}" srcOrd="2" destOrd="0" presId="urn:microsoft.com/office/officeart/2005/8/layout/arrow2"/>
    <dgm:cxn modelId="{1F475117-3AA1-483A-A782-7322D7DEF441}" type="presParOf" srcId="{3718593C-580C-4576-A6A2-D5181A2B7D3F}" destId="{88BA3AE3-17F6-443C-8B03-24BC38FBC1A8}" srcOrd="3" destOrd="0" presId="urn:microsoft.com/office/officeart/2005/8/layout/arrow2"/>
    <dgm:cxn modelId="{54FB2FFC-7713-402B-A3C2-4C683F0F1375}" type="presParOf" srcId="{3718593C-580C-4576-A6A2-D5181A2B7D3F}" destId="{F5E9ECCE-9C16-46E1-91C9-7A0D7374F784}" srcOrd="4" destOrd="0" presId="urn:microsoft.com/office/officeart/2005/8/layout/arrow2"/>
    <dgm:cxn modelId="{577357BE-95A0-41EC-A1D6-79B9618B3DC5}" type="presParOf" srcId="{3718593C-580C-4576-A6A2-D5181A2B7D3F}" destId="{58CCC81B-7BC2-455A-856D-539A6400756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E14EC-B447-476F-A825-5AB9E94A40B8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A727B375-CAEF-47D0-B0ED-F8102BF71E32}">
      <dgm:prSet phldrT="[Testo]"/>
      <dgm:spPr/>
      <dgm:t>
        <a:bodyPr/>
        <a:lstStyle/>
        <a:p>
          <a:r>
            <a:rPr lang="en-US" dirty="0" smtClean="0"/>
            <a:t>dedicated tools</a:t>
          </a:r>
          <a:endParaRPr lang="en-US" dirty="0"/>
        </a:p>
      </dgm:t>
    </dgm:pt>
    <dgm:pt modelId="{CB9E5E05-CBF6-4BC4-A4B5-77E095B44206}" type="parTrans" cxnId="{D4E1E08E-6970-4F4E-A82C-488376F0AD26}">
      <dgm:prSet/>
      <dgm:spPr/>
      <dgm:t>
        <a:bodyPr/>
        <a:lstStyle/>
        <a:p>
          <a:endParaRPr lang="en-US"/>
        </a:p>
      </dgm:t>
    </dgm:pt>
    <dgm:pt modelId="{9E61E889-5216-4712-8839-115AEB895928}" type="sibTrans" cxnId="{D4E1E08E-6970-4F4E-A82C-488376F0AD26}">
      <dgm:prSet/>
      <dgm:spPr/>
      <dgm:t>
        <a:bodyPr/>
        <a:lstStyle/>
        <a:p>
          <a:endParaRPr lang="en-US"/>
        </a:p>
      </dgm:t>
    </dgm:pt>
    <dgm:pt modelId="{6D1DFC2E-330F-43EB-875D-56BBFF8CA35E}">
      <dgm:prSet phldrT="[Testo]"/>
      <dgm:spPr/>
      <dgm:t>
        <a:bodyPr/>
        <a:lstStyle/>
        <a:p>
          <a:r>
            <a:rPr lang="en-US" dirty="0" smtClean="0"/>
            <a:t>WF-based</a:t>
          </a:r>
        </a:p>
        <a:p>
          <a:r>
            <a:rPr lang="en-US" dirty="0" smtClean="0"/>
            <a:t>framework</a:t>
          </a:r>
          <a:endParaRPr lang="en-US" dirty="0"/>
        </a:p>
      </dgm:t>
    </dgm:pt>
    <dgm:pt modelId="{DCB257BB-C89D-4D1B-87F4-1CC9AC66D887}" type="parTrans" cxnId="{79DD9FFA-1BAF-41DF-B0EC-8F3273188687}">
      <dgm:prSet/>
      <dgm:spPr/>
      <dgm:t>
        <a:bodyPr/>
        <a:lstStyle/>
        <a:p>
          <a:endParaRPr lang="en-US"/>
        </a:p>
      </dgm:t>
    </dgm:pt>
    <dgm:pt modelId="{0E0CD36B-8F98-424A-A3B2-B3E154581244}" type="sibTrans" cxnId="{79DD9FFA-1BAF-41DF-B0EC-8F3273188687}">
      <dgm:prSet/>
      <dgm:spPr/>
      <dgm:t>
        <a:bodyPr/>
        <a:lstStyle/>
        <a:p>
          <a:endParaRPr lang="en-US"/>
        </a:p>
      </dgm:t>
    </dgm:pt>
    <dgm:pt modelId="{D7AC3A67-1325-4096-96B1-D10603177F62}">
      <dgm:prSet phldrT="[Testo]"/>
      <dgm:spPr/>
      <dgm:t>
        <a:bodyPr/>
        <a:lstStyle/>
        <a:p>
          <a:r>
            <a:rPr lang="en-US" dirty="0" smtClean="0"/>
            <a:t>SOA</a:t>
          </a:r>
          <a:endParaRPr lang="en-US" dirty="0"/>
        </a:p>
      </dgm:t>
    </dgm:pt>
    <dgm:pt modelId="{3C9F45F0-8E78-42F7-9C40-1A435A28005C}" type="parTrans" cxnId="{EF1978AF-EFD1-402F-98C8-1C9A0D83C734}">
      <dgm:prSet/>
      <dgm:spPr/>
      <dgm:t>
        <a:bodyPr/>
        <a:lstStyle/>
        <a:p>
          <a:endParaRPr lang="en-US"/>
        </a:p>
      </dgm:t>
    </dgm:pt>
    <dgm:pt modelId="{F6176DB6-AF98-4601-949D-C5B5782A3B55}" type="sibTrans" cxnId="{EF1978AF-EFD1-402F-98C8-1C9A0D83C734}">
      <dgm:prSet/>
      <dgm:spPr/>
      <dgm:t>
        <a:bodyPr/>
        <a:lstStyle/>
        <a:p>
          <a:endParaRPr lang="en-US"/>
        </a:p>
      </dgm:t>
    </dgm:pt>
    <dgm:pt modelId="{E9B0BC09-2715-4940-95D5-CA52B2338B0D}" type="pres">
      <dgm:prSet presAssocID="{EF0E14EC-B447-476F-A825-5AB9E94A40B8}" presName="arrowDiagram" presStyleCnt="0">
        <dgm:presLayoutVars>
          <dgm:chMax val="5"/>
          <dgm:dir/>
          <dgm:resizeHandles val="exact"/>
        </dgm:presLayoutVars>
      </dgm:prSet>
      <dgm:spPr/>
    </dgm:pt>
    <dgm:pt modelId="{62849C8B-D5C3-4D70-9956-080EB0688405}" type="pres">
      <dgm:prSet presAssocID="{EF0E14EC-B447-476F-A825-5AB9E94A40B8}" presName="arrow" presStyleLbl="bgShp" presStyleIdx="0" presStyleCnt="1" custLinFactNeighborX="-1181"/>
      <dgm:spPr/>
    </dgm:pt>
    <dgm:pt modelId="{3718593C-580C-4576-A6A2-D5181A2B7D3F}" type="pres">
      <dgm:prSet presAssocID="{EF0E14EC-B447-476F-A825-5AB9E94A40B8}" presName="arrowDiagram3" presStyleCnt="0"/>
      <dgm:spPr/>
    </dgm:pt>
    <dgm:pt modelId="{901BFDF2-BC7D-4633-957D-53C8CD0CC22D}" type="pres">
      <dgm:prSet presAssocID="{A727B375-CAEF-47D0-B0ED-F8102BF71E32}" presName="bullet3a" presStyleLbl="node1" presStyleIdx="0" presStyleCnt="3"/>
      <dgm:spPr/>
    </dgm:pt>
    <dgm:pt modelId="{48B747B9-0FA7-4758-BC1B-1E9BC47092BF}" type="pres">
      <dgm:prSet presAssocID="{A727B375-CAEF-47D0-B0ED-F8102BF71E3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55155-191E-4BF4-ABD1-1619E53E1BE9}" type="pres">
      <dgm:prSet presAssocID="{6D1DFC2E-330F-43EB-875D-56BBFF8CA35E}" presName="bullet3b" presStyleLbl="node1" presStyleIdx="1" presStyleCnt="3"/>
      <dgm:spPr/>
    </dgm:pt>
    <dgm:pt modelId="{88BA3AE3-17F6-443C-8B03-24BC38FBC1A8}" type="pres">
      <dgm:prSet presAssocID="{6D1DFC2E-330F-43EB-875D-56BBFF8CA35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9ECCE-9C16-46E1-91C9-7A0D7374F784}" type="pres">
      <dgm:prSet presAssocID="{D7AC3A67-1325-4096-96B1-D10603177F62}" presName="bullet3c" presStyleLbl="node1" presStyleIdx="2" presStyleCnt="3"/>
      <dgm:spPr/>
    </dgm:pt>
    <dgm:pt modelId="{58CCC81B-7BC2-455A-856D-539A6400756E}" type="pres">
      <dgm:prSet presAssocID="{D7AC3A67-1325-4096-96B1-D10603177F6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4BFED-9FDE-4F4B-BE94-5DE3A2E0E6A2}" type="presOf" srcId="{D7AC3A67-1325-4096-96B1-D10603177F62}" destId="{58CCC81B-7BC2-455A-856D-539A6400756E}" srcOrd="0" destOrd="0" presId="urn:microsoft.com/office/officeart/2005/8/layout/arrow2"/>
    <dgm:cxn modelId="{C9828E61-F579-45E8-BE1F-C91278305E27}" type="presOf" srcId="{A727B375-CAEF-47D0-B0ED-F8102BF71E32}" destId="{48B747B9-0FA7-4758-BC1B-1E9BC47092BF}" srcOrd="0" destOrd="0" presId="urn:microsoft.com/office/officeart/2005/8/layout/arrow2"/>
    <dgm:cxn modelId="{EF1978AF-EFD1-402F-98C8-1C9A0D83C734}" srcId="{EF0E14EC-B447-476F-A825-5AB9E94A40B8}" destId="{D7AC3A67-1325-4096-96B1-D10603177F62}" srcOrd="2" destOrd="0" parTransId="{3C9F45F0-8E78-42F7-9C40-1A435A28005C}" sibTransId="{F6176DB6-AF98-4601-949D-C5B5782A3B55}"/>
    <dgm:cxn modelId="{D4E1E08E-6970-4F4E-A82C-488376F0AD26}" srcId="{EF0E14EC-B447-476F-A825-5AB9E94A40B8}" destId="{A727B375-CAEF-47D0-B0ED-F8102BF71E32}" srcOrd="0" destOrd="0" parTransId="{CB9E5E05-CBF6-4BC4-A4B5-77E095B44206}" sibTransId="{9E61E889-5216-4712-8839-115AEB895928}"/>
    <dgm:cxn modelId="{79DD9FFA-1BAF-41DF-B0EC-8F3273188687}" srcId="{EF0E14EC-B447-476F-A825-5AB9E94A40B8}" destId="{6D1DFC2E-330F-43EB-875D-56BBFF8CA35E}" srcOrd="1" destOrd="0" parTransId="{DCB257BB-C89D-4D1B-87F4-1CC9AC66D887}" sibTransId="{0E0CD36B-8F98-424A-A3B2-B3E154581244}"/>
    <dgm:cxn modelId="{67E6159B-C309-42AB-80AA-875981EA2F34}" type="presOf" srcId="{EF0E14EC-B447-476F-A825-5AB9E94A40B8}" destId="{E9B0BC09-2715-4940-95D5-CA52B2338B0D}" srcOrd="0" destOrd="0" presId="urn:microsoft.com/office/officeart/2005/8/layout/arrow2"/>
    <dgm:cxn modelId="{41239C84-E6A5-4663-9655-9CD660C60286}" type="presOf" srcId="{6D1DFC2E-330F-43EB-875D-56BBFF8CA35E}" destId="{88BA3AE3-17F6-443C-8B03-24BC38FBC1A8}" srcOrd="0" destOrd="0" presId="urn:microsoft.com/office/officeart/2005/8/layout/arrow2"/>
    <dgm:cxn modelId="{C5475AB6-4F75-4759-9777-2EA59CD7E844}" type="presParOf" srcId="{E9B0BC09-2715-4940-95D5-CA52B2338B0D}" destId="{62849C8B-D5C3-4D70-9956-080EB0688405}" srcOrd="0" destOrd="0" presId="urn:microsoft.com/office/officeart/2005/8/layout/arrow2"/>
    <dgm:cxn modelId="{8C71B764-B8EE-44A3-9F08-2D9F025FBBA7}" type="presParOf" srcId="{E9B0BC09-2715-4940-95D5-CA52B2338B0D}" destId="{3718593C-580C-4576-A6A2-D5181A2B7D3F}" srcOrd="1" destOrd="0" presId="urn:microsoft.com/office/officeart/2005/8/layout/arrow2"/>
    <dgm:cxn modelId="{8B58EBD0-3A54-4655-A61A-9F1D8C544394}" type="presParOf" srcId="{3718593C-580C-4576-A6A2-D5181A2B7D3F}" destId="{901BFDF2-BC7D-4633-957D-53C8CD0CC22D}" srcOrd="0" destOrd="0" presId="urn:microsoft.com/office/officeart/2005/8/layout/arrow2"/>
    <dgm:cxn modelId="{15A3F96D-F6E0-4DD4-AAAB-A211F7B1871F}" type="presParOf" srcId="{3718593C-580C-4576-A6A2-D5181A2B7D3F}" destId="{48B747B9-0FA7-4758-BC1B-1E9BC47092BF}" srcOrd="1" destOrd="0" presId="urn:microsoft.com/office/officeart/2005/8/layout/arrow2"/>
    <dgm:cxn modelId="{F00AC962-5DA2-4FA4-9772-A0134CE37017}" type="presParOf" srcId="{3718593C-580C-4576-A6A2-D5181A2B7D3F}" destId="{EF055155-191E-4BF4-ABD1-1619E53E1BE9}" srcOrd="2" destOrd="0" presId="urn:microsoft.com/office/officeart/2005/8/layout/arrow2"/>
    <dgm:cxn modelId="{5F1D1471-A9CE-4991-9BA7-956BF77083A9}" type="presParOf" srcId="{3718593C-580C-4576-A6A2-D5181A2B7D3F}" destId="{88BA3AE3-17F6-443C-8B03-24BC38FBC1A8}" srcOrd="3" destOrd="0" presId="urn:microsoft.com/office/officeart/2005/8/layout/arrow2"/>
    <dgm:cxn modelId="{2FC837AF-6958-4A2C-B8F4-DD5538B6FA6A}" type="presParOf" srcId="{3718593C-580C-4576-A6A2-D5181A2B7D3F}" destId="{F5E9ECCE-9C16-46E1-91C9-7A0D7374F784}" srcOrd="4" destOrd="0" presId="urn:microsoft.com/office/officeart/2005/8/layout/arrow2"/>
    <dgm:cxn modelId="{2211DACB-1D1B-47DA-9A39-935F5451CCFD}" type="presParOf" srcId="{3718593C-580C-4576-A6A2-D5181A2B7D3F}" destId="{58CCC81B-7BC2-455A-856D-539A6400756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74DDE-3634-4ED5-8A4E-8A4244E035A8}" type="doc">
      <dgm:prSet loTypeId="urn:microsoft.com/office/officeart/2005/8/layout/chevron2" loCatId="process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A13495-7E24-4650-A8D7-B436AABFDB68}">
      <dgm:prSet phldrT="[Testo]"/>
      <dgm:spPr/>
      <dgm:t>
        <a:bodyPr/>
        <a:lstStyle/>
        <a:p>
          <a:r>
            <a:rPr lang="en-US" dirty="0" smtClean="0"/>
            <a:t>A-BP</a:t>
          </a:r>
          <a:endParaRPr lang="en-US" dirty="0"/>
        </a:p>
      </dgm:t>
    </dgm:pt>
    <dgm:pt modelId="{6001A654-7FDF-4212-BD52-93863E8E8FD2}" type="parTrans" cxnId="{3040705B-7026-4E2A-8695-CDEE371889B7}">
      <dgm:prSet/>
      <dgm:spPr/>
      <dgm:t>
        <a:bodyPr/>
        <a:lstStyle/>
        <a:p>
          <a:endParaRPr lang="en-US"/>
        </a:p>
      </dgm:t>
    </dgm:pt>
    <dgm:pt modelId="{4B28D7E8-354C-4D0D-BA64-AEE5C0C1A2D2}" type="sibTrans" cxnId="{3040705B-7026-4E2A-8695-CDEE371889B7}">
      <dgm:prSet/>
      <dgm:spPr/>
      <dgm:t>
        <a:bodyPr/>
        <a:lstStyle/>
        <a:p>
          <a:endParaRPr lang="en-US"/>
        </a:p>
      </dgm:t>
    </dgm:pt>
    <dgm:pt modelId="{8F32EE74-319D-4152-A8C8-895CAA82D626}">
      <dgm:prSet phldrT="[Testo]"/>
      <dgm:spPr/>
      <dgm:t>
        <a:bodyPr/>
        <a:lstStyle/>
        <a:p>
          <a:r>
            <a:rPr lang="en-US" dirty="0" smtClean="0"/>
            <a:t>Read an abstract BP </a:t>
          </a:r>
          <a:endParaRPr lang="en-US" dirty="0"/>
        </a:p>
      </dgm:t>
    </dgm:pt>
    <dgm:pt modelId="{D90F9B15-D873-42C7-94C8-0ED0FB2327D6}" type="parTrans" cxnId="{7DEEF4E5-132B-409A-A5F3-AF24CF2DF355}">
      <dgm:prSet/>
      <dgm:spPr/>
      <dgm:t>
        <a:bodyPr/>
        <a:lstStyle/>
        <a:p>
          <a:endParaRPr lang="en-US"/>
        </a:p>
      </dgm:t>
    </dgm:pt>
    <dgm:pt modelId="{69EB75CA-D393-4EFD-952F-E2EFDFD479E8}" type="sibTrans" cxnId="{7DEEF4E5-132B-409A-A5F3-AF24CF2DF355}">
      <dgm:prSet/>
      <dgm:spPr/>
      <dgm:t>
        <a:bodyPr/>
        <a:lstStyle/>
        <a:p>
          <a:endParaRPr lang="en-US"/>
        </a:p>
      </dgm:t>
    </dgm:pt>
    <dgm:pt modelId="{6D37C122-5044-4A1C-8C4F-B184BD9E730E}">
      <dgm:prSet phldrT="[Testo]"/>
      <dgm:spPr/>
      <dgm:t>
        <a:bodyPr/>
        <a:lstStyle/>
        <a:p>
          <a:r>
            <a:rPr lang="en-US" dirty="0" smtClean="0"/>
            <a:t>Intermediate</a:t>
          </a:r>
          <a:br>
            <a:rPr lang="en-US" dirty="0" smtClean="0"/>
          </a:br>
          <a:r>
            <a:rPr lang="en-US" dirty="0" smtClean="0"/>
            <a:t>BP</a:t>
          </a:r>
          <a:endParaRPr lang="en-US" dirty="0"/>
        </a:p>
      </dgm:t>
    </dgm:pt>
    <dgm:pt modelId="{5A988B6B-CAE7-4401-A9F3-B3BEBFDBC929}" type="parTrans" cxnId="{D0B645E1-16AC-4799-AF98-F7735AE0D499}">
      <dgm:prSet/>
      <dgm:spPr/>
      <dgm:t>
        <a:bodyPr/>
        <a:lstStyle/>
        <a:p>
          <a:endParaRPr lang="en-US"/>
        </a:p>
      </dgm:t>
    </dgm:pt>
    <dgm:pt modelId="{EA55A8F7-4106-4997-8F59-E1524731D503}" type="sibTrans" cxnId="{D0B645E1-16AC-4799-AF98-F7735AE0D499}">
      <dgm:prSet/>
      <dgm:spPr/>
      <dgm:t>
        <a:bodyPr/>
        <a:lstStyle/>
        <a:p>
          <a:endParaRPr lang="en-US"/>
        </a:p>
      </dgm:t>
    </dgm:pt>
    <dgm:pt modelId="{B9E9F6AB-9498-4975-8BC2-0684E36D4096}">
      <dgm:prSet phldrT="[Testo]"/>
      <dgm:spPr/>
      <dgm:t>
        <a:bodyPr/>
        <a:lstStyle/>
        <a:p>
          <a:r>
            <a:rPr lang="en-US" dirty="0" smtClean="0"/>
            <a:t>Pre-process the abstract BP to an Executable BP  </a:t>
          </a:r>
          <a:endParaRPr lang="en-US" dirty="0"/>
        </a:p>
      </dgm:t>
    </dgm:pt>
    <dgm:pt modelId="{EE659C7C-F40E-4169-A703-DFAE696AECC7}" type="parTrans" cxnId="{38172B73-B740-4E7B-A900-C65084573060}">
      <dgm:prSet/>
      <dgm:spPr/>
      <dgm:t>
        <a:bodyPr/>
        <a:lstStyle/>
        <a:p>
          <a:endParaRPr lang="en-US"/>
        </a:p>
      </dgm:t>
    </dgm:pt>
    <dgm:pt modelId="{4C8E0F16-1C66-418A-882F-C36A100DA27E}" type="sibTrans" cxnId="{38172B73-B740-4E7B-A900-C65084573060}">
      <dgm:prSet/>
      <dgm:spPr/>
      <dgm:t>
        <a:bodyPr/>
        <a:lstStyle/>
        <a:p>
          <a:endParaRPr lang="en-US"/>
        </a:p>
      </dgm:t>
    </dgm:pt>
    <dgm:pt modelId="{F2979C0D-85EA-4A1B-A4B0-E1B555E94A89}">
      <dgm:prSet phldrT="[Testo]"/>
      <dgm:spPr/>
      <dgm:t>
        <a:bodyPr/>
        <a:lstStyle/>
        <a:p>
          <a:r>
            <a:rPr lang="en-US" dirty="0" smtClean="0"/>
            <a:t>E-BP</a:t>
          </a:r>
          <a:endParaRPr lang="en-US" dirty="0"/>
        </a:p>
      </dgm:t>
    </dgm:pt>
    <dgm:pt modelId="{C64D10FB-8E41-4861-B238-076F1CE0252C}" type="parTrans" cxnId="{CDFE36F7-D343-4DA0-87D4-0C8BBF376108}">
      <dgm:prSet/>
      <dgm:spPr/>
      <dgm:t>
        <a:bodyPr/>
        <a:lstStyle/>
        <a:p>
          <a:endParaRPr lang="en-US"/>
        </a:p>
      </dgm:t>
    </dgm:pt>
    <dgm:pt modelId="{39A829CC-D631-4347-98BD-104CA3604CBE}" type="sibTrans" cxnId="{CDFE36F7-D343-4DA0-87D4-0C8BBF376108}">
      <dgm:prSet/>
      <dgm:spPr/>
      <dgm:t>
        <a:bodyPr/>
        <a:lstStyle/>
        <a:p>
          <a:endParaRPr lang="en-US"/>
        </a:p>
      </dgm:t>
    </dgm:pt>
    <dgm:pt modelId="{9293383C-3595-4B69-8D19-B992D1BCF3C6}">
      <dgm:prSet phldrT="[Testo]"/>
      <dgm:spPr/>
      <dgm:t>
        <a:bodyPr/>
        <a:lstStyle/>
        <a:p>
          <a:r>
            <a:rPr lang="en-US" dirty="0" smtClean="0"/>
            <a:t>Identify BP input/output</a:t>
          </a:r>
          <a:endParaRPr lang="en-US" dirty="0"/>
        </a:p>
      </dgm:t>
    </dgm:pt>
    <dgm:pt modelId="{76F031E3-8CF1-4BF8-943A-C912FB87C0E0}" type="parTrans" cxnId="{A8EC5C85-0E7B-4A65-B51B-744707E95AC5}">
      <dgm:prSet/>
      <dgm:spPr/>
      <dgm:t>
        <a:bodyPr/>
        <a:lstStyle/>
        <a:p>
          <a:endParaRPr lang="en-US"/>
        </a:p>
      </dgm:t>
    </dgm:pt>
    <dgm:pt modelId="{9DBDCFA6-4A46-48F5-9F8E-58C7C9686298}" type="sibTrans" cxnId="{A8EC5C85-0E7B-4A65-B51B-744707E95AC5}">
      <dgm:prSet/>
      <dgm:spPr/>
      <dgm:t>
        <a:bodyPr/>
        <a:lstStyle/>
        <a:p>
          <a:endParaRPr lang="en-US"/>
        </a:p>
      </dgm:t>
    </dgm:pt>
    <dgm:pt modelId="{77996994-E555-4B57-B07A-283A42DAB01D}" type="pres">
      <dgm:prSet presAssocID="{79A74DDE-3634-4ED5-8A4E-8A4244E035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056D0-40F8-41B6-B857-5BE354E482C9}" type="pres">
      <dgm:prSet presAssocID="{3EA13495-7E24-4650-A8D7-B436AABFDB68}" presName="composite" presStyleCnt="0"/>
      <dgm:spPr/>
    </dgm:pt>
    <dgm:pt modelId="{9245F67E-FDAE-4BE8-8472-2AC5BB60340E}" type="pres">
      <dgm:prSet presAssocID="{3EA13495-7E24-4650-A8D7-B436AABFDB6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A8E3F-9ACD-4CEB-8BC2-C806373B8141}" type="pres">
      <dgm:prSet presAssocID="{3EA13495-7E24-4650-A8D7-B436AABFDB6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D25AB-4A4D-4E83-A3D0-8FC8C5317660}" type="pres">
      <dgm:prSet presAssocID="{4B28D7E8-354C-4D0D-BA64-AEE5C0C1A2D2}" presName="sp" presStyleCnt="0"/>
      <dgm:spPr/>
    </dgm:pt>
    <dgm:pt modelId="{52DC3077-1BF7-4260-BC9C-9603504746D8}" type="pres">
      <dgm:prSet presAssocID="{6D37C122-5044-4A1C-8C4F-B184BD9E730E}" presName="composite" presStyleCnt="0"/>
      <dgm:spPr/>
    </dgm:pt>
    <dgm:pt modelId="{49E9727E-4174-4F23-8F13-403791995E88}" type="pres">
      <dgm:prSet presAssocID="{6D37C122-5044-4A1C-8C4F-B184BD9E73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BA9FD-2039-41C7-ACA6-3C5C159B17BF}" type="pres">
      <dgm:prSet presAssocID="{6D37C122-5044-4A1C-8C4F-B184BD9E73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F613F-50C5-4AAE-87FE-C264B4FEE666}" type="pres">
      <dgm:prSet presAssocID="{EA55A8F7-4106-4997-8F59-E1524731D503}" presName="sp" presStyleCnt="0"/>
      <dgm:spPr/>
    </dgm:pt>
    <dgm:pt modelId="{0F9D320B-131E-4F3B-8D19-F80EAEE8B7D5}" type="pres">
      <dgm:prSet presAssocID="{F2979C0D-85EA-4A1B-A4B0-E1B555E94A89}" presName="composite" presStyleCnt="0"/>
      <dgm:spPr/>
    </dgm:pt>
    <dgm:pt modelId="{54AE77CB-3033-4383-B538-BEE0C587BC33}" type="pres">
      <dgm:prSet presAssocID="{F2979C0D-85EA-4A1B-A4B0-E1B555E94A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DCC47-07A4-42B4-BBF7-C3BE0A65E8B8}" type="pres">
      <dgm:prSet presAssocID="{F2979C0D-85EA-4A1B-A4B0-E1B555E94A89}" presName="descendantText" presStyleLbl="alignAcc1" presStyleIdx="2" presStyleCnt="3" custLinFactNeighborY="-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0705B-7026-4E2A-8695-CDEE371889B7}" srcId="{79A74DDE-3634-4ED5-8A4E-8A4244E035A8}" destId="{3EA13495-7E24-4650-A8D7-B436AABFDB68}" srcOrd="0" destOrd="0" parTransId="{6001A654-7FDF-4212-BD52-93863E8E8FD2}" sibTransId="{4B28D7E8-354C-4D0D-BA64-AEE5C0C1A2D2}"/>
    <dgm:cxn modelId="{7DEEF4E5-132B-409A-A5F3-AF24CF2DF355}" srcId="{3EA13495-7E24-4650-A8D7-B436AABFDB68}" destId="{8F32EE74-319D-4152-A8C8-895CAA82D626}" srcOrd="0" destOrd="0" parTransId="{D90F9B15-D873-42C7-94C8-0ED0FB2327D6}" sibTransId="{69EB75CA-D393-4EFD-952F-E2EFDFD479E8}"/>
    <dgm:cxn modelId="{C084E8D2-4883-4EB6-890A-CDF6577E202B}" type="presOf" srcId="{F2979C0D-85EA-4A1B-A4B0-E1B555E94A89}" destId="{54AE77CB-3033-4383-B538-BEE0C587BC33}" srcOrd="0" destOrd="0" presId="urn:microsoft.com/office/officeart/2005/8/layout/chevron2"/>
    <dgm:cxn modelId="{AEBDA389-F5B5-4920-804D-24EB941EBF42}" type="presOf" srcId="{8F32EE74-319D-4152-A8C8-895CAA82D626}" destId="{204A8E3F-9ACD-4CEB-8BC2-C806373B8141}" srcOrd="0" destOrd="0" presId="urn:microsoft.com/office/officeart/2005/8/layout/chevron2"/>
    <dgm:cxn modelId="{2DFBB5C5-3CE6-4A30-8B6F-8B8F2949C002}" type="presOf" srcId="{79A74DDE-3634-4ED5-8A4E-8A4244E035A8}" destId="{77996994-E555-4B57-B07A-283A42DAB01D}" srcOrd="0" destOrd="0" presId="urn:microsoft.com/office/officeart/2005/8/layout/chevron2"/>
    <dgm:cxn modelId="{7C2F4E56-E95E-4F1B-873F-1D40C6896EE9}" type="presOf" srcId="{6D37C122-5044-4A1C-8C4F-B184BD9E730E}" destId="{49E9727E-4174-4F23-8F13-403791995E88}" srcOrd="0" destOrd="0" presId="urn:microsoft.com/office/officeart/2005/8/layout/chevron2"/>
    <dgm:cxn modelId="{D0B645E1-16AC-4799-AF98-F7735AE0D499}" srcId="{79A74DDE-3634-4ED5-8A4E-8A4244E035A8}" destId="{6D37C122-5044-4A1C-8C4F-B184BD9E730E}" srcOrd="1" destOrd="0" parTransId="{5A988B6B-CAE7-4401-A9F3-B3BEBFDBC929}" sibTransId="{EA55A8F7-4106-4997-8F59-E1524731D503}"/>
    <dgm:cxn modelId="{38172B73-B740-4E7B-A900-C65084573060}" srcId="{6D37C122-5044-4A1C-8C4F-B184BD9E730E}" destId="{B9E9F6AB-9498-4975-8BC2-0684E36D4096}" srcOrd="0" destOrd="0" parTransId="{EE659C7C-F40E-4169-A703-DFAE696AECC7}" sibTransId="{4C8E0F16-1C66-418A-882F-C36A100DA27E}"/>
    <dgm:cxn modelId="{A8EC5C85-0E7B-4A65-B51B-744707E95AC5}" srcId="{F2979C0D-85EA-4A1B-A4B0-E1B555E94A89}" destId="{9293383C-3595-4B69-8D19-B992D1BCF3C6}" srcOrd="0" destOrd="0" parTransId="{76F031E3-8CF1-4BF8-943A-C912FB87C0E0}" sibTransId="{9DBDCFA6-4A46-48F5-9F8E-58C7C9686298}"/>
    <dgm:cxn modelId="{5E91B563-85B3-49FE-BAEF-ED7D98D2AD38}" type="presOf" srcId="{9293383C-3595-4B69-8D19-B992D1BCF3C6}" destId="{8EDDCC47-07A4-42B4-BBF7-C3BE0A65E8B8}" srcOrd="0" destOrd="0" presId="urn:microsoft.com/office/officeart/2005/8/layout/chevron2"/>
    <dgm:cxn modelId="{56CD2BC6-39F7-403F-9BC2-03B78128B357}" type="presOf" srcId="{3EA13495-7E24-4650-A8D7-B436AABFDB68}" destId="{9245F67E-FDAE-4BE8-8472-2AC5BB60340E}" srcOrd="0" destOrd="0" presId="urn:microsoft.com/office/officeart/2005/8/layout/chevron2"/>
    <dgm:cxn modelId="{7DAEC7D8-3865-456A-9570-5BC3F340590D}" type="presOf" srcId="{B9E9F6AB-9498-4975-8BC2-0684E36D4096}" destId="{49FBA9FD-2039-41C7-ACA6-3C5C159B17BF}" srcOrd="0" destOrd="0" presId="urn:microsoft.com/office/officeart/2005/8/layout/chevron2"/>
    <dgm:cxn modelId="{CDFE36F7-D343-4DA0-87D4-0C8BBF376108}" srcId="{79A74DDE-3634-4ED5-8A4E-8A4244E035A8}" destId="{F2979C0D-85EA-4A1B-A4B0-E1B555E94A89}" srcOrd="2" destOrd="0" parTransId="{C64D10FB-8E41-4861-B238-076F1CE0252C}" sibTransId="{39A829CC-D631-4347-98BD-104CA3604CBE}"/>
    <dgm:cxn modelId="{AFD0A9C2-FF53-4A35-85AD-22D65256B20C}" type="presParOf" srcId="{77996994-E555-4B57-B07A-283A42DAB01D}" destId="{E07056D0-40F8-41B6-B857-5BE354E482C9}" srcOrd="0" destOrd="0" presId="urn:microsoft.com/office/officeart/2005/8/layout/chevron2"/>
    <dgm:cxn modelId="{DEC0E63A-3954-40A2-A3D4-CFFA20FC5870}" type="presParOf" srcId="{E07056D0-40F8-41B6-B857-5BE354E482C9}" destId="{9245F67E-FDAE-4BE8-8472-2AC5BB60340E}" srcOrd="0" destOrd="0" presId="urn:microsoft.com/office/officeart/2005/8/layout/chevron2"/>
    <dgm:cxn modelId="{99D6398B-A6CC-48D0-A227-CE5606CB49A7}" type="presParOf" srcId="{E07056D0-40F8-41B6-B857-5BE354E482C9}" destId="{204A8E3F-9ACD-4CEB-8BC2-C806373B8141}" srcOrd="1" destOrd="0" presId="urn:microsoft.com/office/officeart/2005/8/layout/chevron2"/>
    <dgm:cxn modelId="{6B58D030-662D-433E-9BE9-648F6E8E8D20}" type="presParOf" srcId="{77996994-E555-4B57-B07A-283A42DAB01D}" destId="{8F8D25AB-4A4D-4E83-A3D0-8FC8C5317660}" srcOrd="1" destOrd="0" presId="urn:microsoft.com/office/officeart/2005/8/layout/chevron2"/>
    <dgm:cxn modelId="{5A68603C-2B9A-454E-85D1-4EEFD41A2F36}" type="presParOf" srcId="{77996994-E555-4B57-B07A-283A42DAB01D}" destId="{52DC3077-1BF7-4260-BC9C-9603504746D8}" srcOrd="2" destOrd="0" presId="urn:microsoft.com/office/officeart/2005/8/layout/chevron2"/>
    <dgm:cxn modelId="{8308BE28-36AB-4E70-8C6C-B1ACE58365FC}" type="presParOf" srcId="{52DC3077-1BF7-4260-BC9C-9603504746D8}" destId="{49E9727E-4174-4F23-8F13-403791995E88}" srcOrd="0" destOrd="0" presId="urn:microsoft.com/office/officeart/2005/8/layout/chevron2"/>
    <dgm:cxn modelId="{A00EA10F-027D-4F2C-B9BA-C8362825D9E4}" type="presParOf" srcId="{52DC3077-1BF7-4260-BC9C-9603504746D8}" destId="{49FBA9FD-2039-41C7-ACA6-3C5C159B17BF}" srcOrd="1" destOrd="0" presId="urn:microsoft.com/office/officeart/2005/8/layout/chevron2"/>
    <dgm:cxn modelId="{0CB62F17-6E83-4E63-BF05-4E8F44283C72}" type="presParOf" srcId="{77996994-E555-4B57-B07A-283A42DAB01D}" destId="{4C4F613F-50C5-4AAE-87FE-C264B4FEE666}" srcOrd="3" destOrd="0" presId="urn:microsoft.com/office/officeart/2005/8/layout/chevron2"/>
    <dgm:cxn modelId="{555CA936-B3D3-4E33-BA88-5A3416C49975}" type="presParOf" srcId="{77996994-E555-4B57-B07A-283A42DAB01D}" destId="{0F9D320B-131E-4F3B-8D19-F80EAEE8B7D5}" srcOrd="4" destOrd="0" presId="urn:microsoft.com/office/officeart/2005/8/layout/chevron2"/>
    <dgm:cxn modelId="{9FE5F878-26AA-4639-B7DC-C0D9FC78CF7A}" type="presParOf" srcId="{0F9D320B-131E-4F3B-8D19-F80EAEE8B7D5}" destId="{54AE77CB-3033-4383-B538-BEE0C587BC33}" srcOrd="0" destOrd="0" presId="urn:microsoft.com/office/officeart/2005/8/layout/chevron2"/>
    <dgm:cxn modelId="{744AD654-5471-4BD7-BF44-2C6D82F3D5E4}" type="presParOf" srcId="{0F9D320B-131E-4F3B-8D19-F80EAEE8B7D5}" destId="{8EDDCC47-07A4-42B4-BBF7-C3BE0A65E8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A74DDE-3634-4ED5-8A4E-8A4244E035A8}" type="doc">
      <dgm:prSet loTypeId="urn:microsoft.com/office/officeart/2005/8/layout/chevron2" loCatId="process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A13495-7E24-4650-A8D7-B436AABFDB68}">
      <dgm:prSet phldrT="[Testo]"/>
      <dgm:spPr/>
      <dgm:t>
        <a:bodyPr/>
        <a:lstStyle/>
        <a:p>
          <a:r>
            <a:rPr lang="en-US" dirty="0" smtClean="0"/>
            <a:t>E-BP</a:t>
          </a:r>
          <a:endParaRPr lang="en-US" dirty="0"/>
        </a:p>
      </dgm:t>
    </dgm:pt>
    <dgm:pt modelId="{6001A654-7FDF-4212-BD52-93863E8E8FD2}" type="parTrans" cxnId="{3040705B-7026-4E2A-8695-CDEE371889B7}">
      <dgm:prSet/>
      <dgm:spPr/>
      <dgm:t>
        <a:bodyPr/>
        <a:lstStyle/>
        <a:p>
          <a:endParaRPr lang="en-US"/>
        </a:p>
      </dgm:t>
    </dgm:pt>
    <dgm:pt modelId="{4B28D7E8-354C-4D0D-BA64-AEE5C0C1A2D2}" type="sibTrans" cxnId="{3040705B-7026-4E2A-8695-CDEE371889B7}">
      <dgm:prSet/>
      <dgm:spPr/>
      <dgm:t>
        <a:bodyPr/>
        <a:lstStyle/>
        <a:p>
          <a:endParaRPr lang="en-US"/>
        </a:p>
      </dgm:t>
    </dgm:pt>
    <dgm:pt modelId="{8F32EE74-319D-4152-A8C8-895CAA82D626}">
      <dgm:prSet phldrT="[Testo]"/>
      <dgm:spPr/>
      <dgm:t>
        <a:bodyPr/>
        <a:lstStyle/>
        <a:p>
          <a:r>
            <a:rPr lang="en-US" dirty="0" smtClean="0"/>
            <a:t>Read an E-BP </a:t>
          </a:r>
          <a:endParaRPr lang="en-US" dirty="0"/>
        </a:p>
      </dgm:t>
    </dgm:pt>
    <dgm:pt modelId="{D90F9B15-D873-42C7-94C8-0ED0FB2327D6}" type="parTrans" cxnId="{7DEEF4E5-132B-409A-A5F3-AF24CF2DF355}">
      <dgm:prSet/>
      <dgm:spPr/>
      <dgm:t>
        <a:bodyPr/>
        <a:lstStyle/>
        <a:p>
          <a:endParaRPr lang="en-US"/>
        </a:p>
      </dgm:t>
    </dgm:pt>
    <dgm:pt modelId="{69EB75CA-D393-4EFD-952F-E2EFDFD479E8}" type="sibTrans" cxnId="{7DEEF4E5-132B-409A-A5F3-AF24CF2DF355}">
      <dgm:prSet/>
      <dgm:spPr/>
      <dgm:t>
        <a:bodyPr/>
        <a:lstStyle/>
        <a:p>
          <a:endParaRPr lang="en-US"/>
        </a:p>
      </dgm:t>
    </dgm:pt>
    <dgm:pt modelId="{6D37C122-5044-4A1C-8C4F-B184BD9E730E}">
      <dgm:prSet phldrT="[Testo]"/>
      <dgm:spPr/>
      <dgm:t>
        <a:bodyPr/>
        <a:lstStyle/>
        <a:p>
          <a:r>
            <a:rPr lang="en-US" dirty="0" smtClean="0"/>
            <a:t>I/O</a:t>
          </a:r>
          <a:endParaRPr lang="en-US" dirty="0"/>
        </a:p>
      </dgm:t>
    </dgm:pt>
    <dgm:pt modelId="{5A988B6B-CAE7-4401-A9F3-B3BEBFDBC929}" type="parTrans" cxnId="{D0B645E1-16AC-4799-AF98-F7735AE0D499}">
      <dgm:prSet/>
      <dgm:spPr/>
      <dgm:t>
        <a:bodyPr/>
        <a:lstStyle/>
        <a:p>
          <a:endParaRPr lang="en-US"/>
        </a:p>
      </dgm:t>
    </dgm:pt>
    <dgm:pt modelId="{EA55A8F7-4106-4997-8F59-E1524731D503}" type="sibTrans" cxnId="{D0B645E1-16AC-4799-AF98-F7735AE0D499}">
      <dgm:prSet/>
      <dgm:spPr/>
      <dgm:t>
        <a:bodyPr/>
        <a:lstStyle/>
        <a:p>
          <a:endParaRPr lang="en-US"/>
        </a:p>
      </dgm:t>
    </dgm:pt>
    <dgm:pt modelId="{B9E9F6AB-9498-4975-8BC2-0684E36D4096}">
      <dgm:prSet phldrT="[Testo]"/>
      <dgm:spPr/>
      <dgm:t>
        <a:bodyPr/>
        <a:lstStyle/>
        <a:p>
          <a:r>
            <a:rPr lang="en-US" dirty="0" smtClean="0"/>
            <a:t>Input ingestion</a:t>
          </a:r>
          <a:endParaRPr lang="en-US" dirty="0"/>
        </a:p>
      </dgm:t>
    </dgm:pt>
    <dgm:pt modelId="{EE659C7C-F40E-4169-A703-DFAE696AECC7}" type="parTrans" cxnId="{38172B73-B740-4E7B-A900-C65084573060}">
      <dgm:prSet/>
      <dgm:spPr/>
      <dgm:t>
        <a:bodyPr/>
        <a:lstStyle/>
        <a:p>
          <a:endParaRPr lang="en-US"/>
        </a:p>
      </dgm:t>
    </dgm:pt>
    <dgm:pt modelId="{4C8E0F16-1C66-418A-882F-C36A100DA27E}" type="sibTrans" cxnId="{38172B73-B740-4E7B-A900-C65084573060}">
      <dgm:prSet/>
      <dgm:spPr/>
      <dgm:t>
        <a:bodyPr/>
        <a:lstStyle/>
        <a:p>
          <a:endParaRPr lang="en-US"/>
        </a:p>
      </dgm:t>
    </dgm:pt>
    <dgm:pt modelId="{F2979C0D-85EA-4A1B-A4B0-E1B555E94A89}">
      <dgm:prSet phldrT="[Testo]"/>
      <dgm:spPr/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C64D10FB-8E41-4861-B238-076F1CE0252C}" type="parTrans" cxnId="{CDFE36F7-D343-4DA0-87D4-0C8BBF376108}">
      <dgm:prSet/>
      <dgm:spPr/>
      <dgm:t>
        <a:bodyPr/>
        <a:lstStyle/>
        <a:p>
          <a:endParaRPr lang="en-US"/>
        </a:p>
      </dgm:t>
    </dgm:pt>
    <dgm:pt modelId="{39A829CC-D631-4347-98BD-104CA3604CBE}" type="sibTrans" cxnId="{CDFE36F7-D343-4DA0-87D4-0C8BBF376108}">
      <dgm:prSet/>
      <dgm:spPr/>
      <dgm:t>
        <a:bodyPr/>
        <a:lstStyle/>
        <a:p>
          <a:endParaRPr lang="en-US"/>
        </a:p>
      </dgm:t>
    </dgm:pt>
    <dgm:pt modelId="{9293383C-3595-4B69-8D19-B992D1BCF3C6}">
      <dgm:prSet phldrT="[Testo]"/>
      <dgm:spPr/>
      <dgm:t>
        <a:bodyPr/>
        <a:lstStyle/>
        <a:p>
          <a:r>
            <a:rPr lang="en-US" dirty="0" smtClean="0"/>
            <a:t>WF execution </a:t>
          </a:r>
          <a:endParaRPr lang="en-US" dirty="0"/>
        </a:p>
      </dgm:t>
    </dgm:pt>
    <dgm:pt modelId="{76F031E3-8CF1-4BF8-943A-C912FB87C0E0}" type="parTrans" cxnId="{A8EC5C85-0E7B-4A65-B51B-744707E95AC5}">
      <dgm:prSet/>
      <dgm:spPr/>
      <dgm:t>
        <a:bodyPr/>
        <a:lstStyle/>
        <a:p>
          <a:endParaRPr lang="en-US"/>
        </a:p>
      </dgm:t>
    </dgm:pt>
    <dgm:pt modelId="{9DBDCFA6-4A46-48F5-9F8E-58C7C9686298}" type="sibTrans" cxnId="{A8EC5C85-0E7B-4A65-B51B-744707E95AC5}">
      <dgm:prSet/>
      <dgm:spPr/>
      <dgm:t>
        <a:bodyPr/>
        <a:lstStyle/>
        <a:p>
          <a:endParaRPr lang="en-US"/>
        </a:p>
      </dgm:t>
    </dgm:pt>
    <dgm:pt modelId="{2875F6F0-7B6A-4E75-8450-556903684400}">
      <dgm:prSet phldrT="[Testo]"/>
      <dgm:spPr/>
      <dgm:t>
        <a:bodyPr/>
        <a:lstStyle/>
        <a:p>
          <a:r>
            <a:rPr lang="en-US" dirty="0" smtClean="0"/>
            <a:t>Publish the outcome(s)</a:t>
          </a:r>
          <a:endParaRPr lang="en-US" dirty="0"/>
        </a:p>
      </dgm:t>
    </dgm:pt>
    <dgm:pt modelId="{A659D307-5BD5-4998-A4AD-53FDD11027E1}" type="parTrans" cxnId="{2F742412-85DD-49D3-934B-DA887282BC06}">
      <dgm:prSet/>
      <dgm:spPr/>
      <dgm:t>
        <a:bodyPr/>
        <a:lstStyle/>
        <a:p>
          <a:endParaRPr lang="en-US"/>
        </a:p>
      </dgm:t>
    </dgm:pt>
    <dgm:pt modelId="{7BEC0F86-2C2E-4D52-A8EF-88738D954BFA}" type="sibTrans" cxnId="{2F742412-85DD-49D3-934B-DA887282BC06}">
      <dgm:prSet/>
      <dgm:spPr/>
      <dgm:t>
        <a:bodyPr/>
        <a:lstStyle/>
        <a:p>
          <a:endParaRPr lang="en-US"/>
        </a:p>
      </dgm:t>
    </dgm:pt>
    <dgm:pt modelId="{5F2FF679-A53A-4D41-8E84-08794767AA2C}">
      <dgm:prSet phldrT="[Testo]"/>
      <dgm:spPr/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5FA2B577-C175-4CB7-9C15-B247C401E576}" type="parTrans" cxnId="{3259AAF2-E17F-44E8-BA9A-49E86464B99E}">
      <dgm:prSet/>
      <dgm:spPr/>
      <dgm:t>
        <a:bodyPr/>
        <a:lstStyle/>
        <a:p>
          <a:endParaRPr lang="en-US"/>
        </a:p>
      </dgm:t>
    </dgm:pt>
    <dgm:pt modelId="{01224A7F-E0CB-4488-989F-77A53A71E34F}" type="sibTrans" cxnId="{3259AAF2-E17F-44E8-BA9A-49E86464B99E}">
      <dgm:prSet/>
      <dgm:spPr/>
      <dgm:t>
        <a:bodyPr/>
        <a:lstStyle/>
        <a:p>
          <a:endParaRPr lang="en-US"/>
        </a:p>
      </dgm:t>
    </dgm:pt>
    <dgm:pt modelId="{77996994-E555-4B57-B07A-283A42DAB01D}" type="pres">
      <dgm:prSet presAssocID="{79A74DDE-3634-4ED5-8A4E-8A4244E035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056D0-40F8-41B6-B857-5BE354E482C9}" type="pres">
      <dgm:prSet presAssocID="{3EA13495-7E24-4650-A8D7-B436AABFDB68}" presName="composite" presStyleCnt="0"/>
      <dgm:spPr/>
      <dgm:t>
        <a:bodyPr/>
        <a:lstStyle/>
        <a:p>
          <a:endParaRPr lang="en-US"/>
        </a:p>
      </dgm:t>
    </dgm:pt>
    <dgm:pt modelId="{9245F67E-FDAE-4BE8-8472-2AC5BB60340E}" type="pres">
      <dgm:prSet presAssocID="{3EA13495-7E24-4650-A8D7-B436AABFDB6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A8E3F-9ACD-4CEB-8BC2-C806373B8141}" type="pres">
      <dgm:prSet presAssocID="{3EA13495-7E24-4650-A8D7-B436AABFDB6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D25AB-4A4D-4E83-A3D0-8FC8C5317660}" type="pres">
      <dgm:prSet presAssocID="{4B28D7E8-354C-4D0D-BA64-AEE5C0C1A2D2}" presName="sp" presStyleCnt="0"/>
      <dgm:spPr/>
      <dgm:t>
        <a:bodyPr/>
        <a:lstStyle/>
        <a:p>
          <a:endParaRPr lang="en-US"/>
        </a:p>
      </dgm:t>
    </dgm:pt>
    <dgm:pt modelId="{52DC3077-1BF7-4260-BC9C-9603504746D8}" type="pres">
      <dgm:prSet presAssocID="{6D37C122-5044-4A1C-8C4F-B184BD9E730E}" presName="composite" presStyleCnt="0"/>
      <dgm:spPr/>
      <dgm:t>
        <a:bodyPr/>
        <a:lstStyle/>
        <a:p>
          <a:endParaRPr lang="en-US"/>
        </a:p>
      </dgm:t>
    </dgm:pt>
    <dgm:pt modelId="{49E9727E-4174-4F23-8F13-403791995E88}" type="pres">
      <dgm:prSet presAssocID="{6D37C122-5044-4A1C-8C4F-B184BD9E730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BA9FD-2039-41C7-ACA6-3C5C159B17BF}" type="pres">
      <dgm:prSet presAssocID="{6D37C122-5044-4A1C-8C4F-B184BD9E730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F613F-50C5-4AAE-87FE-C264B4FEE666}" type="pres">
      <dgm:prSet presAssocID="{EA55A8F7-4106-4997-8F59-E1524731D503}" presName="sp" presStyleCnt="0"/>
      <dgm:spPr/>
      <dgm:t>
        <a:bodyPr/>
        <a:lstStyle/>
        <a:p>
          <a:endParaRPr lang="en-US"/>
        </a:p>
      </dgm:t>
    </dgm:pt>
    <dgm:pt modelId="{0F9D320B-131E-4F3B-8D19-F80EAEE8B7D5}" type="pres">
      <dgm:prSet presAssocID="{F2979C0D-85EA-4A1B-A4B0-E1B555E94A89}" presName="composite" presStyleCnt="0"/>
      <dgm:spPr/>
      <dgm:t>
        <a:bodyPr/>
        <a:lstStyle/>
        <a:p>
          <a:endParaRPr lang="en-US"/>
        </a:p>
      </dgm:t>
    </dgm:pt>
    <dgm:pt modelId="{54AE77CB-3033-4383-B538-BEE0C587BC33}" type="pres">
      <dgm:prSet presAssocID="{F2979C0D-85EA-4A1B-A4B0-E1B555E94A8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DCC47-07A4-42B4-BBF7-C3BE0A65E8B8}" type="pres">
      <dgm:prSet presAssocID="{F2979C0D-85EA-4A1B-A4B0-E1B555E94A89}" presName="descendantText" presStyleLbl="alignAcc1" presStyleIdx="2" presStyleCnt="4" custLinFactNeighborY="-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73D9B-D990-4F72-8948-5D4449189D7E}" type="pres">
      <dgm:prSet presAssocID="{39A829CC-D631-4347-98BD-104CA3604CBE}" presName="sp" presStyleCnt="0"/>
      <dgm:spPr/>
      <dgm:t>
        <a:bodyPr/>
        <a:lstStyle/>
        <a:p>
          <a:endParaRPr lang="en-US"/>
        </a:p>
      </dgm:t>
    </dgm:pt>
    <dgm:pt modelId="{986B3776-8966-4773-B5AB-08AD508785C5}" type="pres">
      <dgm:prSet presAssocID="{5F2FF679-A53A-4D41-8E84-08794767AA2C}" presName="composite" presStyleCnt="0"/>
      <dgm:spPr/>
      <dgm:t>
        <a:bodyPr/>
        <a:lstStyle/>
        <a:p>
          <a:endParaRPr lang="en-US"/>
        </a:p>
      </dgm:t>
    </dgm:pt>
    <dgm:pt modelId="{7D9DEAD0-AB70-423B-8415-84BE5C968351}" type="pres">
      <dgm:prSet presAssocID="{5F2FF679-A53A-4D41-8E84-08794767AA2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2221F-EF74-41F6-A21D-3192C5E1DC97}" type="pres">
      <dgm:prSet presAssocID="{5F2FF679-A53A-4D41-8E84-08794767AA2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CDB3D-0A85-4178-85BB-D01EBC69156C}" type="presOf" srcId="{2875F6F0-7B6A-4E75-8450-556903684400}" destId="{84B2221F-EF74-41F6-A21D-3192C5E1DC97}" srcOrd="0" destOrd="0" presId="urn:microsoft.com/office/officeart/2005/8/layout/chevron2"/>
    <dgm:cxn modelId="{7B0C3163-8BE7-4DE0-A310-89C87F508818}" type="presOf" srcId="{5F2FF679-A53A-4D41-8E84-08794767AA2C}" destId="{7D9DEAD0-AB70-423B-8415-84BE5C968351}" srcOrd="0" destOrd="0" presId="urn:microsoft.com/office/officeart/2005/8/layout/chevron2"/>
    <dgm:cxn modelId="{D0B645E1-16AC-4799-AF98-F7735AE0D499}" srcId="{79A74DDE-3634-4ED5-8A4E-8A4244E035A8}" destId="{6D37C122-5044-4A1C-8C4F-B184BD9E730E}" srcOrd="1" destOrd="0" parTransId="{5A988B6B-CAE7-4401-A9F3-B3BEBFDBC929}" sibTransId="{EA55A8F7-4106-4997-8F59-E1524731D503}"/>
    <dgm:cxn modelId="{AFC93447-10A1-4A82-B89D-1CCF95041B72}" type="presOf" srcId="{6D37C122-5044-4A1C-8C4F-B184BD9E730E}" destId="{49E9727E-4174-4F23-8F13-403791995E88}" srcOrd="0" destOrd="0" presId="urn:microsoft.com/office/officeart/2005/8/layout/chevron2"/>
    <dgm:cxn modelId="{38172B73-B740-4E7B-A900-C65084573060}" srcId="{6D37C122-5044-4A1C-8C4F-B184BD9E730E}" destId="{B9E9F6AB-9498-4975-8BC2-0684E36D4096}" srcOrd="0" destOrd="0" parTransId="{EE659C7C-F40E-4169-A703-DFAE696AECC7}" sibTransId="{4C8E0F16-1C66-418A-882F-C36A100DA27E}"/>
    <dgm:cxn modelId="{A8EC5C85-0E7B-4A65-B51B-744707E95AC5}" srcId="{F2979C0D-85EA-4A1B-A4B0-E1B555E94A89}" destId="{9293383C-3595-4B69-8D19-B992D1BCF3C6}" srcOrd="0" destOrd="0" parTransId="{76F031E3-8CF1-4BF8-943A-C912FB87C0E0}" sibTransId="{9DBDCFA6-4A46-48F5-9F8E-58C7C9686298}"/>
    <dgm:cxn modelId="{0FC8CBB2-5B4C-41B6-AA5A-53C0FA97E8E0}" type="presOf" srcId="{F2979C0D-85EA-4A1B-A4B0-E1B555E94A89}" destId="{54AE77CB-3033-4383-B538-BEE0C587BC33}" srcOrd="0" destOrd="0" presId="urn:microsoft.com/office/officeart/2005/8/layout/chevron2"/>
    <dgm:cxn modelId="{715F8220-39AA-435A-A10A-9464FEFC82FE}" type="presOf" srcId="{79A74DDE-3634-4ED5-8A4E-8A4244E035A8}" destId="{77996994-E555-4B57-B07A-283A42DAB01D}" srcOrd="0" destOrd="0" presId="urn:microsoft.com/office/officeart/2005/8/layout/chevron2"/>
    <dgm:cxn modelId="{0C9CF373-2A02-4FDC-9971-6BC09F2984B2}" type="presOf" srcId="{3EA13495-7E24-4650-A8D7-B436AABFDB68}" destId="{9245F67E-FDAE-4BE8-8472-2AC5BB60340E}" srcOrd="0" destOrd="0" presId="urn:microsoft.com/office/officeart/2005/8/layout/chevron2"/>
    <dgm:cxn modelId="{3259AAF2-E17F-44E8-BA9A-49E86464B99E}" srcId="{79A74DDE-3634-4ED5-8A4E-8A4244E035A8}" destId="{5F2FF679-A53A-4D41-8E84-08794767AA2C}" srcOrd="3" destOrd="0" parTransId="{5FA2B577-C175-4CB7-9C15-B247C401E576}" sibTransId="{01224A7F-E0CB-4488-989F-77A53A71E34F}"/>
    <dgm:cxn modelId="{CDFE36F7-D343-4DA0-87D4-0C8BBF376108}" srcId="{79A74DDE-3634-4ED5-8A4E-8A4244E035A8}" destId="{F2979C0D-85EA-4A1B-A4B0-E1B555E94A89}" srcOrd="2" destOrd="0" parTransId="{C64D10FB-8E41-4861-B238-076F1CE0252C}" sibTransId="{39A829CC-D631-4347-98BD-104CA3604CBE}"/>
    <dgm:cxn modelId="{2F742412-85DD-49D3-934B-DA887282BC06}" srcId="{5F2FF679-A53A-4D41-8E84-08794767AA2C}" destId="{2875F6F0-7B6A-4E75-8450-556903684400}" srcOrd="0" destOrd="0" parTransId="{A659D307-5BD5-4998-A4AD-53FDD11027E1}" sibTransId="{7BEC0F86-2C2E-4D52-A8EF-88738D954BFA}"/>
    <dgm:cxn modelId="{2379CA6A-96B3-477C-B74F-0280EDA8E732}" type="presOf" srcId="{B9E9F6AB-9498-4975-8BC2-0684E36D4096}" destId="{49FBA9FD-2039-41C7-ACA6-3C5C159B17BF}" srcOrd="0" destOrd="0" presId="urn:microsoft.com/office/officeart/2005/8/layout/chevron2"/>
    <dgm:cxn modelId="{7DEEF4E5-132B-409A-A5F3-AF24CF2DF355}" srcId="{3EA13495-7E24-4650-A8D7-B436AABFDB68}" destId="{8F32EE74-319D-4152-A8C8-895CAA82D626}" srcOrd="0" destOrd="0" parTransId="{D90F9B15-D873-42C7-94C8-0ED0FB2327D6}" sibTransId="{69EB75CA-D393-4EFD-952F-E2EFDFD479E8}"/>
    <dgm:cxn modelId="{26E6A764-B7A8-4EDF-ADE1-88E2E467ED74}" type="presOf" srcId="{8F32EE74-319D-4152-A8C8-895CAA82D626}" destId="{204A8E3F-9ACD-4CEB-8BC2-C806373B8141}" srcOrd="0" destOrd="0" presId="urn:microsoft.com/office/officeart/2005/8/layout/chevron2"/>
    <dgm:cxn modelId="{C4CB1310-30DF-45F8-B267-D4FD5E6FF77B}" type="presOf" srcId="{9293383C-3595-4B69-8D19-B992D1BCF3C6}" destId="{8EDDCC47-07A4-42B4-BBF7-C3BE0A65E8B8}" srcOrd="0" destOrd="0" presId="urn:microsoft.com/office/officeart/2005/8/layout/chevron2"/>
    <dgm:cxn modelId="{3040705B-7026-4E2A-8695-CDEE371889B7}" srcId="{79A74DDE-3634-4ED5-8A4E-8A4244E035A8}" destId="{3EA13495-7E24-4650-A8D7-B436AABFDB68}" srcOrd="0" destOrd="0" parTransId="{6001A654-7FDF-4212-BD52-93863E8E8FD2}" sibTransId="{4B28D7E8-354C-4D0D-BA64-AEE5C0C1A2D2}"/>
    <dgm:cxn modelId="{16E110F4-116A-4700-84C7-EFFCB6CFFEA0}" type="presParOf" srcId="{77996994-E555-4B57-B07A-283A42DAB01D}" destId="{E07056D0-40F8-41B6-B857-5BE354E482C9}" srcOrd="0" destOrd="0" presId="urn:microsoft.com/office/officeart/2005/8/layout/chevron2"/>
    <dgm:cxn modelId="{0D5E7577-4AA8-4662-A46E-901758504306}" type="presParOf" srcId="{E07056D0-40F8-41B6-B857-5BE354E482C9}" destId="{9245F67E-FDAE-4BE8-8472-2AC5BB60340E}" srcOrd="0" destOrd="0" presId="urn:microsoft.com/office/officeart/2005/8/layout/chevron2"/>
    <dgm:cxn modelId="{EEBD160B-1F3F-42B2-8363-00B958D1A63A}" type="presParOf" srcId="{E07056D0-40F8-41B6-B857-5BE354E482C9}" destId="{204A8E3F-9ACD-4CEB-8BC2-C806373B8141}" srcOrd="1" destOrd="0" presId="urn:microsoft.com/office/officeart/2005/8/layout/chevron2"/>
    <dgm:cxn modelId="{CAA6566E-01D9-48AF-8108-B2345EF77B90}" type="presParOf" srcId="{77996994-E555-4B57-B07A-283A42DAB01D}" destId="{8F8D25AB-4A4D-4E83-A3D0-8FC8C5317660}" srcOrd="1" destOrd="0" presId="urn:microsoft.com/office/officeart/2005/8/layout/chevron2"/>
    <dgm:cxn modelId="{046CBF73-A82D-44FF-93A6-D293EB76BB24}" type="presParOf" srcId="{77996994-E555-4B57-B07A-283A42DAB01D}" destId="{52DC3077-1BF7-4260-BC9C-9603504746D8}" srcOrd="2" destOrd="0" presId="urn:microsoft.com/office/officeart/2005/8/layout/chevron2"/>
    <dgm:cxn modelId="{6D5713B1-3909-4CE5-843E-BF1378359658}" type="presParOf" srcId="{52DC3077-1BF7-4260-BC9C-9603504746D8}" destId="{49E9727E-4174-4F23-8F13-403791995E88}" srcOrd="0" destOrd="0" presId="urn:microsoft.com/office/officeart/2005/8/layout/chevron2"/>
    <dgm:cxn modelId="{3787A022-1138-4FAA-9D26-83B3218F7134}" type="presParOf" srcId="{52DC3077-1BF7-4260-BC9C-9603504746D8}" destId="{49FBA9FD-2039-41C7-ACA6-3C5C159B17BF}" srcOrd="1" destOrd="0" presId="urn:microsoft.com/office/officeart/2005/8/layout/chevron2"/>
    <dgm:cxn modelId="{E5D0D6DB-4A3D-40E7-8C25-33E3356DD56B}" type="presParOf" srcId="{77996994-E555-4B57-B07A-283A42DAB01D}" destId="{4C4F613F-50C5-4AAE-87FE-C264B4FEE666}" srcOrd="3" destOrd="0" presId="urn:microsoft.com/office/officeart/2005/8/layout/chevron2"/>
    <dgm:cxn modelId="{F2A4991F-E3EB-4AC6-90AF-A33C7C5F9BE4}" type="presParOf" srcId="{77996994-E555-4B57-B07A-283A42DAB01D}" destId="{0F9D320B-131E-4F3B-8D19-F80EAEE8B7D5}" srcOrd="4" destOrd="0" presId="urn:microsoft.com/office/officeart/2005/8/layout/chevron2"/>
    <dgm:cxn modelId="{061B01B3-9197-4331-A617-F4E49489B5B7}" type="presParOf" srcId="{0F9D320B-131E-4F3B-8D19-F80EAEE8B7D5}" destId="{54AE77CB-3033-4383-B538-BEE0C587BC33}" srcOrd="0" destOrd="0" presId="urn:microsoft.com/office/officeart/2005/8/layout/chevron2"/>
    <dgm:cxn modelId="{4FF12EF7-C5FF-4FC4-8F34-17F8BDFD7ACD}" type="presParOf" srcId="{0F9D320B-131E-4F3B-8D19-F80EAEE8B7D5}" destId="{8EDDCC47-07A4-42B4-BBF7-C3BE0A65E8B8}" srcOrd="1" destOrd="0" presId="urn:microsoft.com/office/officeart/2005/8/layout/chevron2"/>
    <dgm:cxn modelId="{75B9CF6A-3529-4ED0-A1CA-783F905C837E}" type="presParOf" srcId="{77996994-E555-4B57-B07A-283A42DAB01D}" destId="{78B73D9B-D990-4F72-8948-5D4449189D7E}" srcOrd="5" destOrd="0" presId="urn:microsoft.com/office/officeart/2005/8/layout/chevron2"/>
    <dgm:cxn modelId="{D0C8DBE0-456A-45C4-B96A-A7F83E9F90CE}" type="presParOf" srcId="{77996994-E555-4B57-B07A-283A42DAB01D}" destId="{986B3776-8966-4773-B5AB-08AD508785C5}" srcOrd="6" destOrd="0" presId="urn:microsoft.com/office/officeart/2005/8/layout/chevron2"/>
    <dgm:cxn modelId="{21AADD1D-12F6-492E-9087-F024249A5689}" type="presParOf" srcId="{986B3776-8966-4773-B5AB-08AD508785C5}" destId="{7D9DEAD0-AB70-423B-8415-84BE5C968351}" srcOrd="0" destOrd="0" presId="urn:microsoft.com/office/officeart/2005/8/layout/chevron2"/>
    <dgm:cxn modelId="{F89FFB87-AE09-440A-8E56-FFDE700F9B72}" type="presParOf" srcId="{986B3776-8966-4773-B5AB-08AD508785C5}" destId="{84B2221F-EF74-41F6-A21D-3192C5E1DC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4DC462-3444-498C-8CAD-2EF235923505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7F5F70-47FA-4A6F-9022-B1C810B70819}">
      <dgm:prSet phldrT="[Testo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Non-technical challenges</a:t>
          </a:r>
          <a:endParaRPr lang="en-US" sz="2800" dirty="0">
            <a:solidFill>
              <a:srgbClr val="FFFF00"/>
            </a:solidFill>
          </a:endParaRPr>
        </a:p>
      </dgm:t>
    </dgm:pt>
    <dgm:pt modelId="{F0D2E44D-ABB4-4641-A88E-5D066FA71335}" type="parTrans" cxnId="{6BB75F74-79BB-4DCB-B32A-438380E7A090}">
      <dgm:prSet/>
      <dgm:spPr/>
      <dgm:t>
        <a:bodyPr/>
        <a:lstStyle/>
        <a:p>
          <a:endParaRPr lang="en-US" sz="1100"/>
        </a:p>
      </dgm:t>
    </dgm:pt>
    <dgm:pt modelId="{257476FA-5AF0-4C21-A3F7-59EF86A99682}" type="sibTrans" cxnId="{6BB75F74-79BB-4DCB-B32A-438380E7A090}">
      <dgm:prSet/>
      <dgm:spPr/>
      <dgm:t>
        <a:bodyPr/>
        <a:lstStyle/>
        <a:p>
          <a:endParaRPr lang="en-US" sz="1100"/>
        </a:p>
      </dgm:t>
    </dgm:pt>
    <dgm:pt modelId="{B58EB992-F8E9-4669-BFF1-CBF39734AFD4}">
      <dgm:prSet phldrT="[Testo]" custT="1"/>
      <dgm:spPr/>
      <dgm:t>
        <a:bodyPr/>
        <a:lstStyle/>
        <a:p>
          <a:r>
            <a:rPr lang="en-US" sz="2400" dirty="0" smtClean="0"/>
            <a:t>Model-Related challenges</a:t>
          </a:r>
          <a:endParaRPr lang="en-US" sz="2400" dirty="0"/>
        </a:p>
      </dgm:t>
    </dgm:pt>
    <dgm:pt modelId="{271A2BDC-BEC3-484D-9F28-5CF7F5B01385}" type="parTrans" cxnId="{0BD0C25A-E172-404E-8BB3-A468DC12FE76}">
      <dgm:prSet/>
      <dgm:spPr/>
      <dgm:t>
        <a:bodyPr/>
        <a:lstStyle/>
        <a:p>
          <a:endParaRPr lang="en-US" sz="1100"/>
        </a:p>
      </dgm:t>
    </dgm:pt>
    <dgm:pt modelId="{7F47FB52-8D35-473A-8297-14C2E7A8DBE6}" type="sibTrans" cxnId="{0BD0C25A-E172-404E-8BB3-A468DC12FE76}">
      <dgm:prSet/>
      <dgm:spPr/>
      <dgm:t>
        <a:bodyPr/>
        <a:lstStyle/>
        <a:p>
          <a:endParaRPr lang="en-US" sz="1100"/>
        </a:p>
      </dgm:t>
    </dgm:pt>
    <dgm:pt modelId="{B8BDC588-88EF-4044-B712-32DFC5522D44}">
      <dgm:prSet phldrT="[Testo]" custT="1"/>
      <dgm:spPr/>
      <dgm:t>
        <a:bodyPr/>
        <a:lstStyle/>
        <a:p>
          <a:r>
            <a:rPr lang="en-US" sz="2400" b="0" dirty="0" smtClean="0"/>
            <a:t>Cultural, and Social, challenges</a:t>
          </a:r>
          <a:endParaRPr lang="en-US" sz="2400" b="0" dirty="0"/>
        </a:p>
      </dgm:t>
    </dgm:pt>
    <dgm:pt modelId="{30306907-6719-4194-B59F-9C222D21D830}" type="parTrans" cxnId="{8681C806-0D1A-476A-B4C9-A9824D62430F}">
      <dgm:prSet/>
      <dgm:spPr/>
      <dgm:t>
        <a:bodyPr/>
        <a:lstStyle/>
        <a:p>
          <a:endParaRPr lang="en-US" sz="1100"/>
        </a:p>
      </dgm:t>
    </dgm:pt>
    <dgm:pt modelId="{45A4C177-27A7-4EA8-9327-806D51EE4E66}" type="sibTrans" cxnId="{8681C806-0D1A-476A-B4C9-A9824D62430F}">
      <dgm:prSet/>
      <dgm:spPr/>
      <dgm:t>
        <a:bodyPr/>
        <a:lstStyle/>
        <a:p>
          <a:endParaRPr lang="en-US" sz="1100"/>
        </a:p>
      </dgm:t>
    </dgm:pt>
    <dgm:pt modelId="{82156E6F-E4B0-4584-A04F-14A822F75501}">
      <dgm:prSet phldrT="[Testo]" custT="1"/>
      <dgm:spPr/>
      <dgm:t>
        <a:bodyPr/>
        <a:lstStyle/>
        <a:p>
          <a:r>
            <a:rPr lang="en-US" sz="2800" dirty="0" smtClean="0">
              <a:solidFill>
                <a:srgbClr val="FFFF00"/>
              </a:solidFill>
            </a:rPr>
            <a:t>Technical challenges</a:t>
          </a:r>
          <a:endParaRPr lang="en-US" sz="2800" dirty="0">
            <a:solidFill>
              <a:srgbClr val="FFFF00"/>
            </a:solidFill>
          </a:endParaRPr>
        </a:p>
      </dgm:t>
    </dgm:pt>
    <dgm:pt modelId="{83E85386-C20E-4518-9D29-200C99C7470D}" type="parTrans" cxnId="{367B3922-2C62-4821-84A9-E51F8377121B}">
      <dgm:prSet/>
      <dgm:spPr/>
      <dgm:t>
        <a:bodyPr/>
        <a:lstStyle/>
        <a:p>
          <a:endParaRPr lang="en-US" sz="1100"/>
        </a:p>
      </dgm:t>
    </dgm:pt>
    <dgm:pt modelId="{96018BB5-AC82-4187-A9DF-ECEB293B0BF9}" type="sibTrans" cxnId="{367B3922-2C62-4821-84A9-E51F8377121B}">
      <dgm:prSet/>
      <dgm:spPr/>
      <dgm:t>
        <a:bodyPr/>
        <a:lstStyle/>
        <a:p>
          <a:endParaRPr lang="en-US" sz="1100"/>
        </a:p>
      </dgm:t>
    </dgm:pt>
    <dgm:pt modelId="{52C72332-36B6-4E65-9FA6-F143DE927134}">
      <dgm:prSet phldrT="[Testo]" custT="1"/>
      <dgm:spPr/>
      <dgm:t>
        <a:bodyPr/>
        <a:lstStyle/>
        <a:p>
          <a:r>
            <a:rPr lang="en-US" sz="2400" u="none" dirty="0" smtClean="0"/>
            <a:t>Information </a:t>
          </a:r>
          <a:r>
            <a:rPr lang="en-US" sz="2400" u="none" dirty="0" err="1" smtClean="0"/>
            <a:t>modelling</a:t>
          </a:r>
          <a:endParaRPr lang="en-US" sz="2400" u="none" dirty="0"/>
        </a:p>
      </dgm:t>
    </dgm:pt>
    <dgm:pt modelId="{73963E30-86CE-491B-98D2-C88471BC9369}" type="parTrans" cxnId="{C717B1E6-D16A-44C1-B0A8-68A6A71335EC}">
      <dgm:prSet/>
      <dgm:spPr/>
      <dgm:t>
        <a:bodyPr/>
        <a:lstStyle/>
        <a:p>
          <a:endParaRPr lang="en-US" sz="1100"/>
        </a:p>
      </dgm:t>
    </dgm:pt>
    <dgm:pt modelId="{B2511DDE-A68D-4CC2-A34F-7EFFB95FB5A8}" type="sibTrans" cxnId="{C717B1E6-D16A-44C1-B0A8-68A6A71335EC}">
      <dgm:prSet/>
      <dgm:spPr/>
      <dgm:t>
        <a:bodyPr/>
        <a:lstStyle/>
        <a:p>
          <a:endParaRPr lang="en-US" sz="1100"/>
        </a:p>
      </dgm:t>
    </dgm:pt>
    <dgm:pt modelId="{7E1C536D-EF91-45D3-9705-98C3BE668D1E}">
      <dgm:prSet phldrT="[Testo]" custT="1"/>
      <dgm:spPr/>
      <dgm:t>
        <a:bodyPr/>
        <a:lstStyle/>
        <a:p>
          <a:r>
            <a:rPr lang="en-US" sz="2400" u="none" dirty="0" smtClean="0"/>
            <a:t>Minimal interoperability agreement</a:t>
          </a:r>
          <a:endParaRPr lang="en-US" sz="2400" u="none" dirty="0"/>
        </a:p>
      </dgm:t>
    </dgm:pt>
    <dgm:pt modelId="{5DA33A59-A4C5-49FE-B8C4-75664F23485A}" type="parTrans" cxnId="{23C86FDB-C18B-497D-86B5-817E42A0F2BE}">
      <dgm:prSet/>
      <dgm:spPr/>
      <dgm:t>
        <a:bodyPr/>
        <a:lstStyle/>
        <a:p>
          <a:endParaRPr lang="en-US" sz="1100"/>
        </a:p>
      </dgm:t>
    </dgm:pt>
    <dgm:pt modelId="{EB88E6BF-78A9-4037-9390-5368D7E7AD9D}" type="sibTrans" cxnId="{23C86FDB-C18B-497D-86B5-817E42A0F2BE}">
      <dgm:prSet/>
      <dgm:spPr/>
      <dgm:t>
        <a:bodyPr/>
        <a:lstStyle/>
        <a:p>
          <a:endParaRPr lang="en-US" sz="1100"/>
        </a:p>
      </dgm:t>
    </dgm:pt>
    <dgm:pt modelId="{317DDFD1-4597-4954-8DDC-D1678D2B1FD8}">
      <dgm:prSet phldrT="[Testo]" custT="1"/>
      <dgm:spPr/>
      <dgm:t>
        <a:bodyPr/>
        <a:lstStyle/>
        <a:p>
          <a:r>
            <a:rPr lang="en-US" sz="2400" u="none" dirty="0" smtClean="0"/>
            <a:t>High performance</a:t>
          </a:r>
          <a:endParaRPr lang="en-US" sz="2400" u="none" dirty="0"/>
        </a:p>
      </dgm:t>
    </dgm:pt>
    <dgm:pt modelId="{37574EA4-0769-4D92-AABA-204A90A91CA5}" type="parTrans" cxnId="{95543B6A-40F0-4BC3-BB37-EF577BEBA0B9}">
      <dgm:prSet/>
      <dgm:spPr/>
      <dgm:t>
        <a:bodyPr/>
        <a:lstStyle/>
        <a:p>
          <a:endParaRPr lang="en-US"/>
        </a:p>
      </dgm:t>
    </dgm:pt>
    <dgm:pt modelId="{469BE65E-BA90-4FE2-9A7A-EC662C1C8608}" type="sibTrans" cxnId="{95543B6A-40F0-4BC3-BB37-EF577BEBA0B9}">
      <dgm:prSet/>
      <dgm:spPr/>
      <dgm:t>
        <a:bodyPr/>
        <a:lstStyle/>
        <a:p>
          <a:endParaRPr lang="en-US"/>
        </a:p>
      </dgm:t>
    </dgm:pt>
    <dgm:pt modelId="{56529F97-BC45-4BAB-BFA7-55E873410E24}">
      <dgm:prSet phldrT="[Testo]" custT="1"/>
      <dgm:spPr/>
      <dgm:t>
        <a:bodyPr/>
        <a:lstStyle/>
        <a:p>
          <a:r>
            <a:rPr lang="en-US" sz="2400" u="none" dirty="0" smtClean="0"/>
            <a:t>Long-term access</a:t>
          </a:r>
          <a:endParaRPr lang="en-US" sz="2400" u="none" dirty="0"/>
        </a:p>
      </dgm:t>
    </dgm:pt>
    <dgm:pt modelId="{7EAF4873-9A3A-4DE9-A281-537C290BCD25}" type="parTrans" cxnId="{46254086-82A2-46C2-A5E8-515578CF810E}">
      <dgm:prSet/>
      <dgm:spPr/>
      <dgm:t>
        <a:bodyPr/>
        <a:lstStyle/>
        <a:p>
          <a:endParaRPr lang="en-US"/>
        </a:p>
      </dgm:t>
    </dgm:pt>
    <dgm:pt modelId="{BE52F48C-710C-4446-A389-1B8AD28E5418}" type="sibTrans" cxnId="{46254086-82A2-46C2-A5E8-515578CF810E}">
      <dgm:prSet/>
      <dgm:spPr/>
      <dgm:t>
        <a:bodyPr/>
        <a:lstStyle/>
        <a:p>
          <a:endParaRPr lang="en-US"/>
        </a:p>
      </dgm:t>
    </dgm:pt>
    <dgm:pt modelId="{6F298070-C2F6-4C74-9F98-3D971F6B1F41}">
      <dgm:prSet phldrT="[Testo]" custT="1"/>
      <dgm:spPr/>
      <dgm:t>
        <a:bodyPr/>
        <a:lstStyle/>
        <a:p>
          <a:r>
            <a:rPr lang="en-US" sz="2400" b="0" dirty="0" smtClean="0"/>
            <a:t>Organizational and Institutional challenges</a:t>
          </a:r>
          <a:endParaRPr lang="en-US" sz="2400" b="0" dirty="0"/>
        </a:p>
      </dgm:t>
    </dgm:pt>
    <dgm:pt modelId="{F189FC8E-9639-4EF2-8942-AD7664B8E536}" type="parTrans" cxnId="{6B570DB4-208D-4AB8-910B-513E1E6D3243}">
      <dgm:prSet/>
      <dgm:spPr/>
      <dgm:t>
        <a:bodyPr/>
        <a:lstStyle/>
        <a:p>
          <a:endParaRPr lang="en-US"/>
        </a:p>
      </dgm:t>
    </dgm:pt>
    <dgm:pt modelId="{9B479C48-1AB7-4672-81D8-94FD4468B73E}" type="sibTrans" cxnId="{6B570DB4-208D-4AB8-910B-513E1E6D3243}">
      <dgm:prSet/>
      <dgm:spPr/>
      <dgm:t>
        <a:bodyPr/>
        <a:lstStyle/>
        <a:p>
          <a:endParaRPr lang="en-US"/>
        </a:p>
      </dgm:t>
    </dgm:pt>
    <dgm:pt modelId="{DC7CF9DB-A14A-4AD3-AE2F-65DC32021272}" type="pres">
      <dgm:prSet presAssocID="{5D4DC462-3444-498C-8CAD-2EF235923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DC8F63-CB84-470E-8961-66B9B4B38A6D}" type="pres">
      <dgm:prSet presAssocID="{82156E6F-E4B0-4584-A04F-14A822F755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633C3-BDDD-433B-A476-3B624ACF557E}" type="pres">
      <dgm:prSet presAssocID="{96018BB5-AC82-4187-A9DF-ECEB293B0BF9}" presName="sibTrans" presStyleCnt="0"/>
      <dgm:spPr/>
    </dgm:pt>
    <dgm:pt modelId="{9A4B0445-E737-461B-A599-02AFB6024E66}" type="pres">
      <dgm:prSet presAssocID="{217F5F70-47FA-4A6F-9022-B1C810B7081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B1FD3A-B280-4184-97F7-60DBD607C5E5}" type="presOf" srcId="{52C72332-36B6-4E65-9FA6-F143DE927134}" destId="{57DC8F63-CB84-470E-8961-66B9B4B38A6D}" srcOrd="0" destOrd="1" presId="urn:microsoft.com/office/officeart/2005/8/layout/hList6"/>
    <dgm:cxn modelId="{8681C806-0D1A-476A-B4C9-A9824D62430F}" srcId="{217F5F70-47FA-4A6F-9022-B1C810B70819}" destId="{B8BDC588-88EF-4044-B712-32DFC5522D44}" srcOrd="1" destOrd="0" parTransId="{30306907-6719-4194-B59F-9C222D21D830}" sibTransId="{45A4C177-27A7-4EA8-9327-806D51EE4E66}"/>
    <dgm:cxn modelId="{367B3922-2C62-4821-84A9-E51F8377121B}" srcId="{5D4DC462-3444-498C-8CAD-2EF235923505}" destId="{82156E6F-E4B0-4584-A04F-14A822F75501}" srcOrd="0" destOrd="0" parTransId="{83E85386-C20E-4518-9D29-200C99C7470D}" sibTransId="{96018BB5-AC82-4187-A9DF-ECEB293B0BF9}"/>
    <dgm:cxn modelId="{6CFF186D-AA32-49BC-968A-7E4F9F1FC08A}" type="presOf" srcId="{56529F97-BC45-4BAB-BFA7-55E873410E24}" destId="{57DC8F63-CB84-470E-8961-66B9B4B38A6D}" srcOrd="0" destOrd="4" presId="urn:microsoft.com/office/officeart/2005/8/layout/hList6"/>
    <dgm:cxn modelId="{C717B1E6-D16A-44C1-B0A8-68A6A71335EC}" srcId="{82156E6F-E4B0-4584-A04F-14A822F75501}" destId="{52C72332-36B6-4E65-9FA6-F143DE927134}" srcOrd="0" destOrd="0" parTransId="{73963E30-86CE-491B-98D2-C88471BC9369}" sibTransId="{B2511DDE-A68D-4CC2-A34F-7EFFB95FB5A8}"/>
    <dgm:cxn modelId="{0BD0C25A-E172-404E-8BB3-A468DC12FE76}" srcId="{217F5F70-47FA-4A6F-9022-B1C810B70819}" destId="{B58EB992-F8E9-4669-BFF1-CBF39734AFD4}" srcOrd="0" destOrd="0" parTransId="{271A2BDC-BEC3-484D-9F28-5CF7F5B01385}" sibTransId="{7F47FB52-8D35-473A-8297-14C2E7A8DBE6}"/>
    <dgm:cxn modelId="{7194C215-21C3-478B-AD46-5CAB081AE190}" type="presOf" srcId="{5D4DC462-3444-498C-8CAD-2EF235923505}" destId="{DC7CF9DB-A14A-4AD3-AE2F-65DC32021272}" srcOrd="0" destOrd="0" presId="urn:microsoft.com/office/officeart/2005/8/layout/hList6"/>
    <dgm:cxn modelId="{46254086-82A2-46C2-A5E8-515578CF810E}" srcId="{82156E6F-E4B0-4584-A04F-14A822F75501}" destId="{56529F97-BC45-4BAB-BFA7-55E873410E24}" srcOrd="3" destOrd="0" parTransId="{7EAF4873-9A3A-4DE9-A281-537C290BCD25}" sibTransId="{BE52F48C-710C-4446-A389-1B8AD28E5418}"/>
    <dgm:cxn modelId="{6B570DB4-208D-4AB8-910B-513E1E6D3243}" srcId="{217F5F70-47FA-4A6F-9022-B1C810B70819}" destId="{6F298070-C2F6-4C74-9F98-3D971F6B1F41}" srcOrd="2" destOrd="0" parTransId="{F189FC8E-9639-4EF2-8942-AD7664B8E536}" sibTransId="{9B479C48-1AB7-4672-81D8-94FD4468B73E}"/>
    <dgm:cxn modelId="{943AF465-1490-441E-A818-03D3E7348A03}" type="presOf" srcId="{82156E6F-E4B0-4584-A04F-14A822F75501}" destId="{57DC8F63-CB84-470E-8961-66B9B4B38A6D}" srcOrd="0" destOrd="0" presId="urn:microsoft.com/office/officeart/2005/8/layout/hList6"/>
    <dgm:cxn modelId="{23C86FDB-C18B-497D-86B5-817E42A0F2BE}" srcId="{82156E6F-E4B0-4584-A04F-14A822F75501}" destId="{7E1C536D-EF91-45D3-9705-98C3BE668D1E}" srcOrd="1" destOrd="0" parTransId="{5DA33A59-A4C5-49FE-B8C4-75664F23485A}" sibTransId="{EB88E6BF-78A9-4037-9390-5368D7E7AD9D}"/>
    <dgm:cxn modelId="{215CBF79-24C8-4D81-B864-AF495BD4FDA9}" type="presOf" srcId="{317DDFD1-4597-4954-8DDC-D1678D2B1FD8}" destId="{57DC8F63-CB84-470E-8961-66B9B4B38A6D}" srcOrd="0" destOrd="3" presId="urn:microsoft.com/office/officeart/2005/8/layout/hList6"/>
    <dgm:cxn modelId="{1BE7BABB-A63E-4D5A-8C39-90712634A522}" type="presOf" srcId="{7E1C536D-EF91-45D3-9705-98C3BE668D1E}" destId="{57DC8F63-CB84-470E-8961-66B9B4B38A6D}" srcOrd="0" destOrd="2" presId="urn:microsoft.com/office/officeart/2005/8/layout/hList6"/>
    <dgm:cxn modelId="{256C9A8E-E087-4C94-8972-D35882551A41}" type="presOf" srcId="{6F298070-C2F6-4C74-9F98-3D971F6B1F41}" destId="{9A4B0445-E737-461B-A599-02AFB6024E66}" srcOrd="0" destOrd="3" presId="urn:microsoft.com/office/officeart/2005/8/layout/hList6"/>
    <dgm:cxn modelId="{4E1BC9BD-BD75-456C-A0DB-4FB1E4CA1C31}" type="presOf" srcId="{217F5F70-47FA-4A6F-9022-B1C810B70819}" destId="{9A4B0445-E737-461B-A599-02AFB6024E66}" srcOrd="0" destOrd="0" presId="urn:microsoft.com/office/officeart/2005/8/layout/hList6"/>
    <dgm:cxn modelId="{95543B6A-40F0-4BC3-BB37-EF577BEBA0B9}" srcId="{82156E6F-E4B0-4584-A04F-14A822F75501}" destId="{317DDFD1-4597-4954-8DDC-D1678D2B1FD8}" srcOrd="2" destOrd="0" parTransId="{37574EA4-0769-4D92-AABA-204A90A91CA5}" sibTransId="{469BE65E-BA90-4FE2-9A7A-EC662C1C8608}"/>
    <dgm:cxn modelId="{7F64324B-25E5-4AA9-B948-982E9CE6ABDC}" type="presOf" srcId="{B8BDC588-88EF-4044-B712-32DFC5522D44}" destId="{9A4B0445-E737-461B-A599-02AFB6024E66}" srcOrd="0" destOrd="2" presId="urn:microsoft.com/office/officeart/2005/8/layout/hList6"/>
    <dgm:cxn modelId="{DA5D2093-C7F4-4244-9BA0-C0D0CCEF2B03}" type="presOf" srcId="{B58EB992-F8E9-4669-BFF1-CBF39734AFD4}" destId="{9A4B0445-E737-461B-A599-02AFB6024E66}" srcOrd="0" destOrd="1" presId="urn:microsoft.com/office/officeart/2005/8/layout/hList6"/>
    <dgm:cxn modelId="{6BB75F74-79BB-4DCB-B32A-438380E7A090}" srcId="{5D4DC462-3444-498C-8CAD-2EF235923505}" destId="{217F5F70-47FA-4A6F-9022-B1C810B70819}" srcOrd="1" destOrd="0" parTransId="{F0D2E44D-ABB4-4641-A88E-5D066FA71335}" sibTransId="{257476FA-5AF0-4C21-A3F7-59EF86A99682}"/>
    <dgm:cxn modelId="{287C66E5-174C-4457-8447-9BBBE1A97861}" type="presParOf" srcId="{DC7CF9DB-A14A-4AD3-AE2F-65DC32021272}" destId="{57DC8F63-CB84-470E-8961-66B9B4B38A6D}" srcOrd="0" destOrd="0" presId="urn:microsoft.com/office/officeart/2005/8/layout/hList6"/>
    <dgm:cxn modelId="{E0DE4319-7D1F-4647-9650-F9D8B3FA0520}" type="presParOf" srcId="{DC7CF9DB-A14A-4AD3-AE2F-65DC32021272}" destId="{FF1633C3-BDDD-433B-A476-3B624ACF557E}" srcOrd="1" destOrd="0" presId="urn:microsoft.com/office/officeart/2005/8/layout/hList6"/>
    <dgm:cxn modelId="{3E0905BB-1B80-413B-A066-0F71D68F9752}" type="presParOf" srcId="{DC7CF9DB-A14A-4AD3-AE2F-65DC32021272}" destId="{9A4B0445-E737-461B-A599-02AFB6024E6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49C8B-D5C3-4D70-9956-080EB0688405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BFDF2-BC7D-4633-957D-53C8CD0CC22D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747B9-0FA7-4758-BC1B-1E9BC47092BF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dedicated tools</a:t>
          </a:r>
          <a:endParaRPr lang="en-US" sz="1800" kern="1200" dirty="0"/>
        </a:p>
      </dsp:txBody>
      <dsp:txXfrm>
        <a:off x="853440" y="2835910"/>
        <a:ext cx="1420368" cy="1101090"/>
      </dsp:txXfrm>
    </dsp:sp>
    <dsp:sp modelId="{EF055155-191E-4BF4-ABD1-1619E53E1BE9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A3AE3-17F6-443C-8B03-24BC38FBC1A8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technological framework</a:t>
          </a:r>
          <a:endParaRPr lang="en-US" sz="1800" kern="1200" dirty="0"/>
        </a:p>
      </dsp:txBody>
      <dsp:txXfrm>
        <a:off x="2316480" y="1864359"/>
        <a:ext cx="1463040" cy="2072640"/>
      </dsp:txXfrm>
    </dsp:sp>
    <dsp:sp modelId="{F5E9ECCE-9C16-46E1-91C9-7A0D7374F784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CC81B-7BC2-455A-856D-539A6400756E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CBA, SOA</a:t>
          </a:r>
          <a:endParaRPr lang="en-US" sz="1800" kern="1200" dirty="0"/>
        </a:p>
      </dsp:txBody>
      <dsp:txXfrm>
        <a:off x="4053840" y="1289049"/>
        <a:ext cx="1463040" cy="2647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49C8B-D5C3-4D70-9956-080EB0688405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BFDF2-BC7D-4633-957D-53C8CD0CC22D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747B9-0FA7-4758-BC1B-1E9BC47092BF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dedicated tools</a:t>
          </a:r>
          <a:endParaRPr lang="en-US" sz="2300" kern="1200" dirty="0"/>
        </a:p>
      </dsp:txBody>
      <dsp:txXfrm>
        <a:off x="853440" y="2835910"/>
        <a:ext cx="1420368" cy="1101090"/>
      </dsp:txXfrm>
    </dsp:sp>
    <dsp:sp modelId="{EF055155-191E-4BF4-ABD1-1619E53E1BE9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A3AE3-17F6-443C-8B03-24BC38FBC1A8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WF-based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framework</a:t>
          </a:r>
          <a:endParaRPr lang="en-US" sz="2300" kern="1200" dirty="0"/>
        </a:p>
      </dsp:txBody>
      <dsp:txXfrm>
        <a:off x="2316480" y="1864359"/>
        <a:ext cx="1463040" cy="2072640"/>
      </dsp:txXfrm>
    </dsp:sp>
    <dsp:sp modelId="{F5E9ECCE-9C16-46E1-91C9-7A0D7374F784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CC81B-7BC2-455A-856D-539A6400756E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SOA</a:t>
          </a:r>
          <a:endParaRPr lang="en-US" sz="2300" kern="1200" dirty="0"/>
        </a:p>
      </dsp:txBody>
      <dsp:txXfrm>
        <a:off x="4053840" y="1289049"/>
        <a:ext cx="1463040" cy="2647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5F67E-FDAE-4BE8-8472-2AC5BB60340E}">
      <dsp:nvSpPr>
        <dsp:cNvPr id="0" name=""/>
        <dsp:cNvSpPr/>
      </dsp:nvSpPr>
      <dsp:spPr>
        <a:xfrm rot="5400000">
          <a:off x="-294294" y="297927"/>
          <a:ext cx="1961963" cy="1373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A-BP</a:t>
          </a:r>
          <a:endParaRPr lang="en-US" sz="1900" kern="1200" dirty="0"/>
        </a:p>
      </dsp:txBody>
      <dsp:txXfrm rot="-5400000">
        <a:off x="1" y="690319"/>
        <a:ext cx="1373374" cy="588589"/>
      </dsp:txXfrm>
    </dsp:sp>
    <dsp:sp modelId="{204A8E3F-9ACD-4CEB-8BC2-C806373B8141}">
      <dsp:nvSpPr>
        <dsp:cNvPr id="0" name=""/>
        <dsp:cNvSpPr/>
      </dsp:nvSpPr>
      <dsp:spPr>
        <a:xfrm rot="5400000">
          <a:off x="3097049" y="-1720041"/>
          <a:ext cx="1275276" cy="47226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Read an abstract BP </a:t>
          </a:r>
          <a:endParaRPr lang="en-US" sz="3100" kern="1200" dirty="0"/>
        </a:p>
      </dsp:txBody>
      <dsp:txXfrm rot="-5400000">
        <a:off x="1373375" y="65887"/>
        <a:ext cx="4660371" cy="1150768"/>
      </dsp:txXfrm>
    </dsp:sp>
    <dsp:sp modelId="{49E9727E-4174-4F23-8F13-403791995E88}">
      <dsp:nvSpPr>
        <dsp:cNvPr id="0" name=""/>
        <dsp:cNvSpPr/>
      </dsp:nvSpPr>
      <dsp:spPr>
        <a:xfrm rot="5400000">
          <a:off x="-294294" y="2069212"/>
          <a:ext cx="1961963" cy="1373374"/>
        </a:xfrm>
        <a:prstGeom prst="chevron">
          <a:avLst/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 w="9525" cap="flat" cmpd="sng" algn="ctr">
          <a:solidFill>
            <a:schemeClr val="accent4">
              <a:hueOff val="-1359333"/>
              <a:satOff val="-2114"/>
              <a:lumOff val="10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Intermediate</a:t>
          </a:r>
          <a:br>
            <a:rPr lang="en-US" sz="1900" kern="1200" dirty="0" smtClean="0"/>
          </a:br>
          <a:r>
            <a:rPr lang="en-US" sz="1900" kern="1200" dirty="0" smtClean="0"/>
            <a:t>BP</a:t>
          </a:r>
          <a:endParaRPr lang="en-US" sz="1900" kern="1200" dirty="0"/>
        </a:p>
      </dsp:txBody>
      <dsp:txXfrm rot="-5400000">
        <a:off x="1" y="2461604"/>
        <a:ext cx="1373374" cy="588589"/>
      </dsp:txXfrm>
    </dsp:sp>
    <dsp:sp modelId="{49FBA9FD-2039-41C7-ACA6-3C5C159B17BF}">
      <dsp:nvSpPr>
        <dsp:cNvPr id="0" name=""/>
        <dsp:cNvSpPr/>
      </dsp:nvSpPr>
      <dsp:spPr>
        <a:xfrm rot="5400000">
          <a:off x="3097049" y="51243"/>
          <a:ext cx="1275276" cy="47226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359333"/>
              <a:satOff val="-2114"/>
              <a:lumOff val="10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Pre-process the abstract BP to an Executable BP  </a:t>
          </a:r>
          <a:endParaRPr lang="en-US" sz="3100" kern="1200" dirty="0"/>
        </a:p>
      </dsp:txBody>
      <dsp:txXfrm rot="-5400000">
        <a:off x="1373375" y="1837171"/>
        <a:ext cx="4660371" cy="1150768"/>
      </dsp:txXfrm>
    </dsp:sp>
    <dsp:sp modelId="{54AE77CB-3033-4383-B538-BEE0C587BC33}">
      <dsp:nvSpPr>
        <dsp:cNvPr id="0" name=""/>
        <dsp:cNvSpPr/>
      </dsp:nvSpPr>
      <dsp:spPr>
        <a:xfrm rot="5400000">
          <a:off x="-294294" y="3840497"/>
          <a:ext cx="1961963" cy="1373374"/>
        </a:xfrm>
        <a:prstGeom prst="chevron">
          <a:avLst/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 w="9525" cap="flat" cmpd="sng" algn="ctr">
          <a:solidFill>
            <a:schemeClr val="accent4">
              <a:hueOff val="-2718667"/>
              <a:satOff val="-4228"/>
              <a:lumOff val="2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E-BP</a:t>
          </a:r>
          <a:endParaRPr lang="en-US" sz="1900" kern="1200" dirty="0"/>
        </a:p>
      </dsp:txBody>
      <dsp:txXfrm rot="-5400000">
        <a:off x="1" y="4232889"/>
        <a:ext cx="1373374" cy="588589"/>
      </dsp:txXfrm>
    </dsp:sp>
    <dsp:sp modelId="{8EDDCC47-07A4-42B4-BBF7-C3BE0A65E8B8}">
      <dsp:nvSpPr>
        <dsp:cNvPr id="0" name=""/>
        <dsp:cNvSpPr/>
      </dsp:nvSpPr>
      <dsp:spPr>
        <a:xfrm rot="5400000">
          <a:off x="3097049" y="1788988"/>
          <a:ext cx="1275276" cy="47226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18667"/>
              <a:satOff val="-4228"/>
              <a:lumOff val="2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Identify BP input/output</a:t>
          </a:r>
          <a:endParaRPr lang="en-US" sz="3100" kern="1200" dirty="0"/>
        </a:p>
      </dsp:txBody>
      <dsp:txXfrm rot="-5400000">
        <a:off x="1373375" y="3574916"/>
        <a:ext cx="4660371" cy="1150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5F67E-FDAE-4BE8-8472-2AC5BB60340E}">
      <dsp:nvSpPr>
        <dsp:cNvPr id="0" name=""/>
        <dsp:cNvSpPr/>
      </dsp:nvSpPr>
      <dsp:spPr>
        <a:xfrm rot="5400000">
          <a:off x="-222840" y="224109"/>
          <a:ext cx="1485602" cy="10399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E-BP</a:t>
          </a:r>
          <a:endParaRPr lang="en-US" sz="2100" kern="1200" dirty="0"/>
        </a:p>
      </dsp:txBody>
      <dsp:txXfrm rot="-5400000">
        <a:off x="1" y="521230"/>
        <a:ext cx="1039921" cy="445681"/>
      </dsp:txXfrm>
    </dsp:sp>
    <dsp:sp modelId="{204A8E3F-9ACD-4CEB-8BC2-C806373B8141}">
      <dsp:nvSpPr>
        <dsp:cNvPr id="0" name=""/>
        <dsp:cNvSpPr/>
      </dsp:nvSpPr>
      <dsp:spPr>
        <a:xfrm rot="5400000">
          <a:off x="3085140" y="-2043949"/>
          <a:ext cx="965641" cy="5056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Read an E-BP </a:t>
          </a:r>
          <a:endParaRPr lang="en-US" sz="3500" kern="1200" dirty="0"/>
        </a:p>
      </dsp:txBody>
      <dsp:txXfrm rot="-5400000">
        <a:off x="1039922" y="48408"/>
        <a:ext cx="5008939" cy="871363"/>
      </dsp:txXfrm>
    </dsp:sp>
    <dsp:sp modelId="{49E9727E-4174-4F23-8F13-403791995E88}">
      <dsp:nvSpPr>
        <dsp:cNvPr id="0" name=""/>
        <dsp:cNvSpPr/>
      </dsp:nvSpPr>
      <dsp:spPr>
        <a:xfrm rot="5400000">
          <a:off x="-222840" y="1565329"/>
          <a:ext cx="1485602" cy="1039921"/>
        </a:xfrm>
        <a:prstGeom prst="chevron">
          <a:avLst/>
        </a:prstGeom>
        <a:solidFill>
          <a:schemeClr val="accent5">
            <a:hueOff val="3546033"/>
            <a:satOff val="-153"/>
            <a:lumOff val="-6994"/>
            <a:alphaOff val="0"/>
          </a:schemeClr>
        </a:solidFill>
        <a:ln w="9525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I/O</a:t>
          </a:r>
          <a:endParaRPr lang="en-US" sz="2100" kern="1200" dirty="0"/>
        </a:p>
      </dsp:txBody>
      <dsp:txXfrm rot="-5400000">
        <a:off x="1" y="1862450"/>
        <a:ext cx="1039921" cy="445681"/>
      </dsp:txXfrm>
    </dsp:sp>
    <dsp:sp modelId="{49FBA9FD-2039-41C7-ACA6-3C5C159B17BF}">
      <dsp:nvSpPr>
        <dsp:cNvPr id="0" name=""/>
        <dsp:cNvSpPr/>
      </dsp:nvSpPr>
      <dsp:spPr>
        <a:xfrm rot="5400000">
          <a:off x="3085140" y="-702729"/>
          <a:ext cx="965641" cy="5056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546033"/>
              <a:satOff val="-153"/>
              <a:lumOff val="-69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Input ingestion</a:t>
          </a:r>
          <a:endParaRPr lang="en-US" sz="3500" kern="1200" dirty="0"/>
        </a:p>
      </dsp:txBody>
      <dsp:txXfrm rot="-5400000">
        <a:off x="1039922" y="1389628"/>
        <a:ext cx="5008939" cy="871363"/>
      </dsp:txXfrm>
    </dsp:sp>
    <dsp:sp modelId="{54AE77CB-3033-4383-B538-BEE0C587BC33}">
      <dsp:nvSpPr>
        <dsp:cNvPr id="0" name=""/>
        <dsp:cNvSpPr/>
      </dsp:nvSpPr>
      <dsp:spPr>
        <a:xfrm rot="5400000">
          <a:off x="-222840" y="2906549"/>
          <a:ext cx="1485602" cy="1039921"/>
        </a:xfrm>
        <a:prstGeom prst="chevron">
          <a:avLst/>
        </a:prstGeom>
        <a:solidFill>
          <a:schemeClr val="accent5">
            <a:hueOff val="7092066"/>
            <a:satOff val="-307"/>
            <a:lumOff val="-13987"/>
            <a:alphaOff val="0"/>
          </a:schemeClr>
        </a:solidFill>
        <a:ln w="9525" cap="flat" cmpd="sng" algn="ctr">
          <a:solidFill>
            <a:schemeClr val="accent5">
              <a:hueOff val="7092066"/>
              <a:satOff val="-307"/>
              <a:lumOff val="-139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Run</a:t>
          </a:r>
          <a:endParaRPr lang="en-US" sz="2100" kern="1200" dirty="0"/>
        </a:p>
      </dsp:txBody>
      <dsp:txXfrm rot="-5400000">
        <a:off x="1" y="3203670"/>
        <a:ext cx="1039921" cy="445681"/>
      </dsp:txXfrm>
    </dsp:sp>
    <dsp:sp modelId="{8EDDCC47-07A4-42B4-BBF7-C3BE0A65E8B8}">
      <dsp:nvSpPr>
        <dsp:cNvPr id="0" name=""/>
        <dsp:cNvSpPr/>
      </dsp:nvSpPr>
      <dsp:spPr>
        <a:xfrm rot="5400000">
          <a:off x="3085140" y="613093"/>
          <a:ext cx="965641" cy="5056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092066"/>
              <a:satOff val="-307"/>
              <a:lumOff val="-139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WF execution </a:t>
          </a:r>
          <a:endParaRPr lang="en-US" sz="3500" kern="1200" dirty="0"/>
        </a:p>
      </dsp:txBody>
      <dsp:txXfrm rot="-5400000">
        <a:off x="1039922" y="2705451"/>
        <a:ext cx="5008939" cy="871363"/>
      </dsp:txXfrm>
    </dsp:sp>
    <dsp:sp modelId="{7D9DEAD0-AB70-423B-8415-84BE5C968351}">
      <dsp:nvSpPr>
        <dsp:cNvPr id="0" name=""/>
        <dsp:cNvSpPr/>
      </dsp:nvSpPr>
      <dsp:spPr>
        <a:xfrm rot="5400000">
          <a:off x="-222840" y="4247768"/>
          <a:ext cx="1485602" cy="1039921"/>
        </a:xfrm>
        <a:prstGeom prst="chevron">
          <a:avLst/>
        </a:prstGeom>
        <a:solidFill>
          <a:schemeClr val="accent5">
            <a:hueOff val="10638099"/>
            <a:satOff val="-460"/>
            <a:lumOff val="-20981"/>
            <a:alphaOff val="0"/>
          </a:schemeClr>
        </a:solidFill>
        <a:ln w="9525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Outcome</a:t>
          </a:r>
          <a:endParaRPr lang="en-US" sz="2100" kern="1200" dirty="0"/>
        </a:p>
      </dsp:txBody>
      <dsp:txXfrm rot="-5400000">
        <a:off x="1" y="4544889"/>
        <a:ext cx="1039921" cy="445681"/>
      </dsp:txXfrm>
    </dsp:sp>
    <dsp:sp modelId="{84B2221F-EF74-41F6-A21D-3192C5E1DC97}">
      <dsp:nvSpPr>
        <dsp:cNvPr id="0" name=""/>
        <dsp:cNvSpPr/>
      </dsp:nvSpPr>
      <dsp:spPr>
        <a:xfrm rot="5400000">
          <a:off x="3085140" y="1979710"/>
          <a:ext cx="965641" cy="5056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smtClean="0"/>
            <a:t>Publish the outcome(s)</a:t>
          </a:r>
          <a:endParaRPr lang="en-US" sz="3500" kern="1200" dirty="0"/>
        </a:p>
      </dsp:txBody>
      <dsp:txXfrm rot="-5400000">
        <a:off x="1039922" y="4072068"/>
        <a:ext cx="5008939" cy="871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C8F63-CB84-470E-8961-66B9B4B38A6D}">
      <dsp:nvSpPr>
        <dsp:cNvPr id="0" name=""/>
        <dsp:cNvSpPr/>
      </dsp:nvSpPr>
      <dsp:spPr>
        <a:xfrm rot="16200000">
          <a:off x="-1117135" y="1120419"/>
          <a:ext cx="5400600" cy="315976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Technical challenges</a:t>
          </a:r>
          <a:endParaRPr lang="en-US" sz="2800" kern="1200" dirty="0">
            <a:solidFill>
              <a:srgbClr val="FFFF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u="none" kern="1200" dirty="0" smtClean="0"/>
            <a:t>Information </a:t>
          </a:r>
          <a:r>
            <a:rPr lang="en-US" sz="2400" u="none" kern="1200" dirty="0" err="1" smtClean="0"/>
            <a:t>modelling</a:t>
          </a:r>
          <a:endParaRPr lang="en-US" sz="2400" u="none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u="none" kern="1200" dirty="0" smtClean="0"/>
            <a:t>Minimal interoperability agreement</a:t>
          </a:r>
          <a:endParaRPr lang="en-US" sz="2400" u="none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u="none" kern="1200" dirty="0" smtClean="0"/>
            <a:t>High performance</a:t>
          </a:r>
          <a:endParaRPr lang="en-US" sz="2400" u="none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u="none" kern="1200" dirty="0" smtClean="0"/>
            <a:t>Long-term access</a:t>
          </a:r>
          <a:endParaRPr lang="en-US" sz="2400" u="none" kern="1200" dirty="0"/>
        </a:p>
      </dsp:txBody>
      <dsp:txXfrm rot="5400000">
        <a:off x="3285" y="1080119"/>
        <a:ext cx="3159760" cy="3240360"/>
      </dsp:txXfrm>
    </dsp:sp>
    <dsp:sp modelId="{9A4B0445-E737-461B-A599-02AFB6024E66}">
      <dsp:nvSpPr>
        <dsp:cNvPr id="0" name=""/>
        <dsp:cNvSpPr/>
      </dsp:nvSpPr>
      <dsp:spPr>
        <a:xfrm rot="16200000">
          <a:off x="2279607" y="1120419"/>
          <a:ext cx="5400600" cy="315976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</a:rPr>
            <a:t>Non-technical challenges</a:t>
          </a:r>
          <a:endParaRPr lang="en-US" sz="2800" kern="1200" dirty="0">
            <a:solidFill>
              <a:srgbClr val="FFFF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Model-Related challenges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Cultural, and Social, challenges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Organizational and Institutional challenges</a:t>
          </a:r>
          <a:endParaRPr lang="en-US" sz="2400" b="0" kern="1200" dirty="0"/>
        </a:p>
      </dsp:txBody>
      <dsp:txXfrm rot="5400000">
        <a:off x="3400027" y="1080119"/>
        <a:ext cx="3159760" cy="324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038E5-FD2B-4349-A9D2-2EA9A2FE9F9C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EE3B-1F0B-4668-ABD7-EF436F57D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2F91F-262A-47E6-BF12-AF9E0094146D}" type="slidenum">
              <a:rPr lang="en-US" sz="1100" b="1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1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2F91F-262A-47E6-BF12-AF9E0094146D}" type="slidenum">
              <a:rPr lang="en-US" sz="1100" b="1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1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70F1D-6B8D-403C-B37B-DBC08400199B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1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CD081-185A-B342-99E8-5396F25B77B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7253766" y="6504639"/>
            <a:ext cx="1926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stefano.nativi@cnr.it</a:t>
            </a:r>
            <a:endParaRPr lang="en-US" sz="1600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47"/>
            <a:ext cx="474702" cy="400383"/>
          </a:xfrm>
          <a:prstGeom prst="rect">
            <a:avLst/>
          </a:prstGeom>
        </p:spPr>
      </p:pic>
      <p:pic>
        <p:nvPicPr>
          <p:cNvPr id="9" name="Picture 2" descr="http://t2.gstatic.com/images?q=tbn:ANd9GcQOng6VwMReHRG2q9ZP3iYUMDxYAwzsdooJSaY2x4aHi8bAxOI91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207" y1="39080" x2="57241" y2="40230"/>
                        <a14:foregroundMark x1="31379" y1="40230" x2="31724" y2="80460"/>
                        <a14:foregroundMark x1="31724" y1="60920" x2="58276" y2="59195"/>
                        <a14:foregroundMark x1="45862" y1="60345" x2="57241" y2="46552"/>
                        <a14:foregroundMark x1="45517" y1="60920" x2="48276" y2="81034"/>
                        <a14:foregroundMark x1="44828" y1="60920" x2="31724" y2="81609"/>
                        <a14:foregroundMark x1="31379" y1="41954" x2="11034" y2="73563"/>
                        <a14:foregroundMark x1="7241" y1="39080" x2="10690" y2="73563"/>
                        <a14:foregroundMark x1="7931" y1="58621" x2="43793" y2="45977"/>
                        <a14:foregroundMark x1="31034" y1="41379" x2="52414" y2="7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42525"/>
            <a:ext cx="723056" cy="4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mate.colorado.edu/images/jpl_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35" y1="29500" x2="25130" y2="65833"/>
                        <a14:foregroundMark x1="74453" y1="30833" x2="74140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89146"/>
            <a:ext cx="641271" cy="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10/29/12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microsoft.com/office/2007/relationships/hdphoto" Target="../media/hdphoto1.wdp"/><Relationship Id="rId16" Type="http://schemas.openxmlformats.org/officeDocument/2006/relationships/image" Target="../media/image5.png"/><Relationship Id="rId17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457200"/>
            <a:fld id="{40164DB1-43D2-334C-B2F7-64A7CE0127F5}" type="slidenum">
              <a:rPr lang="en-US" smtClean="0">
                <a:cs typeface="Arial" charset="0"/>
              </a:rPr>
              <a:pPr defTabSz="457200"/>
              <a:t>‹#›</a:t>
            </a:fld>
            <a:endParaRPr lang="en-US">
              <a:cs typeface="Arial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47"/>
            <a:ext cx="474702" cy="400383"/>
          </a:xfrm>
          <a:prstGeom prst="rect">
            <a:avLst/>
          </a:prstGeom>
        </p:spPr>
      </p:pic>
      <p:pic>
        <p:nvPicPr>
          <p:cNvPr id="10" name="Picture 2" descr="http://t2.gstatic.com/images?q=tbn:ANd9GcQOng6VwMReHRG2q9ZP3iYUMDxYAwzsdooJSaY2x4aHi8bAxOI91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207" y1="39080" x2="57241" y2="40230"/>
                        <a14:foregroundMark x1="31379" y1="40230" x2="31724" y2="80460"/>
                        <a14:foregroundMark x1="31724" y1="60920" x2="58276" y2="59195"/>
                        <a14:foregroundMark x1="45862" y1="60345" x2="57241" y2="46552"/>
                        <a14:foregroundMark x1="45517" y1="60920" x2="48276" y2="81034"/>
                        <a14:foregroundMark x1="44828" y1="60920" x2="31724" y2="81609"/>
                        <a14:foregroundMark x1="31379" y1="41954" x2="11034" y2="73563"/>
                        <a14:foregroundMark x1="7241" y1="39080" x2="10690" y2="73563"/>
                        <a14:foregroundMark x1="7931" y1="58621" x2="43793" y2="45977"/>
                        <a14:foregroundMark x1="31034" y1="41379" x2="52414" y2="7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42525"/>
            <a:ext cx="723056" cy="4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limate.colorado.edu/images/jpl_logo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5235" y1="29500" x2="25130" y2="65833"/>
                        <a14:foregroundMark x1="74453" y1="30833" x2="74140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89146"/>
            <a:ext cx="641271" cy="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18.jpg"/><Relationship Id="rId21" Type="http://schemas.openxmlformats.org/officeDocument/2006/relationships/image" Target="../media/image19.png"/><Relationship Id="rId22" Type="http://schemas.openxmlformats.org/officeDocument/2006/relationships/image" Target="../media/image20.wmf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gif"/><Relationship Id="rId26" Type="http://schemas.openxmlformats.org/officeDocument/2006/relationships/image" Target="../media/image24.png"/><Relationship Id="rId27" Type="http://schemas.microsoft.com/office/2007/relationships/hdphoto" Target="../media/hdphoto9.wdp"/><Relationship Id="rId28" Type="http://schemas.openxmlformats.org/officeDocument/2006/relationships/image" Target="../media/image25.png"/><Relationship Id="rId29" Type="http://schemas.microsoft.com/office/2007/relationships/hdphoto" Target="../media/hdphoto10.wdp"/><Relationship Id="rId30" Type="http://schemas.openxmlformats.org/officeDocument/2006/relationships/image" Target="../media/image26.png"/><Relationship Id="rId10" Type="http://schemas.microsoft.com/office/2007/relationships/hdphoto" Target="../media/hdphoto5.wdp"/><Relationship Id="rId11" Type="http://schemas.openxmlformats.org/officeDocument/2006/relationships/image" Target="../media/image12.png"/><Relationship Id="rId12" Type="http://schemas.microsoft.com/office/2007/relationships/hdphoto" Target="../media/hdphoto6.wdp"/><Relationship Id="rId13" Type="http://schemas.openxmlformats.org/officeDocument/2006/relationships/image" Target="../media/image13.png"/><Relationship Id="rId14" Type="http://schemas.microsoft.com/office/2007/relationships/hdphoto" Target="../media/hdphoto7.wdp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8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3.wdp"/><Relationship Id="rId6" Type="http://schemas.openxmlformats.org/officeDocument/2006/relationships/image" Target="../media/image9.png"/><Relationship Id="rId7" Type="http://schemas.microsoft.com/office/2007/relationships/hdphoto" Target="../media/hdphoto4.wdp"/><Relationship Id="rId8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microsoft.com/office/2007/relationships/hdphoto" Target="../media/hdphoto12.wdp"/><Relationship Id="rId6" Type="http://schemas.openxmlformats.org/officeDocument/2006/relationships/image" Target="../media/image35.jpg"/><Relationship Id="rId7" Type="http://schemas.openxmlformats.org/officeDocument/2006/relationships/image" Target="../media/image36.png"/><Relationship Id="rId8" Type="http://schemas.microsoft.com/office/2007/relationships/hdphoto" Target="../media/hdphoto13.wdp"/><Relationship Id="rId9" Type="http://schemas.openxmlformats.org/officeDocument/2006/relationships/image" Target="../media/image37.png"/><Relationship Id="rId10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microsoft.com/office/2007/relationships/hdphoto" Target="../media/hdphoto12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microsoft.com/office/2007/relationships/hdphoto" Target="../media/hdphoto15.wdp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jpg"/><Relationship Id="rId1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7.png"/><Relationship Id="rId8" Type="http://schemas.openxmlformats.org/officeDocument/2006/relationships/image" Target="../media/image45.png"/><Relationship Id="rId9" Type="http://schemas.openxmlformats.org/officeDocument/2006/relationships/image" Target="../media/image46.jpg"/><Relationship Id="rId10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microsoft.com/office/2007/relationships/hdphoto" Target="../media/hdphoto16.wdp"/><Relationship Id="rId4" Type="http://schemas.openxmlformats.org/officeDocument/2006/relationships/image" Target="../media/image36.png"/><Relationship Id="rId5" Type="http://schemas.microsoft.com/office/2007/relationships/hdphoto" Target="../media/hdphoto13.wdp"/><Relationship Id="rId6" Type="http://schemas.openxmlformats.org/officeDocument/2006/relationships/image" Target="../media/image37.png"/><Relationship Id="rId7" Type="http://schemas.microsoft.com/office/2007/relationships/hdphoto" Target="../media/hdphoto14.wdp"/><Relationship Id="rId8" Type="http://schemas.openxmlformats.org/officeDocument/2006/relationships/image" Target="../media/image51.png"/><Relationship Id="rId9" Type="http://schemas.openxmlformats.org/officeDocument/2006/relationships/image" Target="../media/image42.png"/><Relationship Id="rId10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4" Type="http://schemas.openxmlformats.org/officeDocument/2006/relationships/image" Target="../media/image48.png"/><Relationship Id="rId5" Type="http://schemas.openxmlformats.org/officeDocument/2006/relationships/image" Target="../media/image59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5.wdp"/><Relationship Id="rId5" Type="http://schemas.openxmlformats.org/officeDocument/2006/relationships/image" Target="../media/image12.png"/><Relationship Id="rId6" Type="http://schemas.microsoft.com/office/2007/relationships/hdphoto" Target="../media/hdphoto6.wdp"/><Relationship Id="rId7" Type="http://schemas.openxmlformats.org/officeDocument/2006/relationships/image" Target="../media/image13.png"/><Relationship Id="rId8" Type="http://schemas.microsoft.com/office/2007/relationships/hdphoto" Target="../media/hdphoto7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microsoft.com/office/2007/relationships/hdphoto" Target="../media/hdphoto11.wdp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emf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4" Type="http://schemas.openxmlformats.org/officeDocument/2006/relationships/image" Target="../media/image69.png"/><Relationship Id="rId5" Type="http://schemas.microsoft.com/office/2007/relationships/hdphoto" Target="../media/hdphoto18.wdp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microsoft.com/office/2007/relationships/hdphoto" Target="../media/hdphoto19.wdp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13.png"/><Relationship Id="rId13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9" Type="http://schemas.microsoft.com/office/2007/relationships/hdphoto" Target="../media/hdphoto5.wdp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13.png"/><Relationship Id="rId13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9" Type="http://schemas.microsoft.com/office/2007/relationships/hdphoto" Target="../media/hdphoto5.wdp"/><Relationship Id="rId1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The geo Model web</a:t>
            </a:r>
            <a:endParaRPr lang="en-US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Stefano nativi, </a:t>
            </a:r>
            <a:r>
              <a:rPr lang="en-US" dirty="0" err="1" smtClean="0"/>
              <a:t>paolo</a:t>
            </a:r>
            <a:r>
              <a:rPr lang="en-US" dirty="0" smtClean="0"/>
              <a:t> </a:t>
            </a:r>
            <a:r>
              <a:rPr lang="en-US" dirty="0" err="1" smtClean="0"/>
              <a:t>mazzetti</a:t>
            </a:r>
            <a:r>
              <a:rPr lang="en-US" dirty="0" smtClean="0"/>
              <a:t>, </a:t>
            </a:r>
            <a:r>
              <a:rPr lang="en-US" dirty="0" err="1" smtClean="0"/>
              <a:t>gary</a:t>
            </a:r>
            <a:r>
              <a:rPr lang="en-US" dirty="0" smtClean="0"/>
              <a:t> </a:t>
            </a:r>
            <a:r>
              <a:rPr lang="en-US" dirty="0" err="1" smtClean="0"/>
              <a:t>geller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768367" cy="6480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2376264" cy="354621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 rot="19140000">
            <a:off x="1488454" y="2783697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 smtClean="0">
                <a:solidFill>
                  <a:srgbClr val="002060"/>
                </a:solidFill>
              </a:rPr>
              <a:t>CNR-IIA ESSI-lab, NASA JPL</a:t>
            </a:r>
            <a:endParaRPr lang="it-IT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t2.gstatic.com/images?q=tbn:ANd9GcQOng6VwMReHRG2q9ZP3iYUMDxYAwzsdooJSaY2x4aHi8bAxOI91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207" y1="39080" x2="57241" y2="40230"/>
                        <a14:foregroundMark x1="31379" y1="40230" x2="31724" y2="80460"/>
                        <a14:foregroundMark x1="31724" y1="60920" x2="58276" y2="59195"/>
                        <a14:foregroundMark x1="45862" y1="60345" x2="57241" y2="46552"/>
                        <a14:foregroundMark x1="45517" y1="60920" x2="48276" y2="81034"/>
                        <a14:foregroundMark x1="44828" y1="60920" x2="31724" y2="81609"/>
                        <a14:foregroundMark x1="31379" y1="41954" x2="11034" y2="73563"/>
                        <a14:foregroundMark x1="7241" y1="39080" x2="10690" y2="73563"/>
                        <a14:foregroundMark x1="7931" y1="58621" x2="43793" y2="45977"/>
                        <a14:foregroundMark x1="31034" y1="41379" x2="52414" y2="7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600415"/>
            <a:ext cx="1080118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imate.colorado.edu/images/jpl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35" y1="29500" x2="25130" y2="65833"/>
                        <a14:foregroundMark x1="74453" y1="30833" x2="74140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8" y="4725144"/>
            <a:ext cx="858207" cy="5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253766" y="6504639"/>
            <a:ext cx="1926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stefano.nativi@cnr.it</a:t>
            </a:r>
            <a:endParaRPr lang="en-US" sz="1600" dirty="0"/>
          </a:p>
        </p:txBody>
      </p:sp>
      <p:sp>
        <p:nvSpPr>
          <p:cNvPr id="9" name="CasellaDiTesto 8"/>
          <p:cNvSpPr txBox="1"/>
          <p:nvPr/>
        </p:nvSpPr>
        <p:spPr>
          <a:xfrm rot="2976196">
            <a:off x="2804052" y="6149655"/>
            <a:ext cx="113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July 2012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91687" y="404664"/>
            <a:ext cx="1435100" cy="1416050"/>
            <a:chOff x="772468" y="1268760"/>
            <a:chExt cx="1435100" cy="1416050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68" y="1268760"/>
              <a:ext cx="1435100" cy="1416050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67" y="2098892"/>
              <a:ext cx="520461" cy="409374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340768"/>
              <a:ext cx="366157" cy="320388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31111" y1="28889" x2="32444" y2="68444"/>
                          <a14:foregroundMark x1="32889" y1="28000" x2="48444" y2="64444"/>
                          <a14:foregroundMark x1="64889" y1="28444" x2="54222" y2="57778"/>
                          <a14:foregroundMark x1="68000" y1="28889" x2="68444" y2="67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4" y="1789608"/>
              <a:ext cx="374354" cy="374354"/>
            </a:xfrm>
            <a:prstGeom prst="rect">
              <a:avLst/>
            </a:prstGeom>
          </p:spPr>
        </p:pic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140389"/>
            <a:ext cx="369715" cy="36971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19" y="6140389"/>
            <a:ext cx="332358" cy="33235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67" y="4967072"/>
            <a:ext cx="1189257" cy="291264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265" l="0" r="100000">
                        <a14:foregroundMark x1="25561" y1="62946" x2="25561" y2="62946"/>
                        <a14:foregroundMark x1="84444" y1="14706" x2="97037" y2="58824"/>
                        <a14:backgroundMark x1="0" y1="63393" x2="0" y2="63393"/>
                        <a14:backgroundMark x1="25112" y1="63393" x2="25112" y2="63393"/>
                        <a14:backgroundMark x1="26009" y1="85714" x2="26009" y2="85714"/>
                        <a14:backgroundMark x1="75785" y1="86161" x2="75785" y2="86161"/>
                        <a14:backgroundMark x1="75336" y1="62946" x2="75336" y2="62946"/>
                        <a14:backgroundMark x1="99552" y1="64286" x2="99552" y2="64286"/>
                        <a14:backgroundMark x1="98655" y1="99107" x2="98655" y2="99107"/>
                        <a14:backgroundMark x1="897" y1="99107" x2="897" y2="99107"/>
                        <a14:backgroundMark x1="26457" y1="82589" x2="26457" y2="82589"/>
                        <a14:backgroundMark x1="5185" y1="19118" x2="51852" y2="4412"/>
                        <a14:backgroundMark x1="52593" y1="3676" x2="95556" y2="5147"/>
                        <a14:backgroundMark x1="91111" y1="6618" x2="96296" y2="20588"/>
                        <a14:backgroundMark x1="71852" y1="8088" x2="70370" y2="24265"/>
                        <a14:backgroundMark x1="77037" y1="33088" x2="77037" y2="58824"/>
                        <a14:backgroundMark x1="2222" y1="25735" x2="148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52" y="4212012"/>
            <a:ext cx="562887" cy="565411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90" y="4212012"/>
            <a:ext cx="468368" cy="388403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96" y="6001937"/>
            <a:ext cx="504056" cy="486352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50" y="6048446"/>
            <a:ext cx="990708" cy="33574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629747"/>
            <a:ext cx="719181" cy="146772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1" y="6004873"/>
            <a:ext cx="851260" cy="488286"/>
          </a:xfrm>
          <a:prstGeom prst="rect">
            <a:avLst/>
          </a:prstGeom>
        </p:spPr>
      </p:pic>
      <p:pic>
        <p:nvPicPr>
          <p:cNvPr id="2048" name="Immagine 204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76" y="5517231"/>
            <a:ext cx="383285" cy="371787"/>
          </a:xfrm>
          <a:prstGeom prst="rect">
            <a:avLst/>
          </a:prstGeom>
        </p:spPr>
      </p:pic>
      <p:pic>
        <p:nvPicPr>
          <p:cNvPr id="2051" name="Immagine 2050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23" y="5512585"/>
            <a:ext cx="487177" cy="489352"/>
          </a:xfrm>
          <a:prstGeom prst="rect">
            <a:avLst/>
          </a:prstGeom>
        </p:spPr>
      </p:pic>
      <p:pic>
        <p:nvPicPr>
          <p:cNvPr id="2056" name="Immagine 205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9500" l="149" r="49256">
                        <a14:foregroundMark x1="11607" y1="63500" x2="15030" y2="63500"/>
                        <a14:foregroundMark x1="17411" y1="64000" x2="21280" y2="64000"/>
                        <a14:foregroundMark x1="16815" y1="68000" x2="21131" y2="68000"/>
                        <a14:foregroundMark x1="23065" y1="64500" x2="26637" y2="64000"/>
                        <a14:foregroundMark x1="29018" y1="72000" x2="32143" y2="72000"/>
                        <a14:foregroundMark x1="34970" y1="72000" x2="37798" y2="71500"/>
                        <a14:foregroundMark x1="40476" y1="71500" x2="43304" y2="71500"/>
                        <a14:foregroundMark x1="19792" y1="38500" x2="19792" y2="38500"/>
                        <a14:foregroundMark x1="19494" y1="38500" x2="19494" y2="38500"/>
                        <a14:foregroundMark x1="19940" y1="35000" x2="19940" y2="35000"/>
                        <a14:foregroundMark x1="18750" y1="30500" x2="18750" y2="30500"/>
                        <a14:foregroundMark x1="17708" y1="31500" x2="17708" y2="31500"/>
                        <a14:foregroundMark x1="17113" y1="34500" x2="17113" y2="34500"/>
                        <a14:foregroundMark x1="16964" y1="38000" x2="16964" y2="38000"/>
                        <a14:foregroundMark x1="18750" y1="40500" x2="18750" y2="40500"/>
                        <a14:foregroundMark x1="12649" y1="67500" x2="14881" y2="67500"/>
                        <a14:foregroundMark x1="34970" y1="52500" x2="34970" y2="52500"/>
                        <a14:foregroundMark x1="35417" y1="51500" x2="35417" y2="51500"/>
                        <a14:foregroundMark x1="35863" y1="50500" x2="35863" y2="50500"/>
                        <a14:foregroundMark x1="36310" y1="49000" x2="36310" y2="49000"/>
                        <a14:foregroundMark x1="36756" y1="43000" x2="36756" y2="43000"/>
                        <a14:foregroundMark x1="36756" y1="46500" x2="36756" y2="46500"/>
                        <a14:foregroundMark x1="35863" y1="37000" x2="35863" y2="37000"/>
                        <a14:backgroundMark x1="17600" y1="58389" x2="17600" y2="58389"/>
                        <a14:backgroundMark x1="21800" y1="59732" x2="21800" y2="59732"/>
                        <a14:backgroundMark x1="24200" y1="59732" x2="24200" y2="59732"/>
                        <a14:backgroundMark x1="24200" y1="59060" x2="26600" y2="59060"/>
                        <a14:backgroundMark x1="33600" y1="61074" x2="41000" y2="58389"/>
                        <a14:backgroundMark x1="30200" y1="61745" x2="30200" y2="61745"/>
                        <a14:backgroundMark x1="19200" y1="44966" x2="19200" y2="44966"/>
                        <a14:backgroundMark x1="19000" y1="45638" x2="20600" y2="51007"/>
                        <a14:backgroundMark x1="21000" y1="32886" x2="21000" y2="32886"/>
                        <a14:backgroundMark x1="35200" y1="46980" x2="35600" y2="42953"/>
                        <a14:backgroundMark x1="35000" y1="37584" x2="35000" y2="37584"/>
                        <a14:backgroundMark x1="24800" y1="68456" x2="24800" y2="68456"/>
                        <a14:backgroundMark x1="35800" y1="68456" x2="35800" y2="68456"/>
                        <a14:backgroundMark x1="29400" y1="63087" x2="29400" y2="6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82"/>
          <a:stretch/>
        </p:blipFill>
        <p:spPr>
          <a:xfrm>
            <a:off x="7920198" y="5272408"/>
            <a:ext cx="1024739" cy="61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11" y="4817772"/>
            <a:ext cx="741586" cy="5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0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arrotondato 28"/>
          <p:cNvSpPr/>
          <p:nvPr/>
        </p:nvSpPr>
        <p:spPr>
          <a:xfrm>
            <a:off x="3501258" y="1844824"/>
            <a:ext cx="4887166" cy="3024336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General Use Case</a:t>
            </a:r>
            <a:endParaRPr lang="en-US" sz="4000" dirty="0"/>
          </a:p>
        </p:txBody>
      </p:sp>
      <p:sp>
        <p:nvSpPr>
          <p:cNvPr id="16" name="Figura a mano libera 15"/>
          <p:cNvSpPr/>
          <p:nvPr/>
        </p:nvSpPr>
        <p:spPr>
          <a:xfrm>
            <a:off x="1771190" y="2297307"/>
            <a:ext cx="1216636" cy="716650"/>
          </a:xfrm>
          <a:custGeom>
            <a:avLst/>
            <a:gdLst>
              <a:gd name="connsiteX0" fmla="*/ 0 w 1216636"/>
              <a:gd name="connsiteY0" fmla="*/ 71665 h 716650"/>
              <a:gd name="connsiteX1" fmla="*/ 71665 w 1216636"/>
              <a:gd name="connsiteY1" fmla="*/ 0 h 716650"/>
              <a:gd name="connsiteX2" fmla="*/ 1144971 w 1216636"/>
              <a:gd name="connsiteY2" fmla="*/ 0 h 716650"/>
              <a:gd name="connsiteX3" fmla="*/ 1216636 w 1216636"/>
              <a:gd name="connsiteY3" fmla="*/ 71665 h 716650"/>
              <a:gd name="connsiteX4" fmla="*/ 1216636 w 1216636"/>
              <a:gd name="connsiteY4" fmla="*/ 644985 h 716650"/>
              <a:gd name="connsiteX5" fmla="*/ 1144971 w 1216636"/>
              <a:gd name="connsiteY5" fmla="*/ 716650 h 716650"/>
              <a:gd name="connsiteX6" fmla="*/ 71665 w 1216636"/>
              <a:gd name="connsiteY6" fmla="*/ 716650 h 716650"/>
              <a:gd name="connsiteX7" fmla="*/ 0 w 1216636"/>
              <a:gd name="connsiteY7" fmla="*/ 644985 h 716650"/>
              <a:gd name="connsiteX8" fmla="*/ 0 w 1216636"/>
              <a:gd name="connsiteY8" fmla="*/ 71665 h 7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636" h="716650">
                <a:moveTo>
                  <a:pt x="0" y="71665"/>
                </a:moveTo>
                <a:cubicBezTo>
                  <a:pt x="0" y="32086"/>
                  <a:pt x="32086" y="0"/>
                  <a:pt x="71665" y="0"/>
                </a:cubicBezTo>
                <a:lnTo>
                  <a:pt x="1144971" y="0"/>
                </a:lnTo>
                <a:cubicBezTo>
                  <a:pt x="1184550" y="0"/>
                  <a:pt x="1216636" y="32086"/>
                  <a:pt x="1216636" y="71665"/>
                </a:cubicBezTo>
                <a:lnTo>
                  <a:pt x="1216636" y="644985"/>
                </a:lnTo>
                <a:cubicBezTo>
                  <a:pt x="1216636" y="684564"/>
                  <a:pt x="1184550" y="716650"/>
                  <a:pt x="1144971" y="716650"/>
                </a:cubicBezTo>
                <a:lnTo>
                  <a:pt x="71665" y="716650"/>
                </a:lnTo>
                <a:cubicBezTo>
                  <a:pt x="32086" y="716650"/>
                  <a:pt x="0" y="684564"/>
                  <a:pt x="0" y="644985"/>
                </a:cubicBezTo>
                <a:lnTo>
                  <a:pt x="0" y="716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315083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/>
              <a:t>A</a:t>
            </a:r>
            <a:endParaRPr lang="en-US" sz="2000" kern="1200" dirty="0"/>
          </a:p>
        </p:txBody>
      </p:sp>
      <p:sp>
        <p:nvSpPr>
          <p:cNvPr id="17" name="Figura a mano libera 16"/>
          <p:cNvSpPr/>
          <p:nvPr/>
        </p:nvSpPr>
        <p:spPr>
          <a:xfrm>
            <a:off x="1937874" y="2826638"/>
            <a:ext cx="1481996" cy="1250428"/>
          </a:xfrm>
          <a:custGeom>
            <a:avLst/>
            <a:gdLst>
              <a:gd name="connsiteX0" fmla="*/ 0 w 1481996"/>
              <a:gd name="connsiteY0" fmla="*/ 125043 h 1250428"/>
              <a:gd name="connsiteX1" fmla="*/ 125043 w 1481996"/>
              <a:gd name="connsiteY1" fmla="*/ 0 h 1250428"/>
              <a:gd name="connsiteX2" fmla="*/ 1356953 w 1481996"/>
              <a:gd name="connsiteY2" fmla="*/ 0 h 1250428"/>
              <a:gd name="connsiteX3" fmla="*/ 1481996 w 1481996"/>
              <a:gd name="connsiteY3" fmla="*/ 125043 h 1250428"/>
              <a:gd name="connsiteX4" fmla="*/ 1481996 w 1481996"/>
              <a:gd name="connsiteY4" fmla="*/ 1125385 h 1250428"/>
              <a:gd name="connsiteX5" fmla="*/ 1356953 w 1481996"/>
              <a:gd name="connsiteY5" fmla="*/ 1250428 h 1250428"/>
              <a:gd name="connsiteX6" fmla="*/ 125043 w 1481996"/>
              <a:gd name="connsiteY6" fmla="*/ 1250428 h 1250428"/>
              <a:gd name="connsiteX7" fmla="*/ 0 w 1481996"/>
              <a:gd name="connsiteY7" fmla="*/ 1125385 h 1250428"/>
              <a:gd name="connsiteX8" fmla="*/ 0 w 1481996"/>
              <a:gd name="connsiteY8" fmla="*/ 125043 h 125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996" h="1250428">
                <a:moveTo>
                  <a:pt x="0" y="125043"/>
                </a:moveTo>
                <a:cubicBezTo>
                  <a:pt x="0" y="55984"/>
                  <a:pt x="55984" y="0"/>
                  <a:pt x="125043" y="0"/>
                </a:cubicBezTo>
                <a:lnTo>
                  <a:pt x="1356953" y="0"/>
                </a:lnTo>
                <a:cubicBezTo>
                  <a:pt x="1426012" y="0"/>
                  <a:pt x="1481996" y="55984"/>
                  <a:pt x="1481996" y="125043"/>
                </a:cubicBezTo>
                <a:lnTo>
                  <a:pt x="1481996" y="1125385"/>
                </a:lnTo>
                <a:cubicBezTo>
                  <a:pt x="1481996" y="1194444"/>
                  <a:pt x="1426012" y="1250428"/>
                  <a:pt x="1356953" y="1250428"/>
                </a:cubicBezTo>
                <a:lnTo>
                  <a:pt x="125043" y="1250428"/>
                </a:lnTo>
                <a:cubicBezTo>
                  <a:pt x="55984" y="1250428"/>
                  <a:pt x="0" y="1194444"/>
                  <a:pt x="0" y="1125385"/>
                </a:cubicBezTo>
                <a:lnTo>
                  <a:pt x="0" y="12504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416" tIns="150416" rIns="150416" bIns="1504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Create or Edit an abstract BP </a:t>
            </a:r>
            <a:endParaRPr lang="en-US" sz="1600" kern="1200" dirty="0"/>
          </a:p>
        </p:txBody>
      </p:sp>
      <p:sp>
        <p:nvSpPr>
          <p:cNvPr id="18" name="Figura a mano libera 17"/>
          <p:cNvSpPr/>
          <p:nvPr/>
        </p:nvSpPr>
        <p:spPr>
          <a:xfrm rot="47330">
            <a:off x="3151703" y="2397761"/>
            <a:ext cx="347486" cy="302907"/>
          </a:xfrm>
          <a:custGeom>
            <a:avLst/>
            <a:gdLst>
              <a:gd name="connsiteX0" fmla="*/ 0 w 347486"/>
              <a:gd name="connsiteY0" fmla="*/ 60581 h 302907"/>
              <a:gd name="connsiteX1" fmla="*/ 196033 w 347486"/>
              <a:gd name="connsiteY1" fmla="*/ 60581 h 302907"/>
              <a:gd name="connsiteX2" fmla="*/ 196033 w 347486"/>
              <a:gd name="connsiteY2" fmla="*/ 0 h 302907"/>
              <a:gd name="connsiteX3" fmla="*/ 347486 w 347486"/>
              <a:gd name="connsiteY3" fmla="*/ 151454 h 302907"/>
              <a:gd name="connsiteX4" fmla="*/ 196033 w 347486"/>
              <a:gd name="connsiteY4" fmla="*/ 302907 h 302907"/>
              <a:gd name="connsiteX5" fmla="*/ 196033 w 347486"/>
              <a:gd name="connsiteY5" fmla="*/ 242326 h 302907"/>
              <a:gd name="connsiteX6" fmla="*/ 0 w 347486"/>
              <a:gd name="connsiteY6" fmla="*/ 242326 h 302907"/>
              <a:gd name="connsiteX7" fmla="*/ 0 w 347486"/>
              <a:gd name="connsiteY7" fmla="*/ 60581 h 30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486" h="302907">
                <a:moveTo>
                  <a:pt x="0" y="60581"/>
                </a:moveTo>
                <a:lnTo>
                  <a:pt x="196033" y="60581"/>
                </a:lnTo>
                <a:lnTo>
                  <a:pt x="196033" y="0"/>
                </a:lnTo>
                <a:lnTo>
                  <a:pt x="347486" y="151454"/>
                </a:lnTo>
                <a:lnTo>
                  <a:pt x="196033" y="302907"/>
                </a:lnTo>
                <a:lnTo>
                  <a:pt x="196033" y="242326"/>
                </a:lnTo>
                <a:lnTo>
                  <a:pt x="0" y="242326"/>
                </a:lnTo>
                <a:lnTo>
                  <a:pt x="0" y="605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0580" rIns="90872" bIns="6058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19" name="Figura a mano libera 18"/>
          <p:cNvSpPr/>
          <p:nvPr/>
        </p:nvSpPr>
        <p:spPr>
          <a:xfrm>
            <a:off x="3643399" y="2323085"/>
            <a:ext cx="1216636" cy="716650"/>
          </a:xfrm>
          <a:custGeom>
            <a:avLst/>
            <a:gdLst>
              <a:gd name="connsiteX0" fmla="*/ 0 w 1216636"/>
              <a:gd name="connsiteY0" fmla="*/ 71665 h 716650"/>
              <a:gd name="connsiteX1" fmla="*/ 71665 w 1216636"/>
              <a:gd name="connsiteY1" fmla="*/ 0 h 716650"/>
              <a:gd name="connsiteX2" fmla="*/ 1144971 w 1216636"/>
              <a:gd name="connsiteY2" fmla="*/ 0 h 716650"/>
              <a:gd name="connsiteX3" fmla="*/ 1216636 w 1216636"/>
              <a:gd name="connsiteY3" fmla="*/ 71665 h 716650"/>
              <a:gd name="connsiteX4" fmla="*/ 1216636 w 1216636"/>
              <a:gd name="connsiteY4" fmla="*/ 644985 h 716650"/>
              <a:gd name="connsiteX5" fmla="*/ 1144971 w 1216636"/>
              <a:gd name="connsiteY5" fmla="*/ 716650 h 716650"/>
              <a:gd name="connsiteX6" fmla="*/ 71665 w 1216636"/>
              <a:gd name="connsiteY6" fmla="*/ 716650 h 716650"/>
              <a:gd name="connsiteX7" fmla="*/ 0 w 1216636"/>
              <a:gd name="connsiteY7" fmla="*/ 644985 h 716650"/>
              <a:gd name="connsiteX8" fmla="*/ 0 w 1216636"/>
              <a:gd name="connsiteY8" fmla="*/ 71665 h 7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636" h="716650">
                <a:moveTo>
                  <a:pt x="0" y="71665"/>
                </a:moveTo>
                <a:cubicBezTo>
                  <a:pt x="0" y="32086"/>
                  <a:pt x="32086" y="0"/>
                  <a:pt x="71665" y="0"/>
                </a:cubicBezTo>
                <a:lnTo>
                  <a:pt x="1144971" y="0"/>
                </a:lnTo>
                <a:cubicBezTo>
                  <a:pt x="1184550" y="0"/>
                  <a:pt x="1216636" y="32086"/>
                  <a:pt x="1216636" y="71665"/>
                </a:cubicBezTo>
                <a:lnTo>
                  <a:pt x="1216636" y="644985"/>
                </a:lnTo>
                <a:cubicBezTo>
                  <a:pt x="1216636" y="684564"/>
                  <a:pt x="1184550" y="716650"/>
                  <a:pt x="1144971" y="716650"/>
                </a:cubicBezTo>
                <a:lnTo>
                  <a:pt x="71665" y="716650"/>
                </a:lnTo>
                <a:cubicBezTo>
                  <a:pt x="32086" y="716650"/>
                  <a:pt x="0" y="684564"/>
                  <a:pt x="0" y="644985"/>
                </a:cubicBezTo>
                <a:lnTo>
                  <a:pt x="0" y="716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494510"/>
              <a:satOff val="-663"/>
              <a:lumOff val="-3333"/>
              <a:alphaOff val="0"/>
            </a:schemeClr>
          </a:fillRef>
          <a:effectRef idx="2">
            <a:schemeClr val="accent2">
              <a:hueOff val="3494510"/>
              <a:satOff val="-663"/>
              <a:lumOff val="-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315083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</a:t>
            </a:r>
            <a:endParaRPr lang="en-US" sz="2000" kern="1200" dirty="0"/>
          </a:p>
        </p:txBody>
      </p:sp>
      <p:sp>
        <p:nvSpPr>
          <p:cNvPr id="20" name="Figura a mano libera 19"/>
          <p:cNvSpPr/>
          <p:nvPr/>
        </p:nvSpPr>
        <p:spPr>
          <a:xfrm>
            <a:off x="3791579" y="2852438"/>
            <a:ext cx="1572514" cy="1250428"/>
          </a:xfrm>
          <a:custGeom>
            <a:avLst/>
            <a:gdLst>
              <a:gd name="connsiteX0" fmla="*/ 0 w 1572514"/>
              <a:gd name="connsiteY0" fmla="*/ 125043 h 1250428"/>
              <a:gd name="connsiteX1" fmla="*/ 125043 w 1572514"/>
              <a:gd name="connsiteY1" fmla="*/ 0 h 1250428"/>
              <a:gd name="connsiteX2" fmla="*/ 1447471 w 1572514"/>
              <a:gd name="connsiteY2" fmla="*/ 0 h 1250428"/>
              <a:gd name="connsiteX3" fmla="*/ 1572514 w 1572514"/>
              <a:gd name="connsiteY3" fmla="*/ 125043 h 1250428"/>
              <a:gd name="connsiteX4" fmla="*/ 1572514 w 1572514"/>
              <a:gd name="connsiteY4" fmla="*/ 1125385 h 1250428"/>
              <a:gd name="connsiteX5" fmla="*/ 1447471 w 1572514"/>
              <a:gd name="connsiteY5" fmla="*/ 1250428 h 1250428"/>
              <a:gd name="connsiteX6" fmla="*/ 125043 w 1572514"/>
              <a:gd name="connsiteY6" fmla="*/ 1250428 h 1250428"/>
              <a:gd name="connsiteX7" fmla="*/ 0 w 1572514"/>
              <a:gd name="connsiteY7" fmla="*/ 1125385 h 1250428"/>
              <a:gd name="connsiteX8" fmla="*/ 0 w 1572514"/>
              <a:gd name="connsiteY8" fmla="*/ 125043 h 125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514" h="1250428">
                <a:moveTo>
                  <a:pt x="0" y="125043"/>
                </a:moveTo>
                <a:cubicBezTo>
                  <a:pt x="0" y="55984"/>
                  <a:pt x="55984" y="0"/>
                  <a:pt x="125043" y="0"/>
                </a:cubicBezTo>
                <a:lnTo>
                  <a:pt x="1447471" y="0"/>
                </a:lnTo>
                <a:cubicBezTo>
                  <a:pt x="1516530" y="0"/>
                  <a:pt x="1572514" y="55984"/>
                  <a:pt x="1572514" y="125043"/>
                </a:cubicBezTo>
                <a:lnTo>
                  <a:pt x="1572514" y="1125385"/>
                </a:lnTo>
                <a:cubicBezTo>
                  <a:pt x="1572514" y="1194444"/>
                  <a:pt x="1516530" y="1250428"/>
                  <a:pt x="1447471" y="1250428"/>
                </a:cubicBezTo>
                <a:lnTo>
                  <a:pt x="125043" y="1250428"/>
                </a:lnTo>
                <a:cubicBezTo>
                  <a:pt x="55984" y="1250428"/>
                  <a:pt x="0" y="1194444"/>
                  <a:pt x="0" y="1125385"/>
                </a:cubicBezTo>
                <a:lnTo>
                  <a:pt x="0" y="12504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3494510"/>
              <a:satOff val="-663"/>
              <a:lumOff val="-333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416" tIns="150416" rIns="150416" bIns="1504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Compile the abstract BP</a:t>
            </a:r>
            <a:endParaRPr lang="en-US" sz="1600" kern="1200" dirty="0"/>
          </a:p>
        </p:txBody>
      </p:sp>
      <p:sp>
        <p:nvSpPr>
          <p:cNvPr id="21" name="Figura a mano libera 20"/>
          <p:cNvSpPr/>
          <p:nvPr/>
        </p:nvSpPr>
        <p:spPr>
          <a:xfrm>
            <a:off x="5041929" y="2410515"/>
            <a:ext cx="385613" cy="302907"/>
          </a:xfrm>
          <a:custGeom>
            <a:avLst/>
            <a:gdLst>
              <a:gd name="connsiteX0" fmla="*/ 0 w 385613"/>
              <a:gd name="connsiteY0" fmla="*/ 60581 h 302907"/>
              <a:gd name="connsiteX1" fmla="*/ 234160 w 385613"/>
              <a:gd name="connsiteY1" fmla="*/ 60581 h 302907"/>
              <a:gd name="connsiteX2" fmla="*/ 234160 w 385613"/>
              <a:gd name="connsiteY2" fmla="*/ 0 h 302907"/>
              <a:gd name="connsiteX3" fmla="*/ 385613 w 385613"/>
              <a:gd name="connsiteY3" fmla="*/ 151454 h 302907"/>
              <a:gd name="connsiteX4" fmla="*/ 234160 w 385613"/>
              <a:gd name="connsiteY4" fmla="*/ 302907 h 302907"/>
              <a:gd name="connsiteX5" fmla="*/ 234160 w 385613"/>
              <a:gd name="connsiteY5" fmla="*/ 242326 h 302907"/>
              <a:gd name="connsiteX6" fmla="*/ 0 w 385613"/>
              <a:gd name="connsiteY6" fmla="*/ 242326 h 302907"/>
              <a:gd name="connsiteX7" fmla="*/ 0 w 385613"/>
              <a:gd name="connsiteY7" fmla="*/ 60581 h 30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613" h="302907">
                <a:moveTo>
                  <a:pt x="0" y="60581"/>
                </a:moveTo>
                <a:lnTo>
                  <a:pt x="234160" y="60581"/>
                </a:lnTo>
                <a:lnTo>
                  <a:pt x="234160" y="0"/>
                </a:lnTo>
                <a:lnTo>
                  <a:pt x="385613" y="151454"/>
                </a:lnTo>
                <a:lnTo>
                  <a:pt x="234160" y="302907"/>
                </a:lnTo>
                <a:lnTo>
                  <a:pt x="234160" y="242326"/>
                </a:lnTo>
                <a:lnTo>
                  <a:pt x="0" y="242326"/>
                </a:lnTo>
                <a:lnTo>
                  <a:pt x="0" y="605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241764"/>
              <a:satOff val="-994"/>
              <a:lumOff val="-5000"/>
              <a:alphaOff val="0"/>
            </a:schemeClr>
          </a:fillRef>
          <a:effectRef idx="2">
            <a:schemeClr val="accent2">
              <a:hueOff val="5241764"/>
              <a:satOff val="-994"/>
              <a:lumOff val="-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0581" rIns="90872" bIns="6058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22" name="Figura a mano libera 21"/>
          <p:cNvSpPr/>
          <p:nvPr/>
        </p:nvSpPr>
        <p:spPr>
          <a:xfrm>
            <a:off x="5587609" y="2323085"/>
            <a:ext cx="1216636" cy="716650"/>
          </a:xfrm>
          <a:custGeom>
            <a:avLst/>
            <a:gdLst>
              <a:gd name="connsiteX0" fmla="*/ 0 w 1216636"/>
              <a:gd name="connsiteY0" fmla="*/ 71665 h 716650"/>
              <a:gd name="connsiteX1" fmla="*/ 71665 w 1216636"/>
              <a:gd name="connsiteY1" fmla="*/ 0 h 716650"/>
              <a:gd name="connsiteX2" fmla="*/ 1144971 w 1216636"/>
              <a:gd name="connsiteY2" fmla="*/ 0 h 716650"/>
              <a:gd name="connsiteX3" fmla="*/ 1216636 w 1216636"/>
              <a:gd name="connsiteY3" fmla="*/ 71665 h 716650"/>
              <a:gd name="connsiteX4" fmla="*/ 1216636 w 1216636"/>
              <a:gd name="connsiteY4" fmla="*/ 644985 h 716650"/>
              <a:gd name="connsiteX5" fmla="*/ 1144971 w 1216636"/>
              <a:gd name="connsiteY5" fmla="*/ 716650 h 716650"/>
              <a:gd name="connsiteX6" fmla="*/ 71665 w 1216636"/>
              <a:gd name="connsiteY6" fmla="*/ 716650 h 716650"/>
              <a:gd name="connsiteX7" fmla="*/ 0 w 1216636"/>
              <a:gd name="connsiteY7" fmla="*/ 644985 h 716650"/>
              <a:gd name="connsiteX8" fmla="*/ 0 w 1216636"/>
              <a:gd name="connsiteY8" fmla="*/ 71665 h 7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636" h="716650">
                <a:moveTo>
                  <a:pt x="0" y="71665"/>
                </a:moveTo>
                <a:cubicBezTo>
                  <a:pt x="0" y="32086"/>
                  <a:pt x="32086" y="0"/>
                  <a:pt x="71665" y="0"/>
                </a:cubicBezTo>
                <a:lnTo>
                  <a:pt x="1144971" y="0"/>
                </a:lnTo>
                <a:cubicBezTo>
                  <a:pt x="1184550" y="0"/>
                  <a:pt x="1216636" y="32086"/>
                  <a:pt x="1216636" y="71665"/>
                </a:cubicBezTo>
                <a:lnTo>
                  <a:pt x="1216636" y="644985"/>
                </a:lnTo>
                <a:cubicBezTo>
                  <a:pt x="1216636" y="684564"/>
                  <a:pt x="1184550" y="716650"/>
                  <a:pt x="1144971" y="716650"/>
                </a:cubicBezTo>
                <a:lnTo>
                  <a:pt x="71665" y="716650"/>
                </a:lnTo>
                <a:cubicBezTo>
                  <a:pt x="32086" y="716650"/>
                  <a:pt x="0" y="684564"/>
                  <a:pt x="0" y="644985"/>
                </a:cubicBezTo>
                <a:lnTo>
                  <a:pt x="0" y="716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6989019"/>
              <a:satOff val="-1325"/>
              <a:lumOff val="-6666"/>
              <a:alphaOff val="0"/>
            </a:schemeClr>
          </a:fillRef>
          <a:effectRef idx="2">
            <a:schemeClr val="accent2">
              <a:hueOff val="6989019"/>
              <a:satOff val="-1325"/>
              <a:lumOff val="-66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315083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C</a:t>
            </a:r>
            <a:endParaRPr lang="en-US" sz="2000" kern="1200" dirty="0"/>
          </a:p>
        </p:txBody>
      </p:sp>
      <p:sp>
        <p:nvSpPr>
          <p:cNvPr id="23" name="Figura a mano libera 22"/>
          <p:cNvSpPr/>
          <p:nvPr/>
        </p:nvSpPr>
        <p:spPr>
          <a:xfrm>
            <a:off x="5717685" y="2852938"/>
            <a:ext cx="1518617" cy="1250428"/>
          </a:xfrm>
          <a:custGeom>
            <a:avLst/>
            <a:gdLst>
              <a:gd name="connsiteX0" fmla="*/ 0 w 1518617"/>
              <a:gd name="connsiteY0" fmla="*/ 125043 h 1250428"/>
              <a:gd name="connsiteX1" fmla="*/ 125043 w 1518617"/>
              <a:gd name="connsiteY1" fmla="*/ 0 h 1250428"/>
              <a:gd name="connsiteX2" fmla="*/ 1393574 w 1518617"/>
              <a:gd name="connsiteY2" fmla="*/ 0 h 1250428"/>
              <a:gd name="connsiteX3" fmla="*/ 1518617 w 1518617"/>
              <a:gd name="connsiteY3" fmla="*/ 125043 h 1250428"/>
              <a:gd name="connsiteX4" fmla="*/ 1518617 w 1518617"/>
              <a:gd name="connsiteY4" fmla="*/ 1125385 h 1250428"/>
              <a:gd name="connsiteX5" fmla="*/ 1393574 w 1518617"/>
              <a:gd name="connsiteY5" fmla="*/ 1250428 h 1250428"/>
              <a:gd name="connsiteX6" fmla="*/ 125043 w 1518617"/>
              <a:gd name="connsiteY6" fmla="*/ 1250428 h 1250428"/>
              <a:gd name="connsiteX7" fmla="*/ 0 w 1518617"/>
              <a:gd name="connsiteY7" fmla="*/ 1125385 h 1250428"/>
              <a:gd name="connsiteX8" fmla="*/ 0 w 1518617"/>
              <a:gd name="connsiteY8" fmla="*/ 125043 h 125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8617" h="1250428">
                <a:moveTo>
                  <a:pt x="0" y="125043"/>
                </a:moveTo>
                <a:cubicBezTo>
                  <a:pt x="0" y="55984"/>
                  <a:pt x="55984" y="0"/>
                  <a:pt x="125043" y="0"/>
                </a:cubicBezTo>
                <a:lnTo>
                  <a:pt x="1393574" y="0"/>
                </a:lnTo>
                <a:cubicBezTo>
                  <a:pt x="1462633" y="0"/>
                  <a:pt x="1518617" y="55984"/>
                  <a:pt x="1518617" y="125043"/>
                </a:cubicBezTo>
                <a:lnTo>
                  <a:pt x="1518617" y="1125385"/>
                </a:lnTo>
                <a:cubicBezTo>
                  <a:pt x="1518617" y="1194444"/>
                  <a:pt x="1462633" y="1250428"/>
                  <a:pt x="1393574" y="1250428"/>
                </a:cubicBezTo>
                <a:lnTo>
                  <a:pt x="125043" y="1250428"/>
                </a:lnTo>
                <a:cubicBezTo>
                  <a:pt x="55984" y="1250428"/>
                  <a:pt x="0" y="1194444"/>
                  <a:pt x="0" y="1125385"/>
                </a:cubicBezTo>
                <a:lnTo>
                  <a:pt x="0" y="12504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6989019"/>
              <a:satOff val="-1325"/>
              <a:lumOff val="-666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416" tIns="150416" rIns="150416" bIns="1504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Execute the BP</a:t>
            </a:r>
            <a:endParaRPr lang="en-US" sz="1600" kern="1200"/>
          </a:p>
        </p:txBody>
      </p:sp>
      <p:sp>
        <p:nvSpPr>
          <p:cNvPr id="24" name="Figura a mano libera 23"/>
          <p:cNvSpPr/>
          <p:nvPr/>
        </p:nvSpPr>
        <p:spPr>
          <a:xfrm>
            <a:off x="6963719" y="2410515"/>
            <a:ext cx="338084" cy="302907"/>
          </a:xfrm>
          <a:custGeom>
            <a:avLst/>
            <a:gdLst>
              <a:gd name="connsiteX0" fmla="*/ 0 w 338084"/>
              <a:gd name="connsiteY0" fmla="*/ 60581 h 302907"/>
              <a:gd name="connsiteX1" fmla="*/ 186631 w 338084"/>
              <a:gd name="connsiteY1" fmla="*/ 60581 h 302907"/>
              <a:gd name="connsiteX2" fmla="*/ 186631 w 338084"/>
              <a:gd name="connsiteY2" fmla="*/ 0 h 302907"/>
              <a:gd name="connsiteX3" fmla="*/ 338084 w 338084"/>
              <a:gd name="connsiteY3" fmla="*/ 151454 h 302907"/>
              <a:gd name="connsiteX4" fmla="*/ 186631 w 338084"/>
              <a:gd name="connsiteY4" fmla="*/ 302907 h 302907"/>
              <a:gd name="connsiteX5" fmla="*/ 186631 w 338084"/>
              <a:gd name="connsiteY5" fmla="*/ 242326 h 302907"/>
              <a:gd name="connsiteX6" fmla="*/ 0 w 338084"/>
              <a:gd name="connsiteY6" fmla="*/ 242326 h 302907"/>
              <a:gd name="connsiteX7" fmla="*/ 0 w 338084"/>
              <a:gd name="connsiteY7" fmla="*/ 60581 h 30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084" h="302907">
                <a:moveTo>
                  <a:pt x="0" y="60581"/>
                </a:moveTo>
                <a:lnTo>
                  <a:pt x="186631" y="60581"/>
                </a:lnTo>
                <a:lnTo>
                  <a:pt x="186631" y="0"/>
                </a:lnTo>
                <a:lnTo>
                  <a:pt x="338084" y="151454"/>
                </a:lnTo>
                <a:lnTo>
                  <a:pt x="186631" y="302907"/>
                </a:lnTo>
                <a:lnTo>
                  <a:pt x="186631" y="242326"/>
                </a:lnTo>
                <a:lnTo>
                  <a:pt x="0" y="242326"/>
                </a:lnTo>
                <a:lnTo>
                  <a:pt x="0" y="605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483529"/>
              <a:satOff val="-1988"/>
              <a:lumOff val="-9999"/>
              <a:alphaOff val="0"/>
            </a:schemeClr>
          </a:fillRef>
          <a:effectRef idx="2">
            <a:schemeClr val="accent2">
              <a:hueOff val="10483529"/>
              <a:satOff val="-1988"/>
              <a:lumOff val="-99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0581" rIns="90872" bIns="6058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25" name="Figura a mano libera 24"/>
          <p:cNvSpPr/>
          <p:nvPr/>
        </p:nvSpPr>
        <p:spPr>
          <a:xfrm>
            <a:off x="7442141" y="2323085"/>
            <a:ext cx="1216636" cy="716650"/>
          </a:xfrm>
          <a:custGeom>
            <a:avLst/>
            <a:gdLst>
              <a:gd name="connsiteX0" fmla="*/ 0 w 1216636"/>
              <a:gd name="connsiteY0" fmla="*/ 71665 h 716650"/>
              <a:gd name="connsiteX1" fmla="*/ 71665 w 1216636"/>
              <a:gd name="connsiteY1" fmla="*/ 0 h 716650"/>
              <a:gd name="connsiteX2" fmla="*/ 1144971 w 1216636"/>
              <a:gd name="connsiteY2" fmla="*/ 0 h 716650"/>
              <a:gd name="connsiteX3" fmla="*/ 1216636 w 1216636"/>
              <a:gd name="connsiteY3" fmla="*/ 71665 h 716650"/>
              <a:gd name="connsiteX4" fmla="*/ 1216636 w 1216636"/>
              <a:gd name="connsiteY4" fmla="*/ 644985 h 716650"/>
              <a:gd name="connsiteX5" fmla="*/ 1144971 w 1216636"/>
              <a:gd name="connsiteY5" fmla="*/ 716650 h 716650"/>
              <a:gd name="connsiteX6" fmla="*/ 71665 w 1216636"/>
              <a:gd name="connsiteY6" fmla="*/ 716650 h 716650"/>
              <a:gd name="connsiteX7" fmla="*/ 0 w 1216636"/>
              <a:gd name="connsiteY7" fmla="*/ 644985 h 716650"/>
              <a:gd name="connsiteX8" fmla="*/ 0 w 1216636"/>
              <a:gd name="connsiteY8" fmla="*/ 71665 h 7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636" h="716650">
                <a:moveTo>
                  <a:pt x="0" y="71665"/>
                </a:moveTo>
                <a:cubicBezTo>
                  <a:pt x="0" y="32086"/>
                  <a:pt x="32086" y="0"/>
                  <a:pt x="71665" y="0"/>
                </a:cubicBezTo>
                <a:lnTo>
                  <a:pt x="1144971" y="0"/>
                </a:lnTo>
                <a:cubicBezTo>
                  <a:pt x="1184550" y="0"/>
                  <a:pt x="1216636" y="32086"/>
                  <a:pt x="1216636" y="71665"/>
                </a:cubicBezTo>
                <a:lnTo>
                  <a:pt x="1216636" y="644985"/>
                </a:lnTo>
                <a:cubicBezTo>
                  <a:pt x="1216636" y="684564"/>
                  <a:pt x="1184550" y="716650"/>
                  <a:pt x="1144971" y="716650"/>
                </a:cubicBezTo>
                <a:lnTo>
                  <a:pt x="71665" y="716650"/>
                </a:lnTo>
                <a:cubicBezTo>
                  <a:pt x="32086" y="716650"/>
                  <a:pt x="0" y="684564"/>
                  <a:pt x="0" y="644985"/>
                </a:cubicBezTo>
                <a:lnTo>
                  <a:pt x="0" y="716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0483529"/>
              <a:satOff val="-1988"/>
              <a:lumOff val="-9999"/>
              <a:alphaOff val="0"/>
            </a:schemeClr>
          </a:fillRef>
          <a:effectRef idx="2">
            <a:schemeClr val="accent2">
              <a:hueOff val="10483529"/>
              <a:satOff val="-1988"/>
              <a:lumOff val="-99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315083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D</a:t>
            </a:r>
            <a:endParaRPr lang="en-US" sz="2000" kern="1200" dirty="0"/>
          </a:p>
        </p:txBody>
      </p:sp>
      <p:sp>
        <p:nvSpPr>
          <p:cNvPr id="26" name="Figura a mano libera 25"/>
          <p:cNvSpPr/>
          <p:nvPr/>
        </p:nvSpPr>
        <p:spPr>
          <a:xfrm>
            <a:off x="7564558" y="2852438"/>
            <a:ext cx="1470183" cy="1250428"/>
          </a:xfrm>
          <a:custGeom>
            <a:avLst/>
            <a:gdLst>
              <a:gd name="connsiteX0" fmla="*/ 0 w 1470183"/>
              <a:gd name="connsiteY0" fmla="*/ 125043 h 1250428"/>
              <a:gd name="connsiteX1" fmla="*/ 125043 w 1470183"/>
              <a:gd name="connsiteY1" fmla="*/ 0 h 1250428"/>
              <a:gd name="connsiteX2" fmla="*/ 1345140 w 1470183"/>
              <a:gd name="connsiteY2" fmla="*/ 0 h 1250428"/>
              <a:gd name="connsiteX3" fmla="*/ 1470183 w 1470183"/>
              <a:gd name="connsiteY3" fmla="*/ 125043 h 1250428"/>
              <a:gd name="connsiteX4" fmla="*/ 1470183 w 1470183"/>
              <a:gd name="connsiteY4" fmla="*/ 1125385 h 1250428"/>
              <a:gd name="connsiteX5" fmla="*/ 1345140 w 1470183"/>
              <a:gd name="connsiteY5" fmla="*/ 1250428 h 1250428"/>
              <a:gd name="connsiteX6" fmla="*/ 125043 w 1470183"/>
              <a:gd name="connsiteY6" fmla="*/ 1250428 h 1250428"/>
              <a:gd name="connsiteX7" fmla="*/ 0 w 1470183"/>
              <a:gd name="connsiteY7" fmla="*/ 1125385 h 1250428"/>
              <a:gd name="connsiteX8" fmla="*/ 0 w 1470183"/>
              <a:gd name="connsiteY8" fmla="*/ 125043 h 125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0183" h="1250428">
                <a:moveTo>
                  <a:pt x="0" y="125043"/>
                </a:moveTo>
                <a:cubicBezTo>
                  <a:pt x="0" y="55984"/>
                  <a:pt x="55984" y="0"/>
                  <a:pt x="125043" y="0"/>
                </a:cubicBezTo>
                <a:lnTo>
                  <a:pt x="1345140" y="0"/>
                </a:lnTo>
                <a:cubicBezTo>
                  <a:pt x="1414199" y="0"/>
                  <a:pt x="1470183" y="55984"/>
                  <a:pt x="1470183" y="125043"/>
                </a:cubicBezTo>
                <a:lnTo>
                  <a:pt x="1470183" y="1125385"/>
                </a:lnTo>
                <a:cubicBezTo>
                  <a:pt x="1470183" y="1194444"/>
                  <a:pt x="1414199" y="1250428"/>
                  <a:pt x="1345140" y="1250428"/>
                </a:cubicBezTo>
                <a:lnTo>
                  <a:pt x="125043" y="1250428"/>
                </a:lnTo>
                <a:cubicBezTo>
                  <a:pt x="55984" y="1250428"/>
                  <a:pt x="0" y="1194444"/>
                  <a:pt x="0" y="1125385"/>
                </a:cubicBezTo>
                <a:lnTo>
                  <a:pt x="0" y="12504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10483529"/>
              <a:satOff val="-1988"/>
              <a:lumOff val="-999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416" tIns="150416" rIns="150416" bIns="1504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Return the output to the User</a:t>
            </a:r>
            <a:endParaRPr lang="en-US" sz="1600" kern="1200" dirty="0"/>
          </a:p>
        </p:txBody>
      </p:sp>
      <p:pic>
        <p:nvPicPr>
          <p:cNvPr id="5" name="Immagine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2132856"/>
            <a:ext cx="1007533" cy="1141234"/>
          </a:xfrm>
          <a:prstGeom prst="rect">
            <a:avLst/>
          </a:prstGeom>
          <a:effectLst>
            <a:softEdge rad="63500"/>
          </a:effectLst>
          <a:scene3d>
            <a:camera prst="perspectiveAbove"/>
            <a:lightRig rig="threePt" dir="t"/>
          </a:scene3d>
        </p:spPr>
      </p:pic>
      <p:sp>
        <p:nvSpPr>
          <p:cNvPr id="6" name="Freccia a destra 5"/>
          <p:cNvSpPr/>
          <p:nvPr/>
        </p:nvSpPr>
        <p:spPr>
          <a:xfrm>
            <a:off x="1134576" y="2564904"/>
            <a:ext cx="394128" cy="266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7334" y="321297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USER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516079" y="1196752"/>
            <a:ext cx="8229600" cy="7486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Define and  run a Business Process to answer to “What if..”</a:t>
            </a:r>
            <a:endParaRPr lang="en-US" sz="2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85113"/>
            <a:ext cx="576159" cy="57615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139952" y="3908991"/>
            <a:ext cx="9399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BP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Brokers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982343" y="3920003"/>
            <a:ext cx="11785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WF engine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52" y="3861048"/>
            <a:ext cx="514548" cy="514548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2169365" y="3939954"/>
            <a:ext cx="1071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BP editor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09777"/>
            <a:ext cx="617089" cy="617089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5181801" y="4643844"/>
            <a:ext cx="1317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Middleware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573811"/>
            <a:ext cx="663501" cy="663501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81757"/>
            <a:ext cx="755555" cy="75555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16892" y="5859534"/>
            <a:ext cx="191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619672" y="5859534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 Libraries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2202873" y="4540827"/>
            <a:ext cx="2632295" cy="702647"/>
          </a:xfrm>
          <a:custGeom>
            <a:avLst/>
            <a:gdLst>
              <a:gd name="connsiteX0" fmla="*/ 0 w 2642043"/>
              <a:gd name="connsiteY0" fmla="*/ 0 h 652310"/>
              <a:gd name="connsiteX1" fmla="*/ 665018 w 2642043"/>
              <a:gd name="connsiteY1" fmla="*/ 581891 h 652310"/>
              <a:gd name="connsiteX2" fmla="*/ 1506682 w 2642043"/>
              <a:gd name="connsiteY2" fmla="*/ 633846 h 652310"/>
              <a:gd name="connsiteX3" fmla="*/ 2483427 w 2642043"/>
              <a:gd name="connsiteY3" fmla="*/ 623455 h 652310"/>
              <a:gd name="connsiteX4" fmla="*/ 2628900 w 2642043"/>
              <a:gd name="connsiteY4" fmla="*/ 311728 h 652310"/>
              <a:gd name="connsiteX0" fmla="*/ 0 w 2642043"/>
              <a:gd name="connsiteY0" fmla="*/ 0 h 673260"/>
              <a:gd name="connsiteX1" fmla="*/ 363681 w 2642043"/>
              <a:gd name="connsiteY1" fmla="*/ 623455 h 673260"/>
              <a:gd name="connsiteX2" fmla="*/ 1506682 w 2642043"/>
              <a:gd name="connsiteY2" fmla="*/ 633846 h 673260"/>
              <a:gd name="connsiteX3" fmla="*/ 2483427 w 2642043"/>
              <a:gd name="connsiteY3" fmla="*/ 623455 h 673260"/>
              <a:gd name="connsiteX4" fmla="*/ 2628900 w 2642043"/>
              <a:gd name="connsiteY4" fmla="*/ 311728 h 673260"/>
              <a:gd name="connsiteX0" fmla="*/ 0 w 2642043"/>
              <a:gd name="connsiteY0" fmla="*/ 0 h 673260"/>
              <a:gd name="connsiteX1" fmla="*/ 363681 w 2642043"/>
              <a:gd name="connsiteY1" fmla="*/ 623455 h 673260"/>
              <a:gd name="connsiteX2" fmla="*/ 1506682 w 2642043"/>
              <a:gd name="connsiteY2" fmla="*/ 633846 h 673260"/>
              <a:gd name="connsiteX3" fmla="*/ 2483427 w 2642043"/>
              <a:gd name="connsiteY3" fmla="*/ 623455 h 673260"/>
              <a:gd name="connsiteX4" fmla="*/ 2628900 w 2642043"/>
              <a:gd name="connsiteY4" fmla="*/ 311728 h 673260"/>
              <a:gd name="connsiteX0" fmla="*/ 0 w 2642043"/>
              <a:gd name="connsiteY0" fmla="*/ 0 h 673260"/>
              <a:gd name="connsiteX1" fmla="*/ 363681 w 2642043"/>
              <a:gd name="connsiteY1" fmla="*/ 623455 h 673260"/>
              <a:gd name="connsiteX2" fmla="*/ 1506682 w 2642043"/>
              <a:gd name="connsiteY2" fmla="*/ 633846 h 673260"/>
              <a:gd name="connsiteX3" fmla="*/ 2483427 w 2642043"/>
              <a:gd name="connsiteY3" fmla="*/ 623455 h 673260"/>
              <a:gd name="connsiteX4" fmla="*/ 2628900 w 2642043"/>
              <a:gd name="connsiteY4" fmla="*/ 311728 h 673260"/>
              <a:gd name="connsiteX0" fmla="*/ 0 w 2631522"/>
              <a:gd name="connsiteY0" fmla="*/ 0 h 672420"/>
              <a:gd name="connsiteX1" fmla="*/ 363681 w 2631522"/>
              <a:gd name="connsiteY1" fmla="*/ 623455 h 672420"/>
              <a:gd name="connsiteX2" fmla="*/ 1506682 w 2631522"/>
              <a:gd name="connsiteY2" fmla="*/ 633846 h 672420"/>
              <a:gd name="connsiteX3" fmla="*/ 2358736 w 2631522"/>
              <a:gd name="connsiteY3" fmla="*/ 644237 h 672420"/>
              <a:gd name="connsiteX4" fmla="*/ 2628900 w 2631522"/>
              <a:gd name="connsiteY4" fmla="*/ 311728 h 672420"/>
              <a:gd name="connsiteX0" fmla="*/ 0 w 2632295"/>
              <a:gd name="connsiteY0" fmla="*/ 0 h 702647"/>
              <a:gd name="connsiteX1" fmla="*/ 363681 w 2632295"/>
              <a:gd name="connsiteY1" fmla="*/ 623455 h 702647"/>
              <a:gd name="connsiteX2" fmla="*/ 1319645 w 2632295"/>
              <a:gd name="connsiteY2" fmla="*/ 696191 h 702647"/>
              <a:gd name="connsiteX3" fmla="*/ 2358736 w 2632295"/>
              <a:gd name="connsiteY3" fmla="*/ 644237 h 702647"/>
              <a:gd name="connsiteX4" fmla="*/ 2628900 w 2632295"/>
              <a:gd name="connsiteY4" fmla="*/ 311728 h 70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295" h="702647">
                <a:moveTo>
                  <a:pt x="0" y="0"/>
                </a:moveTo>
                <a:cubicBezTo>
                  <a:pt x="61479" y="248516"/>
                  <a:pt x="143740" y="507423"/>
                  <a:pt x="363681" y="623455"/>
                </a:cubicBezTo>
                <a:cubicBezTo>
                  <a:pt x="583622" y="739487"/>
                  <a:pt x="987136" y="692727"/>
                  <a:pt x="1319645" y="696191"/>
                </a:cubicBezTo>
                <a:cubicBezTo>
                  <a:pt x="1652154" y="699655"/>
                  <a:pt x="2140527" y="708314"/>
                  <a:pt x="2358736" y="644237"/>
                </a:cubicBezTo>
                <a:cubicBezTo>
                  <a:pt x="2576945" y="580160"/>
                  <a:pt x="2649681" y="440748"/>
                  <a:pt x="2628900" y="311728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Connettore 2 14"/>
          <p:cNvCxnSpPr>
            <a:stCxn id="11" idx="2"/>
          </p:cNvCxnSpPr>
          <p:nvPr/>
        </p:nvCxnSpPr>
        <p:spPr>
          <a:xfrm>
            <a:off x="3522518" y="5237018"/>
            <a:ext cx="0" cy="336793"/>
          </a:xfrm>
          <a:prstGeom prst="straightConnector1">
            <a:avLst/>
          </a:pr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7612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  <p:bldP spid="14" grpId="0" animBg="1"/>
      <p:bldP spid="28" grpId="0" animBg="1"/>
      <p:bldP spid="30" grpId="0" animBg="1"/>
      <p:bldP spid="3" grpId="0"/>
      <p:bldP spid="33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1043608" y="1178522"/>
            <a:ext cx="7200800" cy="50587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r>
              <a:rPr lang="en-US" sz="4400" dirty="0" smtClean="0"/>
              <a:t>What is missing ..</a:t>
            </a:r>
            <a:endParaRPr lang="en-US" sz="4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91680" y="1052736"/>
            <a:ext cx="2808312" cy="584775"/>
          </a:xfrm>
          <a:prstGeom prst="rect">
            <a:avLst/>
          </a:prstGeom>
          <a:solidFill>
            <a:srgbClr val="00B050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Components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187623" y="1466555"/>
            <a:ext cx="6857905" cy="4090078"/>
          </a:xfrm>
          <a:prstGeom prst="rect">
            <a:avLst/>
          </a:prstGeom>
          <a:scene3d>
            <a:camera prst="perspectiveAbove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(abstract) Business Process </a:t>
            </a:r>
            <a:r>
              <a:rPr lang="en-US" sz="3200" dirty="0" smtClean="0">
                <a:solidFill>
                  <a:srgbClr val="0070C0"/>
                </a:solidFill>
              </a:rPr>
              <a:t>editor</a:t>
            </a:r>
          </a:p>
          <a:p>
            <a:pPr lvl="1"/>
            <a:r>
              <a:rPr lang="en-US" sz="2800" dirty="0"/>
              <a:t>URR platform </a:t>
            </a:r>
          </a:p>
          <a:p>
            <a:pPr lvl="1"/>
            <a:r>
              <a:rPr lang="en-US" sz="2800" dirty="0"/>
              <a:t>Semantic Broker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Business </a:t>
            </a:r>
            <a:r>
              <a:rPr lang="en-US" sz="3200" dirty="0">
                <a:solidFill>
                  <a:srgbClr val="0070C0"/>
                </a:solidFill>
              </a:rPr>
              <a:t>Process </a:t>
            </a:r>
            <a:r>
              <a:rPr lang="en-US" sz="3200" dirty="0" smtClean="0">
                <a:solidFill>
                  <a:srgbClr val="0070C0"/>
                </a:solidFill>
              </a:rPr>
              <a:t>broker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2800" dirty="0" smtClean="0"/>
              <a:t>BP Compiler</a:t>
            </a:r>
          </a:p>
          <a:p>
            <a:pPr lvl="1"/>
            <a:r>
              <a:rPr lang="en-US" sz="2800" dirty="0" smtClean="0"/>
              <a:t>Discovery Broker</a:t>
            </a:r>
          </a:p>
          <a:p>
            <a:pPr lvl="1"/>
            <a:r>
              <a:rPr lang="en-US" sz="2800" dirty="0" smtClean="0"/>
              <a:t>Access Broker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Business </a:t>
            </a:r>
            <a:r>
              <a:rPr lang="en-US" sz="3200" dirty="0">
                <a:solidFill>
                  <a:srgbClr val="0070C0"/>
                </a:solidFill>
              </a:rPr>
              <a:t>Process </a:t>
            </a:r>
            <a:r>
              <a:rPr lang="en-US" sz="3200" dirty="0" smtClean="0">
                <a:solidFill>
                  <a:srgbClr val="0070C0"/>
                </a:solidFill>
              </a:rPr>
              <a:t>engine</a:t>
            </a:r>
          </a:p>
          <a:p>
            <a:pPr lvl="1"/>
            <a:r>
              <a:rPr lang="en-US" sz="2800" dirty="0" smtClean="0"/>
              <a:t>WF engine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9" y="1772816"/>
            <a:ext cx="481784" cy="48178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2286"/>
            <a:ext cx="648167" cy="648167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87132"/>
            <a:ext cx="668584" cy="66858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8873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creenshot-ed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4744"/>
            <a:ext cx="8912225" cy="5073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27287" y="44624"/>
            <a:ext cx="2820003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4400" cap="all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BP editor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615"/>
            <a:ext cx="617089" cy="61708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1927070" cy="6480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324545"/>
            <a:ext cx="465338" cy="3924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938" y1="26437" x2="57422" y2="25287"/>
                        <a14:foregroundMark x1="58594" y1="16092" x2="58203" y2="87356"/>
                        <a14:foregroundMark x1="8203" y1="17241" x2="8984" y2="89655"/>
                        <a14:foregroundMark x1="9375" y1="88506" x2="58984" y2="86207"/>
                        <a14:foregroundMark x1="20703" y1="55172" x2="29688" y2="70115"/>
                        <a14:foregroundMark x1="33594" y1="42529" x2="41406" y2="71264"/>
                        <a14:foregroundMark x1="20313" y1="44828" x2="25391" y2="44828"/>
                        <a14:foregroundMark x1="44531" y1="44828" x2="48828" y2="56322"/>
                        <a14:foregroundMark x1="69141" y1="34483" x2="69141" y2="73563"/>
                        <a14:foregroundMark x1="69531" y1="74713" x2="72656" y2="73563"/>
                        <a14:foregroundMark x1="75000" y1="54023" x2="75781" y2="50575"/>
                        <a14:foregroundMark x1="75781" y1="50575" x2="78906" y2="50575"/>
                        <a14:foregroundMark x1="78906" y1="51724" x2="79297" y2="73563"/>
                        <a14:foregroundMark x1="78906" y1="73563" x2="75781" y2="73563"/>
                        <a14:foregroundMark x1="82813" y1="34483" x2="82813" y2="73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54" y="1417636"/>
            <a:ext cx="864096" cy="2936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1206"/>
            <a:ext cx="1385810" cy="6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3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4741" y="228600"/>
            <a:ext cx="4580682" cy="9906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dirty="0" smtClean="0">
                <a:solidFill>
                  <a:srgbClr val="205F9C"/>
                </a:solidFill>
              </a:rPr>
              <a:t>Business process compiler</a:t>
            </a:r>
            <a:endParaRPr lang="en-US" sz="3200" dirty="0">
              <a:solidFill>
                <a:srgbClr val="205F9C"/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830388953"/>
              </p:ext>
            </p:extLst>
          </p:nvPr>
        </p:nvGraphicFramePr>
        <p:xfrm>
          <a:off x="94824" y="702730"/>
          <a:ext cx="60960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47" y="359592"/>
            <a:ext cx="3056287" cy="18739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2813" y="2101205"/>
            <a:ext cx="3151187" cy="20478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0442" y="4288208"/>
            <a:ext cx="3172883" cy="1589064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12" name="CasellaDiTesto 11"/>
          <p:cNvSpPr txBox="1"/>
          <p:nvPr/>
        </p:nvSpPr>
        <p:spPr>
          <a:xfrm>
            <a:off x="5992813" y="2287836"/>
            <a:ext cx="15138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Annotated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51" y="233214"/>
            <a:ext cx="1220459" cy="5314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22" y="2318999"/>
            <a:ext cx="1220459" cy="5314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541862"/>
            <a:ext cx="999943" cy="4999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8" y="292502"/>
            <a:ext cx="472202" cy="4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8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45F67E-FDAE-4BE8-8472-2AC5BB6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245F67E-FDAE-4BE8-8472-2AC5BB6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245F67E-FDAE-4BE8-8472-2AC5BB6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4A8E3F-9ACD-4CEB-8BC2-C806373B8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04A8E3F-9ACD-4CEB-8BC2-C806373B8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04A8E3F-9ACD-4CEB-8BC2-C806373B8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E9727E-4174-4F23-8F13-40379199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49E9727E-4174-4F23-8F13-40379199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49E9727E-4174-4F23-8F13-40379199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FBA9FD-2039-41C7-ACA6-3C5C159B1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49FBA9FD-2039-41C7-ACA6-3C5C159B1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49FBA9FD-2039-41C7-ACA6-3C5C159B1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AE77CB-3033-4383-B538-BEE0C587B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4AE77CB-3033-4383-B538-BEE0C587B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54AE77CB-3033-4383-B538-BEE0C587B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DDCC47-07A4-42B4-BBF7-C3BE0A65E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8EDDCC47-07A4-42B4-BBF7-C3BE0A65E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8EDDCC47-07A4-42B4-BBF7-C3BE0A65E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4741" y="228600"/>
            <a:ext cx="4580682" cy="9906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dirty="0" smtClean="0">
                <a:solidFill>
                  <a:srgbClr val="205F9C"/>
                </a:solidFill>
              </a:rPr>
              <a:t>WF-Engine </a:t>
            </a:r>
            <a:endParaRPr lang="en-US" sz="3200" dirty="0">
              <a:solidFill>
                <a:srgbClr val="205F9C"/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070267488"/>
              </p:ext>
            </p:extLst>
          </p:nvPr>
        </p:nvGraphicFramePr>
        <p:xfrm>
          <a:off x="94824" y="702730"/>
          <a:ext cx="60960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Content Placeholder 5" descr="uncertEhab3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11718" t="20765" r="13083" b="1976"/>
          <a:stretch>
            <a:fillRect/>
          </a:stretch>
        </p:blipFill>
        <p:spPr>
          <a:xfrm>
            <a:off x="6187339" y="4520095"/>
            <a:ext cx="2633133" cy="164520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grpSp>
        <p:nvGrpSpPr>
          <p:cNvPr id="3" name="Gruppo 2"/>
          <p:cNvGrpSpPr/>
          <p:nvPr/>
        </p:nvGrpSpPr>
        <p:grpSpPr>
          <a:xfrm>
            <a:off x="6140442" y="692696"/>
            <a:ext cx="3172883" cy="1589064"/>
            <a:chOff x="6140442" y="3535386"/>
            <a:chExt cx="3172883" cy="158906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0442" y="3535386"/>
              <a:ext cx="3172883" cy="1589064"/>
            </a:xfrm>
            <a:prstGeom prst="rect">
              <a:avLst/>
            </a:prstGeom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ContrastingLeftFacing"/>
              <a:lightRig rig="threePt" dir="t"/>
            </a:scene3d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3789040"/>
              <a:ext cx="999943" cy="499972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02" y="5531912"/>
            <a:ext cx="832672" cy="59952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7657"/>
            <a:ext cx="514548" cy="5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45F67E-FDAE-4BE8-8472-2AC5BB6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245F67E-FDAE-4BE8-8472-2AC5BB6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245F67E-FDAE-4BE8-8472-2AC5BB6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4A8E3F-9ACD-4CEB-8BC2-C806373B8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204A8E3F-9ACD-4CEB-8BC2-C806373B8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204A8E3F-9ACD-4CEB-8BC2-C806373B8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E9727E-4174-4F23-8F13-40379199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49E9727E-4174-4F23-8F13-40379199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49E9727E-4174-4F23-8F13-40379199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FBA9FD-2039-41C7-ACA6-3C5C159B1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49FBA9FD-2039-41C7-ACA6-3C5C159B1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49FBA9FD-2039-41C7-ACA6-3C5C159B1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AE77CB-3033-4383-B538-BEE0C587B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54AE77CB-3033-4383-B538-BEE0C587B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54AE77CB-3033-4383-B538-BEE0C587B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DDCC47-07A4-42B4-BBF7-C3BE0A65E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8EDDCC47-07A4-42B4-BBF7-C3BE0A65E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8EDDCC47-07A4-42B4-BBF7-C3BE0A65E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9DEAD0-AB70-423B-8415-84BE5C968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7D9DEAD0-AB70-423B-8415-84BE5C968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7D9DEAD0-AB70-423B-8415-84BE5C968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B2221F-EF74-41F6-A21D-3192C5E1D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84B2221F-EF74-41F6-A21D-3192C5E1D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84B2221F-EF74-41F6-A21D-3192C5E1D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388" y="365760"/>
            <a:ext cx="8474084" cy="548640"/>
          </a:xfrm>
        </p:spPr>
        <p:txBody>
          <a:bodyPr>
            <a:noAutofit/>
          </a:bodyPr>
          <a:lstStyle/>
          <a:p>
            <a:r>
              <a:rPr lang="en-US" sz="3600" dirty="0" smtClean="0"/>
              <a:t>it is not yet another WF technology</a:t>
            </a:r>
            <a:endParaRPr lang="en-US" sz="36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828001" y="2636912"/>
            <a:ext cx="7632013" cy="3528392"/>
            <a:chOff x="828001" y="2636912"/>
            <a:chExt cx="7632013" cy="3528392"/>
          </a:xfrm>
          <a:scene3d>
            <a:camera prst="perspectiveRelaxedModerately"/>
            <a:lightRig rig="threePt" dir="t"/>
          </a:scene3d>
        </p:grpSpPr>
        <p:sp>
          <p:nvSpPr>
            <p:cNvPr id="6" name="Figura a mano libera 5"/>
            <p:cNvSpPr/>
            <p:nvPr/>
          </p:nvSpPr>
          <p:spPr>
            <a:xfrm>
              <a:off x="828001" y="2636912"/>
              <a:ext cx="7632013" cy="1053537"/>
            </a:xfrm>
            <a:custGeom>
              <a:avLst/>
              <a:gdLst>
                <a:gd name="connsiteX0" fmla="*/ 0 w 7632013"/>
                <a:gd name="connsiteY0" fmla="*/ 105354 h 1053537"/>
                <a:gd name="connsiteX1" fmla="*/ 105354 w 7632013"/>
                <a:gd name="connsiteY1" fmla="*/ 0 h 1053537"/>
                <a:gd name="connsiteX2" fmla="*/ 7526659 w 7632013"/>
                <a:gd name="connsiteY2" fmla="*/ 0 h 1053537"/>
                <a:gd name="connsiteX3" fmla="*/ 7632013 w 7632013"/>
                <a:gd name="connsiteY3" fmla="*/ 105354 h 1053537"/>
                <a:gd name="connsiteX4" fmla="*/ 7632013 w 7632013"/>
                <a:gd name="connsiteY4" fmla="*/ 948183 h 1053537"/>
                <a:gd name="connsiteX5" fmla="*/ 7526659 w 7632013"/>
                <a:gd name="connsiteY5" fmla="*/ 1053537 h 1053537"/>
                <a:gd name="connsiteX6" fmla="*/ 105354 w 7632013"/>
                <a:gd name="connsiteY6" fmla="*/ 1053537 h 1053537"/>
                <a:gd name="connsiteX7" fmla="*/ 0 w 7632013"/>
                <a:gd name="connsiteY7" fmla="*/ 948183 h 1053537"/>
                <a:gd name="connsiteX8" fmla="*/ 0 w 7632013"/>
                <a:gd name="connsiteY8" fmla="*/ 105354 h 105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2013" h="1053537">
                  <a:moveTo>
                    <a:pt x="0" y="105354"/>
                  </a:moveTo>
                  <a:cubicBezTo>
                    <a:pt x="0" y="47169"/>
                    <a:pt x="47169" y="0"/>
                    <a:pt x="105354" y="0"/>
                  </a:cubicBezTo>
                  <a:lnTo>
                    <a:pt x="7526659" y="0"/>
                  </a:lnTo>
                  <a:cubicBezTo>
                    <a:pt x="7584844" y="0"/>
                    <a:pt x="7632013" y="47169"/>
                    <a:pt x="7632013" y="105354"/>
                  </a:cubicBezTo>
                  <a:lnTo>
                    <a:pt x="7632013" y="948183"/>
                  </a:lnTo>
                  <a:cubicBezTo>
                    <a:pt x="7632013" y="1006368"/>
                    <a:pt x="7584844" y="1053537"/>
                    <a:pt x="7526659" y="1053537"/>
                  </a:cubicBezTo>
                  <a:lnTo>
                    <a:pt x="105354" y="1053537"/>
                  </a:lnTo>
                  <a:cubicBezTo>
                    <a:pt x="47169" y="1053537"/>
                    <a:pt x="0" y="1006368"/>
                    <a:pt x="0" y="948183"/>
                  </a:cubicBezTo>
                  <a:lnTo>
                    <a:pt x="0" y="105354"/>
                  </a:lnTo>
                  <a:close/>
                </a:path>
              </a:pathLst>
            </a:cu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3737" tIns="213737" rIns="213737" bIns="21373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/>
                <a:t>Business Process Editor</a:t>
              </a:r>
              <a:endParaRPr lang="en-US" sz="4800" kern="1200" dirty="0"/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828001" y="3854111"/>
              <a:ext cx="7632013" cy="1053537"/>
            </a:xfrm>
            <a:custGeom>
              <a:avLst/>
              <a:gdLst>
                <a:gd name="connsiteX0" fmla="*/ 0 w 7632013"/>
                <a:gd name="connsiteY0" fmla="*/ 105354 h 1053537"/>
                <a:gd name="connsiteX1" fmla="*/ 105354 w 7632013"/>
                <a:gd name="connsiteY1" fmla="*/ 0 h 1053537"/>
                <a:gd name="connsiteX2" fmla="*/ 7526659 w 7632013"/>
                <a:gd name="connsiteY2" fmla="*/ 0 h 1053537"/>
                <a:gd name="connsiteX3" fmla="*/ 7632013 w 7632013"/>
                <a:gd name="connsiteY3" fmla="*/ 105354 h 1053537"/>
                <a:gd name="connsiteX4" fmla="*/ 7632013 w 7632013"/>
                <a:gd name="connsiteY4" fmla="*/ 948183 h 1053537"/>
                <a:gd name="connsiteX5" fmla="*/ 7526659 w 7632013"/>
                <a:gd name="connsiteY5" fmla="*/ 1053537 h 1053537"/>
                <a:gd name="connsiteX6" fmla="*/ 105354 w 7632013"/>
                <a:gd name="connsiteY6" fmla="*/ 1053537 h 1053537"/>
                <a:gd name="connsiteX7" fmla="*/ 0 w 7632013"/>
                <a:gd name="connsiteY7" fmla="*/ 948183 h 1053537"/>
                <a:gd name="connsiteX8" fmla="*/ 0 w 7632013"/>
                <a:gd name="connsiteY8" fmla="*/ 105354 h 105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2013" h="1053537">
                  <a:moveTo>
                    <a:pt x="0" y="105354"/>
                  </a:moveTo>
                  <a:cubicBezTo>
                    <a:pt x="0" y="47169"/>
                    <a:pt x="47169" y="0"/>
                    <a:pt x="105354" y="0"/>
                  </a:cubicBezTo>
                  <a:lnTo>
                    <a:pt x="7526659" y="0"/>
                  </a:lnTo>
                  <a:cubicBezTo>
                    <a:pt x="7584844" y="0"/>
                    <a:pt x="7632013" y="47169"/>
                    <a:pt x="7632013" y="105354"/>
                  </a:cubicBezTo>
                  <a:lnTo>
                    <a:pt x="7632013" y="948183"/>
                  </a:lnTo>
                  <a:cubicBezTo>
                    <a:pt x="7632013" y="1006368"/>
                    <a:pt x="7584844" y="1053537"/>
                    <a:pt x="7526659" y="1053537"/>
                  </a:cubicBezTo>
                  <a:lnTo>
                    <a:pt x="105354" y="1053537"/>
                  </a:lnTo>
                  <a:cubicBezTo>
                    <a:pt x="47169" y="1053537"/>
                    <a:pt x="0" y="1006368"/>
                    <a:pt x="0" y="948183"/>
                  </a:cubicBezTo>
                  <a:lnTo>
                    <a:pt x="0" y="105354"/>
                  </a:lnTo>
                  <a:close/>
                </a:path>
              </a:pathLst>
            </a:cu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3737" tIns="213737" rIns="213737" bIns="21373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/>
                <a:t>Business Process Broker</a:t>
              </a:r>
              <a:endParaRPr lang="en-US" sz="4800" kern="1200" dirty="0"/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886374" y="5111767"/>
              <a:ext cx="3757634" cy="1053537"/>
            </a:xfrm>
            <a:custGeom>
              <a:avLst/>
              <a:gdLst>
                <a:gd name="connsiteX0" fmla="*/ 0 w 2474712"/>
                <a:gd name="connsiteY0" fmla="*/ 105354 h 1053537"/>
                <a:gd name="connsiteX1" fmla="*/ 105354 w 2474712"/>
                <a:gd name="connsiteY1" fmla="*/ 0 h 1053537"/>
                <a:gd name="connsiteX2" fmla="*/ 2369358 w 2474712"/>
                <a:gd name="connsiteY2" fmla="*/ 0 h 1053537"/>
                <a:gd name="connsiteX3" fmla="*/ 2474712 w 2474712"/>
                <a:gd name="connsiteY3" fmla="*/ 105354 h 1053537"/>
                <a:gd name="connsiteX4" fmla="*/ 2474712 w 2474712"/>
                <a:gd name="connsiteY4" fmla="*/ 948183 h 1053537"/>
                <a:gd name="connsiteX5" fmla="*/ 2369358 w 2474712"/>
                <a:gd name="connsiteY5" fmla="*/ 1053537 h 1053537"/>
                <a:gd name="connsiteX6" fmla="*/ 105354 w 2474712"/>
                <a:gd name="connsiteY6" fmla="*/ 1053537 h 1053537"/>
                <a:gd name="connsiteX7" fmla="*/ 0 w 2474712"/>
                <a:gd name="connsiteY7" fmla="*/ 948183 h 1053537"/>
                <a:gd name="connsiteX8" fmla="*/ 0 w 2474712"/>
                <a:gd name="connsiteY8" fmla="*/ 105354 h 105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712" h="1053537">
                  <a:moveTo>
                    <a:pt x="0" y="105354"/>
                  </a:moveTo>
                  <a:cubicBezTo>
                    <a:pt x="0" y="47169"/>
                    <a:pt x="47169" y="0"/>
                    <a:pt x="105354" y="0"/>
                  </a:cubicBezTo>
                  <a:lnTo>
                    <a:pt x="2369358" y="0"/>
                  </a:lnTo>
                  <a:cubicBezTo>
                    <a:pt x="2427543" y="0"/>
                    <a:pt x="2474712" y="47169"/>
                    <a:pt x="2474712" y="105354"/>
                  </a:cubicBezTo>
                  <a:lnTo>
                    <a:pt x="2474712" y="948183"/>
                  </a:lnTo>
                  <a:cubicBezTo>
                    <a:pt x="2474712" y="1006368"/>
                    <a:pt x="2427543" y="1053537"/>
                    <a:pt x="2369358" y="1053537"/>
                  </a:cubicBezTo>
                  <a:lnTo>
                    <a:pt x="105354" y="1053537"/>
                  </a:lnTo>
                  <a:cubicBezTo>
                    <a:pt x="47169" y="1053537"/>
                    <a:pt x="0" y="1006368"/>
                    <a:pt x="0" y="948183"/>
                  </a:cubicBezTo>
                  <a:lnTo>
                    <a:pt x="0" y="105354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1347" tIns="141347" rIns="141347" bIns="14134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WF platform</a:t>
              </a:r>
              <a:endParaRPr lang="en-US" sz="2900" kern="1200" dirty="0"/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4860032" y="5111767"/>
              <a:ext cx="3599980" cy="1053537"/>
            </a:xfrm>
            <a:custGeom>
              <a:avLst/>
              <a:gdLst>
                <a:gd name="connsiteX0" fmla="*/ 0 w 2474712"/>
                <a:gd name="connsiteY0" fmla="*/ 105354 h 1053537"/>
                <a:gd name="connsiteX1" fmla="*/ 105354 w 2474712"/>
                <a:gd name="connsiteY1" fmla="*/ 0 h 1053537"/>
                <a:gd name="connsiteX2" fmla="*/ 2369358 w 2474712"/>
                <a:gd name="connsiteY2" fmla="*/ 0 h 1053537"/>
                <a:gd name="connsiteX3" fmla="*/ 2474712 w 2474712"/>
                <a:gd name="connsiteY3" fmla="*/ 105354 h 1053537"/>
                <a:gd name="connsiteX4" fmla="*/ 2474712 w 2474712"/>
                <a:gd name="connsiteY4" fmla="*/ 948183 h 1053537"/>
                <a:gd name="connsiteX5" fmla="*/ 2369358 w 2474712"/>
                <a:gd name="connsiteY5" fmla="*/ 1053537 h 1053537"/>
                <a:gd name="connsiteX6" fmla="*/ 105354 w 2474712"/>
                <a:gd name="connsiteY6" fmla="*/ 1053537 h 1053537"/>
                <a:gd name="connsiteX7" fmla="*/ 0 w 2474712"/>
                <a:gd name="connsiteY7" fmla="*/ 948183 h 1053537"/>
                <a:gd name="connsiteX8" fmla="*/ 0 w 2474712"/>
                <a:gd name="connsiteY8" fmla="*/ 105354 h 105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712" h="1053537">
                  <a:moveTo>
                    <a:pt x="0" y="105354"/>
                  </a:moveTo>
                  <a:cubicBezTo>
                    <a:pt x="0" y="47169"/>
                    <a:pt x="47169" y="0"/>
                    <a:pt x="105354" y="0"/>
                  </a:cubicBezTo>
                  <a:lnTo>
                    <a:pt x="2369358" y="0"/>
                  </a:lnTo>
                  <a:cubicBezTo>
                    <a:pt x="2427543" y="0"/>
                    <a:pt x="2474712" y="47169"/>
                    <a:pt x="2474712" y="105354"/>
                  </a:cubicBezTo>
                  <a:lnTo>
                    <a:pt x="2474712" y="948183"/>
                  </a:lnTo>
                  <a:cubicBezTo>
                    <a:pt x="2474712" y="1006368"/>
                    <a:pt x="2427543" y="1053537"/>
                    <a:pt x="2369358" y="1053537"/>
                  </a:cubicBezTo>
                  <a:lnTo>
                    <a:pt x="105354" y="1053537"/>
                  </a:lnTo>
                  <a:cubicBezTo>
                    <a:pt x="47169" y="1053537"/>
                    <a:pt x="0" y="1006368"/>
                    <a:pt x="0" y="948183"/>
                  </a:cubicBezTo>
                  <a:lnTo>
                    <a:pt x="0" y="105354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1347" tIns="141347" rIns="141347" bIns="14134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Knowledge Base</a:t>
              </a:r>
              <a:endParaRPr lang="en-US" sz="2900" kern="1200" dirty="0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3071446" cy="191608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55576" y="3933056"/>
            <a:ext cx="7848872" cy="97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520940" cy="548640"/>
          </a:xfrm>
        </p:spPr>
        <p:txBody>
          <a:bodyPr/>
          <a:lstStyle/>
          <a:p>
            <a:r>
              <a:rPr lang="en-US" sz="3600" smtClean="0"/>
              <a:t>BP Broker benefits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100628"/>
            <a:ext cx="8856984" cy="48486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400" dirty="0"/>
              <a:t>Lower User entry </a:t>
            </a:r>
            <a:r>
              <a:rPr lang="en-GB" sz="2400" dirty="0" smtClean="0"/>
              <a:t>barrier (i.e. is an agent)</a:t>
            </a:r>
            <a:endParaRPr lang="en-GB" sz="2400" dirty="0"/>
          </a:p>
          <a:p>
            <a:pPr lvl="1"/>
            <a:r>
              <a:rPr lang="en-GB" sz="2400" dirty="0" smtClean="0"/>
              <a:t>No need </a:t>
            </a:r>
            <a:r>
              <a:rPr lang="en-GB" sz="2400" dirty="0"/>
              <a:t>of a </a:t>
            </a:r>
            <a:r>
              <a:rPr lang="en-GB" sz="2400" dirty="0">
                <a:solidFill>
                  <a:srgbClr val="0070C0"/>
                </a:solidFill>
              </a:rPr>
              <a:t>composition </a:t>
            </a:r>
            <a:r>
              <a:rPr lang="en-GB" sz="2400" dirty="0" smtClean="0">
                <a:solidFill>
                  <a:srgbClr val="0070C0"/>
                </a:solidFill>
              </a:rPr>
              <a:t>infrastructure</a:t>
            </a:r>
          </a:p>
          <a:p>
            <a:pPr lvl="1"/>
            <a:r>
              <a:rPr lang="en-GB" sz="2400" dirty="0">
                <a:solidFill>
                  <a:srgbClr val="0070C0"/>
                </a:solidFill>
              </a:rPr>
              <a:t>Alleviation from the technicalities </a:t>
            </a:r>
            <a:r>
              <a:rPr lang="en-GB" sz="2400" dirty="0"/>
              <a:t>of workflow definitions </a:t>
            </a:r>
            <a:endParaRPr lang="en-GB" sz="2400" dirty="0" smtClean="0"/>
          </a:p>
          <a:p>
            <a:pPr marL="800100" lvl="3" indent="-342900"/>
            <a:r>
              <a:rPr lang="en-GB" sz="2000" dirty="0" smtClean="0"/>
              <a:t>type </a:t>
            </a:r>
            <a:r>
              <a:rPr lang="en-GB" sz="2000" dirty="0"/>
              <a:t>matching, identification of external services endpoints, binding issues, etc</a:t>
            </a:r>
            <a:r>
              <a:rPr lang="en-GB" sz="2000" dirty="0" smtClean="0"/>
              <a:t>.</a:t>
            </a:r>
          </a:p>
          <a:p>
            <a:pPr lvl="1"/>
            <a:r>
              <a:rPr lang="en-GB" sz="2400" dirty="0" smtClean="0"/>
              <a:t>User can </a:t>
            </a:r>
            <a:r>
              <a:rPr lang="en-GB" sz="2400" dirty="0"/>
              <a:t>focus on his/her </a:t>
            </a:r>
            <a:r>
              <a:rPr lang="en-GB" sz="2400" dirty="0">
                <a:solidFill>
                  <a:srgbClr val="0070C0"/>
                </a:solidFill>
              </a:rPr>
              <a:t>intended </a:t>
            </a:r>
            <a:r>
              <a:rPr lang="en-GB" sz="2400" dirty="0" smtClean="0">
                <a:solidFill>
                  <a:srgbClr val="0070C0"/>
                </a:solidFill>
              </a:rPr>
              <a:t>target</a:t>
            </a:r>
          </a:p>
          <a:p>
            <a:pPr lvl="1"/>
            <a:r>
              <a:rPr lang="en-GB" sz="2400" dirty="0" smtClean="0"/>
              <a:t>User may </a:t>
            </a:r>
            <a:r>
              <a:rPr lang="en-GB" sz="2400" dirty="0"/>
              <a:t>submit </a:t>
            </a:r>
            <a:r>
              <a:rPr lang="en-GB" sz="2400" dirty="0" smtClean="0">
                <a:solidFill>
                  <a:srgbClr val="0070C0"/>
                </a:solidFill>
              </a:rPr>
              <a:t>incomplete BP definition</a:t>
            </a:r>
            <a:r>
              <a:rPr lang="en-GB" sz="2400" dirty="0"/>
              <a:t>, and leverage </a:t>
            </a:r>
            <a:r>
              <a:rPr lang="en-GB" sz="2400" dirty="0" err="1"/>
              <a:t>CaaS</a:t>
            </a:r>
            <a:r>
              <a:rPr lang="en-GB" sz="2400" dirty="0"/>
              <a:t> recommendations </a:t>
            </a:r>
            <a:endParaRPr lang="en-GB" sz="2400" dirty="0" smtClean="0"/>
          </a:p>
          <a:p>
            <a:pPr lvl="3"/>
            <a:r>
              <a:rPr lang="en-GB" sz="2400" dirty="0" smtClean="0"/>
              <a:t> </a:t>
            </a:r>
            <a:r>
              <a:rPr lang="en-GB" sz="2000" dirty="0"/>
              <a:t>may derive from an aggregated </a:t>
            </a:r>
            <a:r>
              <a:rPr lang="en-GB" sz="2000" dirty="0">
                <a:solidFill>
                  <a:srgbClr val="0070C0"/>
                </a:solidFill>
              </a:rPr>
              <a:t>knowledge base </a:t>
            </a:r>
            <a:r>
              <a:rPr lang="en-GB" sz="2000" dirty="0" smtClean="0"/>
              <a:t>of </a:t>
            </a:r>
            <a:r>
              <a:rPr lang="en-GB" sz="2000" dirty="0"/>
              <a:t>user </a:t>
            </a:r>
            <a:r>
              <a:rPr lang="en-GB" sz="2000" dirty="0" smtClean="0"/>
              <a:t>feedback </a:t>
            </a:r>
            <a:r>
              <a:rPr lang="en-GB" sz="2000" dirty="0"/>
              <a:t>to execute </a:t>
            </a:r>
            <a:r>
              <a:rPr lang="en-GB" sz="2000" dirty="0" smtClean="0"/>
              <a:t>it (e.g. URR)</a:t>
            </a:r>
          </a:p>
          <a:p>
            <a:pPr lvl="3"/>
            <a:r>
              <a:rPr lang="en-GB" sz="2000" dirty="0" smtClean="0"/>
              <a:t> Of particular </a:t>
            </a:r>
            <a:r>
              <a:rPr lang="en-GB" sz="2000" dirty="0"/>
              <a:t>interest for </a:t>
            </a:r>
            <a:r>
              <a:rPr lang="en-GB" sz="2000" dirty="0">
                <a:solidFill>
                  <a:srgbClr val="0070C0"/>
                </a:solidFill>
              </a:rPr>
              <a:t>multidisciplinary scientific contexts</a:t>
            </a:r>
            <a:r>
              <a:rPr lang="en-GB" sz="2000" dirty="0"/>
              <a:t>, where different communities may benefit of each other knowledge through model chaining</a:t>
            </a:r>
            <a:r>
              <a:rPr lang="it-IT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502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013176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6" name="Rettangolo arrotondato 7195"/>
          <p:cNvSpPr/>
          <p:nvPr/>
        </p:nvSpPr>
        <p:spPr>
          <a:xfrm>
            <a:off x="1332792" y="2924944"/>
            <a:ext cx="6479568" cy="2448272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20940" cy="548640"/>
          </a:xfrm>
        </p:spPr>
        <p:txBody>
          <a:bodyPr/>
          <a:lstStyle/>
          <a:p>
            <a:pPr algn="ctr"/>
            <a:r>
              <a:rPr lang="en-US" sz="4000" dirty="0" err="1" smtClean="0"/>
              <a:t>UncertWeb</a:t>
            </a:r>
            <a:r>
              <a:rPr lang="en-US" sz="4000" dirty="0" smtClean="0"/>
              <a:t> </a:t>
            </a:r>
            <a:r>
              <a:rPr lang="en-US" sz="4000" dirty="0" err="1" smtClean="0"/>
              <a:t>Bp</a:t>
            </a:r>
            <a:r>
              <a:rPr lang="en-US" sz="4000" dirty="0" smtClean="0"/>
              <a:t> Broker</a:t>
            </a:r>
            <a:endParaRPr lang="en-US" sz="4000" dirty="0"/>
          </a:p>
        </p:txBody>
      </p:sp>
      <p:grpSp>
        <p:nvGrpSpPr>
          <p:cNvPr id="18" name="Gruppo 17"/>
          <p:cNvGrpSpPr/>
          <p:nvPr/>
        </p:nvGrpSpPr>
        <p:grpSpPr>
          <a:xfrm>
            <a:off x="2584651" y="1687039"/>
            <a:ext cx="1828800" cy="854075"/>
            <a:chOff x="971600" y="1196752"/>
            <a:chExt cx="1828800" cy="8540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196752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1541327" y="1505901"/>
              <a:ext cx="1078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BP Editor</a:t>
              </a:r>
              <a:endParaRPr lang="en-US" dirty="0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591822" y="3179689"/>
            <a:ext cx="1828800" cy="854075"/>
            <a:chOff x="3312377" y="3465948"/>
            <a:chExt cx="1828800" cy="8540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77" y="3465948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CasellaDiTesto 14"/>
            <p:cNvSpPr txBox="1"/>
            <p:nvPr/>
          </p:nvSpPr>
          <p:spPr>
            <a:xfrm>
              <a:off x="3824354" y="3746222"/>
              <a:ext cx="1183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 Controller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9" y="2132206"/>
            <a:ext cx="663501" cy="66350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7318"/>
            <a:ext cx="633455" cy="63345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7657" y="2215426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 library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627813" y="3274442"/>
            <a:ext cx="148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Component library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41" y="1280639"/>
            <a:ext cx="755555" cy="755555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92905" y="150237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URR</a:t>
            </a:r>
            <a:endParaRPr lang="en-US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591822" y="4428274"/>
            <a:ext cx="1851816" cy="854075"/>
            <a:chOff x="1115616" y="3688516"/>
            <a:chExt cx="1851816" cy="85407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688516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CasellaDiTesto 24"/>
            <p:cNvSpPr txBox="1"/>
            <p:nvPr/>
          </p:nvSpPr>
          <p:spPr>
            <a:xfrm>
              <a:off x="1504531" y="3968790"/>
              <a:ext cx="14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Preprocessor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97123" y="3153196"/>
            <a:ext cx="1828800" cy="923330"/>
            <a:chOff x="218100" y="2579088"/>
            <a:chExt cx="1828800" cy="92333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00" y="2606001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CasellaDiTesto 25"/>
            <p:cNvSpPr txBox="1"/>
            <p:nvPr/>
          </p:nvSpPr>
          <p:spPr>
            <a:xfrm>
              <a:off x="746039" y="2579088"/>
              <a:ext cx="12154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Resources</a:t>
              </a:r>
            </a:p>
            <a:p>
              <a:r>
                <a:rPr lang="en-US" dirty="0" smtClean="0">
                  <a:solidFill>
                    <a:schemeClr val="accent3"/>
                  </a:solidFill>
                </a:rPr>
                <a:t>Brokering</a:t>
              </a:r>
            </a:p>
            <a:p>
              <a:r>
                <a:rPr lang="en-US" dirty="0" smtClean="0">
                  <a:solidFill>
                    <a:schemeClr val="accent3"/>
                  </a:solidFill>
                </a:rPr>
                <a:t>framework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7001026" y="4447133"/>
            <a:ext cx="1828800" cy="854075"/>
            <a:chOff x="971600" y="1196752"/>
            <a:chExt cx="1828800" cy="85407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196752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CasellaDiTesto 31"/>
            <p:cNvSpPr txBox="1"/>
            <p:nvPr/>
          </p:nvSpPr>
          <p:spPr>
            <a:xfrm>
              <a:off x="1541327" y="1505901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WF engine</a:t>
              </a:r>
              <a:endParaRPr lang="en-US" dirty="0"/>
            </a:p>
          </p:txBody>
        </p:sp>
      </p:grpSp>
      <p:cxnSp>
        <p:nvCxnSpPr>
          <p:cNvPr id="7168" name="Connettore 2 7167"/>
          <p:cNvCxnSpPr>
            <a:stCxn id="7170" idx="2"/>
            <a:endCxn id="14" idx="0"/>
          </p:cNvCxnSpPr>
          <p:nvPr/>
        </p:nvCxnSpPr>
        <p:spPr>
          <a:xfrm>
            <a:off x="3499051" y="2541114"/>
            <a:ext cx="7171" cy="638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14" idx="1"/>
            <a:endCxn id="23" idx="3"/>
          </p:cNvCxnSpPr>
          <p:nvPr/>
        </p:nvCxnSpPr>
        <p:spPr>
          <a:xfrm flipH="1">
            <a:off x="2025923" y="3606727"/>
            <a:ext cx="565899" cy="42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14" idx="2"/>
            <a:endCxn id="24" idx="0"/>
          </p:cNvCxnSpPr>
          <p:nvPr/>
        </p:nvCxnSpPr>
        <p:spPr>
          <a:xfrm>
            <a:off x="3506222" y="4033764"/>
            <a:ext cx="0" cy="39451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stCxn id="14" idx="3"/>
            <a:endCxn id="16" idx="1"/>
          </p:cNvCxnSpPr>
          <p:nvPr/>
        </p:nvCxnSpPr>
        <p:spPr>
          <a:xfrm flipV="1">
            <a:off x="4420622" y="3604046"/>
            <a:ext cx="583426" cy="2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endCxn id="31" idx="1"/>
          </p:cNvCxnSpPr>
          <p:nvPr/>
        </p:nvCxnSpPr>
        <p:spPr>
          <a:xfrm>
            <a:off x="4443638" y="3920773"/>
            <a:ext cx="2557388" cy="953398"/>
          </a:xfrm>
          <a:prstGeom prst="bentConnector3">
            <a:avLst>
              <a:gd name="adj1" fmla="val 112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7170" idx="1"/>
            <a:endCxn id="20" idx="3"/>
          </p:cNvCxnSpPr>
          <p:nvPr/>
        </p:nvCxnSpPr>
        <p:spPr>
          <a:xfrm flipH="1" flipV="1">
            <a:off x="1835696" y="1658417"/>
            <a:ext cx="748955" cy="45566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7170" idx="1"/>
            <a:endCxn id="13" idx="3"/>
          </p:cNvCxnSpPr>
          <p:nvPr/>
        </p:nvCxnSpPr>
        <p:spPr>
          <a:xfrm flipH="1">
            <a:off x="1815650" y="2114077"/>
            <a:ext cx="769001" cy="34988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magin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37" y="980701"/>
            <a:ext cx="2576931" cy="866619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18" y="1280639"/>
            <a:ext cx="867491" cy="377778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32" y="3899094"/>
            <a:ext cx="999943" cy="49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3" y="4085561"/>
            <a:ext cx="998421" cy="746273"/>
          </a:xfrm>
          <a:prstGeom prst="rect">
            <a:avLst/>
          </a:prstGeom>
        </p:spPr>
      </p:pic>
      <p:sp>
        <p:nvSpPr>
          <p:cNvPr id="37" name="TextBox 7"/>
          <p:cNvSpPr txBox="1"/>
          <p:nvPr/>
        </p:nvSpPr>
        <p:spPr>
          <a:xfrm>
            <a:off x="6364267" y="2946898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BP Broker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01"/>
            <a:ext cx="1241587" cy="299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1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-Envelope04-Open-Yellow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95"/>
          <a:stretch/>
        </p:blipFill>
        <p:spPr>
          <a:xfrm>
            <a:off x="3203504" y="4776669"/>
            <a:ext cx="2700000" cy="940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6065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548640"/>
          </a:xfrm>
        </p:spPr>
        <p:txBody>
          <a:bodyPr/>
          <a:lstStyle/>
          <a:p>
            <a:r>
              <a:rPr lang="en-US" sz="3600" dirty="0" err="1" smtClean="0"/>
              <a:t>eHabitat</a:t>
            </a:r>
            <a:r>
              <a:rPr lang="en-US" sz="3600" dirty="0" smtClean="0"/>
              <a:t> BPMN</a:t>
            </a:r>
            <a:endParaRPr lang="en-US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61206"/>
            <a:ext cx="1220459" cy="5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4 0.351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013176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Executable </a:t>
            </a:r>
            <a:r>
              <a:rPr lang="en-US" sz="3600" dirty="0" err="1" smtClean="0"/>
              <a:t>eHabitat</a:t>
            </a:r>
            <a:r>
              <a:rPr lang="en-US" sz="3600" dirty="0" smtClean="0"/>
              <a:t> BPMN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196752"/>
            <a:ext cx="9076804" cy="4719028"/>
            <a:chOff x="-12576" y="1772816"/>
            <a:chExt cx="9144000" cy="4608512"/>
          </a:xfrm>
        </p:grpSpPr>
        <p:pic>
          <p:nvPicPr>
            <p:cNvPr id="7" name="Picture 6" descr="eHabitatBPMN-tr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76" y="1772816"/>
              <a:ext cx="9144000" cy="4560267"/>
            </a:xfrm>
            <a:prstGeom prst="rect">
              <a:avLst/>
            </a:prstGeom>
          </p:spPr>
        </p:pic>
        <p:pic>
          <p:nvPicPr>
            <p:cNvPr id="8" name="Picture 7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3436" y="4631050"/>
              <a:ext cx="251996" cy="321296"/>
            </a:xfrm>
            <a:prstGeom prst="rect">
              <a:avLst/>
            </a:prstGeom>
          </p:spPr>
        </p:pic>
        <p:pic>
          <p:nvPicPr>
            <p:cNvPr id="9" name="Picture 8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852" y="2599208"/>
              <a:ext cx="251996" cy="321296"/>
            </a:xfrm>
            <a:prstGeom prst="rect">
              <a:avLst/>
            </a:prstGeom>
          </p:spPr>
        </p:pic>
        <p:pic>
          <p:nvPicPr>
            <p:cNvPr id="10" name="Picture 9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599208"/>
              <a:ext cx="251996" cy="321296"/>
            </a:xfrm>
            <a:prstGeom prst="rect">
              <a:avLst/>
            </a:prstGeom>
          </p:spPr>
        </p:pic>
        <p:pic>
          <p:nvPicPr>
            <p:cNvPr id="11" name="Picture 10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132" y="2599208"/>
              <a:ext cx="251996" cy="321296"/>
            </a:xfrm>
            <a:prstGeom prst="rect">
              <a:avLst/>
            </a:prstGeom>
          </p:spPr>
        </p:pic>
        <p:pic>
          <p:nvPicPr>
            <p:cNvPr id="12" name="Picture 11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828" y="3573016"/>
              <a:ext cx="251996" cy="321296"/>
            </a:xfrm>
            <a:prstGeom prst="rect">
              <a:avLst/>
            </a:prstGeom>
          </p:spPr>
        </p:pic>
        <p:pic>
          <p:nvPicPr>
            <p:cNvPr id="14" name="Picture 13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044" y="3573016"/>
              <a:ext cx="251996" cy="321296"/>
            </a:xfrm>
            <a:prstGeom prst="rect">
              <a:avLst/>
            </a:prstGeom>
          </p:spPr>
        </p:pic>
        <p:pic>
          <p:nvPicPr>
            <p:cNvPr id="15" name="Picture 14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972" y="4619872"/>
              <a:ext cx="251996" cy="321296"/>
            </a:xfrm>
            <a:prstGeom prst="rect">
              <a:avLst/>
            </a:prstGeom>
          </p:spPr>
        </p:pic>
        <p:pic>
          <p:nvPicPr>
            <p:cNvPr id="16" name="Picture 15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176" y="4619872"/>
              <a:ext cx="251996" cy="321296"/>
            </a:xfrm>
            <a:prstGeom prst="rect">
              <a:avLst/>
            </a:prstGeom>
          </p:spPr>
        </p:pic>
        <p:pic>
          <p:nvPicPr>
            <p:cNvPr id="17" name="Picture 16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6060032"/>
              <a:ext cx="251996" cy="321296"/>
            </a:xfrm>
            <a:prstGeom prst="rect">
              <a:avLst/>
            </a:prstGeom>
          </p:spPr>
        </p:pic>
        <p:pic>
          <p:nvPicPr>
            <p:cNvPr id="18" name="Picture 17" descr="icon_gears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012" y="6060032"/>
              <a:ext cx="251996" cy="321296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5220072" y="4221088"/>
              <a:ext cx="1836091" cy="648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61206"/>
            <a:ext cx="1220459" cy="53149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7558035" y="735087"/>
            <a:ext cx="15138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Annotated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5042154"/>
            <a:ext cx="9144000" cy="1371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4130040" cy="54864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if…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81000" y="2606675"/>
            <a:ext cx="1803400" cy="66040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Global Climate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2878138" y="2562225"/>
            <a:ext cx="1922462" cy="70485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Regional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Climate Model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7340600" y="4260850"/>
            <a:ext cx="1422400" cy="66040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tIns="137160" bIns="91440" anchor="ctr" anchorCtr="1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Infection</a:t>
            </a:r>
          </a:p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Rate Model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895600" y="5543550"/>
            <a:ext cx="3175000" cy="66040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tIns="137160" bIns="91440" anchor="ctr" anchorCtr="1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Human Population Density </a:t>
            </a:r>
          </a:p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and Distribution Model</a:t>
            </a:r>
          </a:p>
        </p:txBody>
      </p:sp>
      <p:sp>
        <p:nvSpPr>
          <p:cNvPr id="38923" name="Text Box 8"/>
          <p:cNvSpPr txBox="1">
            <a:spLocks noChangeArrowheads="1"/>
          </p:cNvSpPr>
          <p:nvPr/>
        </p:nvSpPr>
        <p:spPr bwMode="auto">
          <a:xfrm>
            <a:off x="4724400" y="4184650"/>
            <a:ext cx="1600200" cy="768350"/>
          </a:xfrm>
          <a:prstGeom prst="rect">
            <a:avLst/>
          </a:prstGeom>
          <a:noFill/>
          <a:ln w="1905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Vector Niche</a:t>
            </a:r>
          </a:p>
          <a:p>
            <a:pPr eaLnBrk="1" hangingPunct="1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4121150" y="3346450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 flipV="1">
            <a:off x="6172200" y="4953000"/>
            <a:ext cx="106680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 flipH="1" flipV="1">
            <a:off x="1295400" y="3352800"/>
            <a:ext cx="0" cy="793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7" name="Line 17"/>
          <p:cNvSpPr>
            <a:spLocks noChangeShapeType="1"/>
          </p:cNvSpPr>
          <p:nvPr/>
        </p:nvSpPr>
        <p:spPr bwMode="auto">
          <a:xfrm flipV="1">
            <a:off x="6400800" y="4565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>
            <a:off x="5562600" y="3581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 flipH="1">
            <a:off x="8123238" y="4953000"/>
            <a:ext cx="46037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0" name="Line 21"/>
          <p:cNvSpPr>
            <a:spLocks noChangeShapeType="1"/>
          </p:cNvSpPr>
          <p:nvPr/>
        </p:nvSpPr>
        <p:spPr bwMode="auto">
          <a:xfrm flipV="1">
            <a:off x="3352800" y="45720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1" name="Text Box 24"/>
          <p:cNvSpPr txBox="1">
            <a:spLocks noChangeArrowheads="1"/>
          </p:cNvSpPr>
          <p:nvPr/>
        </p:nvSpPr>
        <p:spPr bwMode="auto">
          <a:xfrm>
            <a:off x="6858000" y="5715000"/>
            <a:ext cx="2133600" cy="508000"/>
          </a:xfrm>
          <a:prstGeom prst="rect">
            <a:avLst/>
          </a:prstGeom>
          <a:noFill/>
          <a:ln w="28575" algn="ctr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Infection Rates</a:t>
            </a:r>
          </a:p>
        </p:txBody>
      </p:sp>
      <p:sp>
        <p:nvSpPr>
          <p:cNvPr id="38932" name="Text Box 31"/>
          <p:cNvSpPr txBox="1">
            <a:spLocks noChangeArrowheads="1"/>
          </p:cNvSpPr>
          <p:nvPr/>
        </p:nvSpPr>
        <p:spPr bwMode="auto">
          <a:xfrm>
            <a:off x="4953000" y="188640"/>
            <a:ext cx="3698875" cy="784225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How will CC affect infection rate</a:t>
            </a:r>
          </a:p>
          <a:p>
            <a:pPr eaLnBrk="1" hangingPunct="1"/>
            <a:r>
              <a:rPr lang="en-US" b="1">
                <a:solidFill>
                  <a:srgbClr val="C00000"/>
                </a:solidFill>
              </a:rPr>
              <a:t>of dengue fever in Vietnam?</a:t>
            </a:r>
          </a:p>
        </p:txBody>
      </p:sp>
      <p:sp>
        <p:nvSpPr>
          <p:cNvPr id="38934" name="Text Box 34"/>
          <p:cNvSpPr txBox="1">
            <a:spLocks noChangeArrowheads="1"/>
          </p:cNvSpPr>
          <p:nvPr/>
        </p:nvSpPr>
        <p:spPr bwMode="auto">
          <a:xfrm>
            <a:off x="990600" y="4191000"/>
            <a:ext cx="2247900" cy="660400"/>
          </a:xfrm>
          <a:prstGeom prst="rect">
            <a:avLst/>
          </a:prstGeom>
          <a:noFill/>
          <a:ln w="1905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Deforestation/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Disturbance Model</a:t>
            </a:r>
          </a:p>
        </p:txBody>
      </p:sp>
      <p:sp>
        <p:nvSpPr>
          <p:cNvPr id="38935" name="Line 37"/>
          <p:cNvSpPr>
            <a:spLocks noChangeShapeType="1"/>
          </p:cNvSpPr>
          <p:nvPr/>
        </p:nvSpPr>
        <p:spPr bwMode="auto">
          <a:xfrm flipV="1">
            <a:off x="2286000" y="28892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6" name="Text Box 38"/>
          <p:cNvSpPr txBox="1">
            <a:spLocks noChangeArrowheads="1"/>
          </p:cNvSpPr>
          <p:nvPr/>
        </p:nvSpPr>
        <p:spPr bwMode="auto">
          <a:xfrm>
            <a:off x="5032375" y="2482850"/>
            <a:ext cx="2286000" cy="1062038"/>
          </a:xfrm>
          <a:prstGeom prst="rect">
            <a:avLst/>
          </a:prstGeom>
          <a:noFill/>
          <a:ln w="19050" algn="ctr">
            <a:solidFill>
              <a:srgbClr val="00B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Observational Data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(environment &amp;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vector distribution)</a:t>
            </a:r>
          </a:p>
        </p:txBody>
      </p:sp>
      <p:sp>
        <p:nvSpPr>
          <p:cNvPr id="38937" name="Line 40"/>
          <p:cNvSpPr>
            <a:spLocks noChangeShapeType="1"/>
          </p:cNvSpPr>
          <p:nvPr/>
        </p:nvSpPr>
        <p:spPr bwMode="auto">
          <a:xfrm>
            <a:off x="1289050" y="1909574"/>
            <a:ext cx="6350" cy="69164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8" name="Line 41"/>
          <p:cNvSpPr>
            <a:spLocks noChangeShapeType="1"/>
          </p:cNvSpPr>
          <p:nvPr/>
        </p:nvSpPr>
        <p:spPr bwMode="auto">
          <a:xfrm flipH="1" flipV="1">
            <a:off x="3048000" y="4953000"/>
            <a:ext cx="0" cy="488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9" name="Line 42"/>
          <p:cNvSpPr>
            <a:spLocks noChangeShapeType="1"/>
          </p:cNvSpPr>
          <p:nvPr/>
        </p:nvSpPr>
        <p:spPr bwMode="auto">
          <a:xfrm flipV="1">
            <a:off x="3222625" y="3341688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ttangolo con singolo angolo ritagliato 1"/>
          <p:cNvSpPr/>
          <p:nvPr/>
        </p:nvSpPr>
        <p:spPr>
          <a:xfrm>
            <a:off x="901700" y="3600669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ttangolo con singolo angolo ritagliato 24"/>
          <p:cNvSpPr/>
          <p:nvPr/>
        </p:nvSpPr>
        <p:spPr>
          <a:xfrm>
            <a:off x="3994150" y="3504568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ttangolo con singolo angolo ritagliato 25"/>
          <p:cNvSpPr/>
          <p:nvPr/>
        </p:nvSpPr>
        <p:spPr>
          <a:xfrm>
            <a:off x="6400800" y="5081910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ttangolo con singolo angolo ritagliato 26"/>
          <p:cNvSpPr/>
          <p:nvPr/>
        </p:nvSpPr>
        <p:spPr>
          <a:xfrm>
            <a:off x="5283200" y="3684588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933" name="Text Box 33"/>
          <p:cNvSpPr txBox="1">
            <a:spLocks noChangeArrowheads="1"/>
          </p:cNvSpPr>
          <p:nvPr/>
        </p:nvSpPr>
        <p:spPr bwMode="auto">
          <a:xfrm>
            <a:off x="228600" y="1124744"/>
            <a:ext cx="3009900" cy="78483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Socioeconomic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Fossil Fuel </a:t>
            </a:r>
            <a:r>
              <a:rPr lang="en-US" b="1" dirty="0" smtClean="0">
                <a:solidFill>
                  <a:srgbClr val="000000"/>
                </a:solidFill>
              </a:rPr>
              <a:t>Use Model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Rettangolo con singolo angolo ritagliato 27"/>
          <p:cNvSpPr/>
          <p:nvPr/>
        </p:nvSpPr>
        <p:spPr>
          <a:xfrm>
            <a:off x="889000" y="2043001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96565" y="-99392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412614" y="692696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38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48640"/>
          </a:xfrm>
        </p:spPr>
        <p:txBody>
          <a:bodyPr/>
          <a:lstStyle/>
          <a:p>
            <a:r>
              <a:rPr lang="en-US" sz="3600" dirty="0" smtClean="0"/>
              <a:t>Preprocessing steps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28262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Components </a:t>
            </a:r>
            <a:r>
              <a:rPr lang="en-US" sz="2000" dirty="0" smtClean="0"/>
              <a:t>Validation</a:t>
            </a: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Components compatibility check</a:t>
            </a:r>
          </a:p>
          <a:p>
            <a:pPr marL="914400" lvl="1" indent="-51435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Mismatches identification</a:t>
            </a:r>
          </a:p>
          <a:p>
            <a:pPr marL="914400" lvl="1" indent="-51435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Mismatches resolving (through mediation/adaptation approach)</a:t>
            </a:r>
          </a:p>
          <a:p>
            <a:pPr marL="514350" indent="-51435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Identification of actual I/O parameters of the Executable BP</a:t>
            </a:r>
            <a:endParaRPr lang="en-US" sz="2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799942" y="4005064"/>
            <a:ext cx="5832648" cy="1903037"/>
            <a:chOff x="1259632" y="3686203"/>
            <a:chExt cx="5832648" cy="1903037"/>
          </a:xfrm>
        </p:grpSpPr>
        <p:sp>
          <p:nvSpPr>
            <p:cNvPr id="40" name="Rectangle 39"/>
            <p:cNvSpPr/>
            <p:nvPr/>
          </p:nvSpPr>
          <p:spPr>
            <a:xfrm>
              <a:off x="1259632" y="3686203"/>
              <a:ext cx="5832648" cy="190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FFFFFF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403648" y="3686203"/>
              <a:ext cx="5394367" cy="1669808"/>
              <a:chOff x="1329648" y="1988840"/>
              <a:chExt cx="5394367" cy="166980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55" t="45901" r="4226" b="22839"/>
              <a:stretch/>
            </p:blipFill>
            <p:spPr>
              <a:xfrm>
                <a:off x="1329648" y="1988840"/>
                <a:ext cx="5394367" cy="1669808"/>
              </a:xfrm>
              <a:prstGeom prst="rect">
                <a:avLst/>
              </a:prstGeom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3995936" y="2494637"/>
                <a:ext cx="6463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✗</a:t>
                </a:r>
                <a:endParaRPr lang="it-IT" sz="36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45" name="Picture 44" descr="geotiff.g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1" t="9510" r="39321" b="12800"/>
              <a:stretch/>
            </p:blipFill>
            <p:spPr>
              <a:xfrm>
                <a:off x="3280748" y="2339062"/>
                <a:ext cx="1038353" cy="311150"/>
              </a:xfrm>
              <a:prstGeom prst="rect">
                <a:avLst/>
              </a:prstGeom>
            </p:spPr>
          </p:pic>
          <p:pic>
            <p:nvPicPr>
              <p:cNvPr id="46" name="Picture 45" descr="netcdf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666" y="3050089"/>
                <a:ext cx="457201" cy="320056"/>
              </a:xfrm>
              <a:prstGeom prst="rect">
                <a:avLst/>
              </a:prstGeom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5364086" y="4747452"/>
              <a:ext cx="792089" cy="65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87624" y="4005064"/>
            <a:ext cx="6792558" cy="1903037"/>
            <a:chOff x="587754" y="1412776"/>
            <a:chExt cx="6792558" cy="1903037"/>
          </a:xfrm>
        </p:grpSpPr>
        <p:sp>
          <p:nvSpPr>
            <p:cNvPr id="48" name="Rectangle 47"/>
            <p:cNvSpPr/>
            <p:nvPr/>
          </p:nvSpPr>
          <p:spPr>
            <a:xfrm>
              <a:off x="587754" y="1412776"/>
              <a:ext cx="6792558" cy="190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FFFFFF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55576" y="1556792"/>
              <a:ext cx="6459827" cy="1387004"/>
              <a:chOff x="827584" y="2929593"/>
              <a:chExt cx="6459827" cy="1387004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26" t="45860" b="24931"/>
              <a:stretch/>
            </p:blipFill>
            <p:spPr bwMode="auto">
              <a:xfrm>
                <a:off x="827584" y="2996952"/>
                <a:ext cx="6459827" cy="1319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51" descr="geotiff.g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1" t="9510" r="39321" b="12800"/>
              <a:stretch/>
            </p:blipFill>
            <p:spPr>
              <a:xfrm>
                <a:off x="3036625" y="3997412"/>
                <a:ext cx="1038353" cy="311150"/>
              </a:xfrm>
              <a:prstGeom prst="rect">
                <a:avLst/>
              </a:prstGeom>
            </p:spPr>
          </p:pic>
          <p:pic>
            <p:nvPicPr>
              <p:cNvPr id="53" name="Picture 52" descr="netcdf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095" y="3862014"/>
                <a:ext cx="457201" cy="329185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5076056" y="3284984"/>
                <a:ext cx="49444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✓</a:t>
                </a:r>
                <a:endParaRPr lang="en-US" sz="3200" dirty="0">
                  <a:solidFill>
                    <a:srgbClr val="008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925426" y="3284984"/>
                <a:ext cx="49444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✓</a:t>
                </a:r>
                <a:endParaRPr lang="en-US" sz="3200" dirty="0">
                  <a:solidFill>
                    <a:srgbClr val="008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56" name="Picture 55" descr="netcdf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8894" y="3061390"/>
                <a:ext cx="457201" cy="329185"/>
              </a:xfrm>
              <a:prstGeom prst="rect">
                <a:avLst/>
              </a:prstGeom>
            </p:spPr>
          </p:pic>
          <p:pic>
            <p:nvPicPr>
              <p:cNvPr id="57" name="Picture 56" descr="geotiff.g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1" t="9510" r="39321" b="12800"/>
              <a:stretch/>
            </p:blipFill>
            <p:spPr>
              <a:xfrm>
                <a:off x="2177123" y="2929593"/>
                <a:ext cx="1038353" cy="311150"/>
              </a:xfrm>
              <a:prstGeom prst="rect">
                <a:avLst/>
              </a:prstGeom>
            </p:spPr>
          </p:pic>
        </p:grpSp>
        <p:sp>
          <p:nvSpPr>
            <p:cNvPr id="50" name="Rectangle 49"/>
            <p:cNvSpPr/>
            <p:nvPr/>
          </p:nvSpPr>
          <p:spPr>
            <a:xfrm>
              <a:off x="5934794" y="2467335"/>
              <a:ext cx="792089" cy="65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pic>
        <p:nvPicPr>
          <p:cNvPr id="23" name="Immagin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61206"/>
            <a:ext cx="1220459" cy="531490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7558035" y="735087"/>
            <a:ext cx="15138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Annotated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3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the annotated BP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00628"/>
            <a:ext cx="8375788" cy="35798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WF engines that can run the annotated BPMN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jBPM</a:t>
            </a:r>
            <a:r>
              <a:rPr lang="en-US" sz="2400" dirty="0" smtClean="0"/>
              <a:t> engine (</a:t>
            </a:r>
            <a:r>
              <a:rPr lang="en-US" sz="2400" dirty="0"/>
              <a:t>open-source workflow engine written in </a:t>
            </a:r>
            <a:r>
              <a:rPr lang="en-US" sz="2400" dirty="0" smtClean="0"/>
              <a:t>Java realized by </a:t>
            </a:r>
            <a:r>
              <a:rPr lang="en-US" sz="2400" dirty="0"/>
              <a:t>J</a:t>
            </a:r>
            <a:r>
              <a:rPr lang="en-US" sz="2400" dirty="0" smtClean="0"/>
              <a:t>BOSS)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converter(s) to run other engines (e.g. BPEL, XPDL, ..) are under investigation</a:t>
            </a:r>
          </a:p>
          <a:p>
            <a:pPr marL="457200" lvl="1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584173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33733" r="6951" b="17110"/>
          <a:stretch/>
        </p:blipFill>
        <p:spPr bwMode="auto">
          <a:xfrm>
            <a:off x="3190139" y="3356992"/>
            <a:ext cx="5630333" cy="3149600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0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Output</a:t>
            </a:r>
            <a:endParaRPr lang="en-US" sz="4000" dirty="0"/>
          </a:p>
        </p:txBody>
      </p:sp>
      <p:pic>
        <p:nvPicPr>
          <p:cNvPr id="5" name="Content Placeholder 5" descr="uncertEhab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18" t="20765" r="13083" b="1976"/>
          <a:stretch>
            <a:fillRect/>
          </a:stretch>
        </p:blipFill>
        <p:spPr>
          <a:xfrm>
            <a:off x="1259632" y="1912683"/>
            <a:ext cx="610813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10012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2928" cy="548640"/>
          </a:xfrm>
        </p:spPr>
        <p:txBody>
          <a:bodyPr/>
          <a:lstStyle/>
          <a:p>
            <a:pPr algn="r"/>
            <a:r>
              <a:rPr lang="en-US" sz="3600" dirty="0" smtClean="0"/>
              <a:t>Some theory: Conceptual model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292367" y="64210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0" b="33992"/>
          <a:stretch/>
        </p:blipFill>
        <p:spPr bwMode="auto">
          <a:xfrm>
            <a:off x="127436" y="1196752"/>
            <a:ext cx="91019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7979" y="1340768"/>
            <a:ext cx="4680520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o 4"/>
          <p:cNvGrpSpPr/>
          <p:nvPr/>
        </p:nvGrpSpPr>
        <p:grpSpPr>
          <a:xfrm>
            <a:off x="6228184" y="1408252"/>
            <a:ext cx="2915816" cy="3604925"/>
            <a:chOff x="6228184" y="1408252"/>
            <a:chExt cx="2915816" cy="3604925"/>
          </a:xfrm>
        </p:grpSpPr>
        <p:sp>
          <p:nvSpPr>
            <p:cNvPr id="13" name="Rettangolo 12"/>
            <p:cNvSpPr/>
            <p:nvPr/>
          </p:nvSpPr>
          <p:spPr>
            <a:xfrm>
              <a:off x="6329865" y="1408252"/>
              <a:ext cx="2814135" cy="2308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228184" y="3645025"/>
              <a:ext cx="2814135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60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000" dirty="0" smtClean="0"/>
              <a:t>prototype</a:t>
            </a:r>
            <a:endParaRPr lang="en-GB" sz="40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Scenario implementation</a:t>
            </a:r>
          </a:p>
          <a:p>
            <a:pPr lvl="2"/>
            <a:r>
              <a:rPr lang="en-GB" sz="2400" dirty="0" err="1" smtClean="0"/>
              <a:t>eHabitat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rgbClr val="397739"/>
                </a:solidFill>
                <a:sym typeface="Wingdings"/>
              </a:rPr>
              <a:t></a:t>
            </a:r>
            <a:endParaRPr lang="en-GB" sz="2400" dirty="0" smtClean="0"/>
          </a:p>
          <a:p>
            <a:pPr lvl="2"/>
            <a:r>
              <a:rPr lang="en-GB" sz="2400" dirty="0" smtClean="0"/>
              <a:t>FERA </a:t>
            </a:r>
            <a:r>
              <a:rPr lang="en-GB" sz="2400" dirty="0">
                <a:solidFill>
                  <a:srgbClr val="397739"/>
                </a:solidFill>
                <a:sym typeface="Wingdings"/>
              </a:rPr>
              <a:t></a:t>
            </a:r>
            <a:endParaRPr lang="en-GB" sz="2400" dirty="0" smtClean="0"/>
          </a:p>
          <a:p>
            <a:pPr lvl="2"/>
            <a:r>
              <a:rPr lang="en-GB" sz="2400" dirty="0" smtClean="0"/>
              <a:t>NILU</a:t>
            </a:r>
          </a:p>
          <a:p>
            <a:pPr lvl="2"/>
            <a:r>
              <a:rPr lang="en-GB" sz="2400" dirty="0" smtClean="0"/>
              <a:t>ALBATROSS</a:t>
            </a:r>
          </a:p>
          <a:p>
            <a:pPr eaLnBrk="1" hangingPunct="1"/>
            <a:endParaRPr lang="en-GB" sz="2800" b="0" dirty="0" smtClean="0"/>
          </a:p>
          <a:p>
            <a:pPr lvl="1"/>
            <a:r>
              <a:rPr lang="en-US" sz="2800" dirty="0"/>
              <a:t>BP Broker accessible as a WPS profile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64"/>
            <a:ext cx="1712834" cy="5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7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013176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3528" y="152400"/>
            <a:ext cx="8712968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Possible User Scenarios</a:t>
            </a:r>
            <a:endParaRPr lang="en-US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46388" y="1100628"/>
            <a:ext cx="8474084" cy="47046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Belmount</a:t>
            </a:r>
            <a:r>
              <a:rPr lang="en-US" sz="2800" dirty="0" smtClean="0"/>
              <a:t> Forum call </a:t>
            </a:r>
            <a:r>
              <a:rPr lang="en-US" sz="2800" dirty="0" smtClean="0"/>
              <a:t>(Norman Miller et </a:t>
            </a:r>
            <a:r>
              <a:rPr lang="en-US" sz="2800" dirty="0" smtClean="0"/>
              <a:t>al.)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/>
              <a:t>Freshwater Security in the Limpopo Basins: Linking Science, Policy Making, and Public in a Trans-Boundary, Climate Sensitive River Basin to Increase Resilience to Extreme </a:t>
            </a:r>
            <a:r>
              <a:rPr lang="en-US" sz="2800" dirty="0" smtClean="0"/>
              <a:t>Events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/>
              <a:t>Climate Vulnerability and Risks of Urban Coasts: A Best Practice for Prioritizing Adaptation</a:t>
            </a:r>
            <a:endParaRPr lang="en-US" sz="2800" dirty="0" smtClean="0"/>
          </a:p>
          <a:p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677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5013176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User Scenarios (for Citizen Science)</a:t>
            </a:r>
            <a:endParaRPr lang="en-US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46388" y="1100628"/>
            <a:ext cx="8474084" cy="470463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Objective</a:t>
            </a:r>
          </a:p>
          <a:p>
            <a:pPr lvl="1"/>
            <a:r>
              <a:rPr lang="en-US" sz="2000" dirty="0" smtClean="0"/>
              <a:t>Ozone  production on the Mediterranean Basin </a:t>
            </a:r>
          </a:p>
          <a:p>
            <a:pPr lvl="1"/>
            <a:r>
              <a:rPr lang="en-US" sz="2000" dirty="0" smtClean="0"/>
              <a:t>Impact of Ships / electricity generation / road traffic / ….</a:t>
            </a:r>
          </a:p>
          <a:p>
            <a:pPr lvl="1"/>
            <a:r>
              <a:rPr lang="en-US" sz="2000" dirty="0" smtClean="0"/>
              <a:t>Effect on public Health</a:t>
            </a:r>
          </a:p>
          <a:p>
            <a:r>
              <a:rPr lang="en-US" sz="2000" dirty="0"/>
              <a:t>Scientific patrons</a:t>
            </a:r>
          </a:p>
          <a:p>
            <a:pPr lvl="1"/>
            <a:r>
              <a:rPr lang="en-US" sz="2000" dirty="0"/>
              <a:t>CNR-IIA </a:t>
            </a:r>
            <a:endParaRPr lang="en-US" sz="2000" dirty="0" smtClean="0"/>
          </a:p>
          <a:p>
            <a:pPr lvl="1"/>
            <a:r>
              <a:rPr lang="en-US" sz="2000" dirty="0" smtClean="0"/>
              <a:t>Harvard </a:t>
            </a:r>
            <a:r>
              <a:rPr lang="en-US" sz="2000" dirty="0" err="1"/>
              <a:t>Univ</a:t>
            </a:r>
            <a:r>
              <a:rPr lang="en-US" sz="2000" dirty="0"/>
              <a:t> </a:t>
            </a:r>
            <a:r>
              <a:rPr lang="en-US" sz="2000" dirty="0" smtClean="0"/>
              <a:t>(TBC)</a:t>
            </a:r>
            <a:endParaRPr lang="en-US" sz="2000" dirty="0"/>
          </a:p>
          <a:p>
            <a:pPr lvl="1"/>
            <a:r>
              <a:rPr lang="en-US" sz="2000" dirty="0"/>
              <a:t>EPA </a:t>
            </a:r>
            <a:r>
              <a:rPr lang="en-US" sz="2000" dirty="0" smtClean="0"/>
              <a:t>(TBC) </a:t>
            </a:r>
          </a:p>
          <a:p>
            <a:r>
              <a:rPr lang="en-US" sz="2000" dirty="0" smtClean="0"/>
              <a:t>Approach</a:t>
            </a:r>
          </a:p>
          <a:p>
            <a:pPr lvl="1"/>
            <a:r>
              <a:rPr lang="en-US" sz="2000" dirty="0" smtClean="0"/>
              <a:t>Play with the emission source sectors, run the model, and assess the impact on air quality parameters</a:t>
            </a:r>
          </a:p>
          <a:p>
            <a:pPr lvl="1"/>
            <a:r>
              <a:rPr lang="en-US" sz="2000" dirty="0" smtClean="0"/>
              <a:t>Play with the emissions of large conurbation</a:t>
            </a:r>
          </a:p>
          <a:p>
            <a:pPr lvl="1"/>
            <a:r>
              <a:rPr lang="en-US" sz="2000" dirty="0"/>
              <a:t>Include human health </a:t>
            </a:r>
            <a:r>
              <a:rPr lang="en-US" sz="2000" dirty="0" smtClean="0"/>
              <a:t>datasets (e.g. </a:t>
            </a:r>
            <a:r>
              <a:rPr lang="en-US" sz="2000" dirty="0"/>
              <a:t>asthma outbreaks spatial distribution</a:t>
            </a:r>
          </a:p>
          <a:p>
            <a:pPr lvl="2"/>
            <a:r>
              <a:rPr lang="en-US" sz="1900" dirty="0"/>
              <a:t>Statistical analysis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2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Model web</a:t>
            </a:r>
            <a:endParaRPr lang="it-IT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 rot="19140000">
            <a:off x="1416271" y="2876751"/>
            <a:ext cx="6510528" cy="329184"/>
          </a:xfrm>
        </p:spPr>
        <p:txBody>
          <a:bodyPr/>
          <a:lstStyle/>
          <a:p>
            <a:r>
              <a:rPr lang="it-IT" dirty="0" err="1" smtClean="0"/>
              <a:t>challenges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467544" y="620688"/>
            <a:ext cx="1435100" cy="1416050"/>
            <a:chOff x="772468" y="1268760"/>
            <a:chExt cx="1435100" cy="141605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68" y="1268760"/>
              <a:ext cx="1435100" cy="141605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67" y="2098892"/>
              <a:ext cx="520461" cy="409374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340768"/>
              <a:ext cx="366157" cy="320388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31111" y1="28889" x2="32444" y2="68444"/>
                          <a14:foregroundMark x1="32889" y1="28000" x2="48444" y2="64444"/>
                          <a14:foregroundMark x1="64889" y1="28444" x2="54222" y2="57778"/>
                          <a14:foregroundMark x1="68000" y1="28889" x2="68444" y2="67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4" y="1789608"/>
              <a:ext cx="374354" cy="374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963937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r>
              <a:rPr lang="en-US" sz="5400" dirty="0" smtClean="0"/>
              <a:t>Vision</a:t>
            </a:r>
            <a:endParaRPr lang="en-US" sz="5400" dirty="0"/>
          </a:p>
        </p:txBody>
      </p:sp>
      <p:sp>
        <p:nvSpPr>
          <p:cNvPr id="14" name="Segnaposto contenuto 4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6724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 smtClean="0"/>
              <a:t>A </a:t>
            </a:r>
            <a:r>
              <a:rPr lang="en-US" sz="3600" i="1" dirty="0"/>
              <a:t>dynamic </a:t>
            </a:r>
            <a:r>
              <a:rPr lang="en-US" sz="3600" i="1" dirty="0">
                <a:solidFill>
                  <a:srgbClr val="FF0000"/>
                </a:solidFill>
              </a:rPr>
              <a:t>web of models</a:t>
            </a:r>
            <a:r>
              <a:rPr lang="en-US" sz="3600" i="1" dirty="0"/>
              <a:t>, integrated with databases and websites, to form a </a:t>
            </a:r>
            <a:r>
              <a:rPr lang="en-US" sz="3600" b="1" i="1" dirty="0">
                <a:solidFill>
                  <a:srgbClr val="FF0000"/>
                </a:solidFill>
              </a:rPr>
              <a:t>consultative infrastructure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/>
              <a:t>where researchers, managers, policy makers, and the general </a:t>
            </a:r>
            <a:r>
              <a:rPr lang="en-US" sz="3600" i="1" dirty="0" smtClean="0"/>
              <a:t>public can </a:t>
            </a:r>
            <a:r>
              <a:rPr lang="en-US" sz="3600" i="1" dirty="0"/>
              <a:t>go to gain </a:t>
            </a:r>
            <a:r>
              <a:rPr lang="en-US" sz="3600" i="1" dirty="0" smtClean="0"/>
              <a:t>insight into </a:t>
            </a:r>
            <a:r>
              <a:rPr lang="en-US" sz="3600" i="1" dirty="0">
                <a:solidFill>
                  <a:srgbClr val="FF0000"/>
                </a:solidFill>
              </a:rPr>
              <a:t>“what if” </a:t>
            </a:r>
            <a:r>
              <a:rPr lang="en-US" sz="3600" i="1" dirty="0"/>
              <a:t>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03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5400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/>
              <a:t>Integrating models into more complex, </a:t>
            </a:r>
            <a:r>
              <a:rPr lang="en-US" sz="2400" dirty="0">
                <a:solidFill>
                  <a:srgbClr val="C00000"/>
                </a:solidFill>
              </a:rPr>
              <a:t>tightly coupled </a:t>
            </a:r>
            <a:r>
              <a:rPr lang="en-US" sz="2400" dirty="0"/>
              <a:t>model systems has been done for decades and has led to great progress in predictive </a:t>
            </a:r>
            <a:r>
              <a:rPr lang="en-US" sz="2400" dirty="0" smtClean="0"/>
              <a:t>capabilities</a:t>
            </a:r>
            <a:br>
              <a:rPr lang="en-US" sz="2400" dirty="0" smtClean="0"/>
            </a:br>
            <a:endParaRPr lang="en-US" sz="20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idea of bringing together independent models to form </a:t>
            </a:r>
            <a:r>
              <a:rPr lang="en-US" sz="2400" dirty="0">
                <a:solidFill>
                  <a:srgbClr val="C00000"/>
                </a:solidFill>
              </a:rPr>
              <a:t>loosely coupled </a:t>
            </a:r>
            <a:r>
              <a:rPr lang="en-US" sz="2400" dirty="0"/>
              <a:t>model systems has existed in various forms for some </a:t>
            </a:r>
            <a:r>
              <a:rPr lang="en-US" sz="2400" dirty="0" smtClean="0"/>
              <a:t>time</a:t>
            </a:r>
          </a:p>
          <a:p>
            <a:pPr lvl="2"/>
            <a:r>
              <a:rPr lang="en-US" sz="2400" dirty="0" smtClean="0"/>
              <a:t>technological </a:t>
            </a:r>
            <a:r>
              <a:rPr lang="en-US" sz="2400" dirty="0"/>
              <a:t>challenges and other constraints have limited </a:t>
            </a:r>
            <a:r>
              <a:rPr lang="en-US" sz="2400" dirty="0" smtClean="0"/>
              <a:t>progress</a:t>
            </a:r>
            <a:br>
              <a:rPr lang="en-US" sz="2400" dirty="0" smtClean="0"/>
            </a:br>
            <a:endParaRPr lang="en-US" sz="1800" dirty="0" smtClean="0"/>
          </a:p>
          <a:p>
            <a:r>
              <a:rPr lang="en-US" sz="2400" dirty="0"/>
              <a:t>The concept of model access by Web </a:t>
            </a:r>
            <a:r>
              <a:rPr lang="en-US" sz="2400" dirty="0" smtClean="0"/>
              <a:t>services (called </a:t>
            </a:r>
            <a:r>
              <a:rPr lang="en-US" sz="2400" dirty="0"/>
              <a:t>“</a:t>
            </a:r>
            <a:r>
              <a:rPr lang="en-US" sz="2400" dirty="0">
                <a:solidFill>
                  <a:srgbClr val="C00000"/>
                </a:solidFill>
              </a:rPr>
              <a:t>Model as a Service</a:t>
            </a:r>
            <a:r>
              <a:rPr lang="en-US" sz="2400" dirty="0" smtClean="0"/>
              <a:t>”: </a:t>
            </a:r>
            <a:r>
              <a:rPr lang="en-US" sz="2400" dirty="0" err="1" smtClean="0"/>
              <a:t>MaaS</a:t>
            </a:r>
            <a:r>
              <a:rPr lang="en-US" sz="2400" dirty="0"/>
              <a:t>) has been around for several </a:t>
            </a:r>
            <a:r>
              <a:rPr lang="en-US" sz="2400" dirty="0" smtClean="0"/>
              <a:t>years</a:t>
            </a:r>
          </a:p>
          <a:p>
            <a:pPr lvl="2"/>
            <a:r>
              <a:rPr lang="en-US" sz="2400" dirty="0" smtClean="0"/>
              <a:t>model </a:t>
            </a:r>
            <a:r>
              <a:rPr lang="en-US" sz="2400" dirty="0"/>
              <a:t>interfaces have been designed and tested to expose the models as web </a:t>
            </a:r>
            <a:r>
              <a:rPr lang="en-US" sz="2400" dirty="0" smtClean="0"/>
              <a:t>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51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 37"/>
          <p:cNvSpPr/>
          <p:nvPr/>
        </p:nvSpPr>
        <p:spPr>
          <a:xfrm>
            <a:off x="0" y="5042154"/>
            <a:ext cx="9144000" cy="1518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4130040" cy="54864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Elements …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347864" y="1268760"/>
            <a:ext cx="5760640" cy="3969364"/>
            <a:chOff x="2853747" y="3088838"/>
            <a:chExt cx="5184576" cy="3148143"/>
          </a:xfrm>
          <a:scene3d>
            <a:camera prst="perspectiveContrastingLeftFacing"/>
            <a:lightRig rig="threePt" dir="t"/>
          </a:scene3d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572" y="3202220"/>
              <a:ext cx="5103812" cy="3014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ttangolo arrotondato 31"/>
            <p:cNvSpPr/>
            <p:nvPr/>
          </p:nvSpPr>
          <p:spPr>
            <a:xfrm>
              <a:off x="2853747" y="3088838"/>
              <a:ext cx="5184576" cy="3148143"/>
            </a:xfrm>
            <a:prstGeom prst="roundRect">
              <a:avLst>
                <a:gd name="adj" fmla="val 6581"/>
              </a:avLst>
            </a:prstGeom>
            <a:solidFill>
              <a:schemeClr val="accent4">
                <a:lumMod val="75000"/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solidFill>
                    <a:prstClr val="white"/>
                  </a:solidFill>
                </a:rPr>
                <a:t>Business Process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Rettangolo con singolo angolo ritagliato 32"/>
          <p:cNvSpPr/>
          <p:nvPr/>
        </p:nvSpPr>
        <p:spPr>
          <a:xfrm>
            <a:off x="954101" y="1556792"/>
            <a:ext cx="1378744" cy="702233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Data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48123" y="2712674"/>
            <a:ext cx="2390700" cy="723275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Model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995773" y="4437112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3752433"/>
            <a:ext cx="2639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Link/Interface</a:t>
            </a:r>
            <a:endParaRPr lang="en-US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33" y1="83111" x2="88000" y2="71111"/>
                        <a14:foregroundMark x1="88000" y1="71111" x2="84000" y2="85778"/>
                        <a14:foregroundMark x1="84000" y1="88000" x2="18222" y2="96000"/>
                        <a14:foregroundMark x1="18222" y1="96000" x2="17333" y2="88444"/>
                        <a14:foregroundMark x1="16889" y1="88444" x2="23111" y2="81778"/>
                        <a14:foregroundMark x1="56444" y1="14667" x2="75556" y2="12889"/>
                        <a14:foregroundMark x1="75556" y1="12889" x2="76444" y2="28000"/>
                        <a14:foregroundMark x1="76444" y1="28000" x2="59111" y2="30667"/>
                        <a14:foregroundMark x1="59111" y1="30667" x2="57333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69" y="5393094"/>
            <a:ext cx="1204258" cy="120425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39" name="CasellaDiTesto 38"/>
          <p:cNvSpPr txBox="1"/>
          <p:nvPr/>
        </p:nvSpPr>
        <p:spPr>
          <a:xfrm>
            <a:off x="3252055" y="6084585"/>
            <a:ext cx="2544081" cy="58477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Vocabularies</a:t>
            </a:r>
            <a:endParaRPr lang="en-US" sz="3200" dirty="0"/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953000" y="188640"/>
            <a:ext cx="3698875" cy="784225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How will CC affect infection rate</a:t>
            </a:r>
          </a:p>
          <a:p>
            <a:pPr eaLnBrk="1" hangingPunct="1"/>
            <a:r>
              <a:rPr lang="en-US" b="1">
                <a:solidFill>
                  <a:srgbClr val="C00000"/>
                </a:solidFill>
              </a:rPr>
              <a:t>of dengue fever in Vietnam?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796565" y="-99392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8412614" y="692696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77" y="5676422"/>
            <a:ext cx="1440160" cy="106494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44" name="CasellaDiTesto 43"/>
          <p:cNvSpPr txBox="1"/>
          <p:nvPr/>
        </p:nvSpPr>
        <p:spPr>
          <a:xfrm>
            <a:off x="6115015" y="6156593"/>
            <a:ext cx="3100604" cy="58477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Knowledge Base</a:t>
            </a:r>
            <a:endParaRPr lang="en-US" sz="3200" dirty="0"/>
          </a:p>
        </p:txBody>
      </p:sp>
      <p:sp>
        <p:nvSpPr>
          <p:cNvPr id="8" name="Parentesi graffa aperta 7"/>
          <p:cNvSpPr/>
          <p:nvPr/>
        </p:nvSpPr>
        <p:spPr>
          <a:xfrm>
            <a:off x="3203848" y="1340768"/>
            <a:ext cx="743881" cy="3413354"/>
          </a:xfrm>
          <a:prstGeom prst="leftBrace">
            <a:avLst>
              <a:gd name="adj1" fmla="val 67122"/>
              <a:gd name="adj2" fmla="val 49418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6" name="Parentesi graffa aperta 45"/>
          <p:cNvSpPr/>
          <p:nvPr/>
        </p:nvSpPr>
        <p:spPr>
          <a:xfrm rot="5878340">
            <a:off x="5077732" y="3709557"/>
            <a:ext cx="743881" cy="3413354"/>
          </a:xfrm>
          <a:prstGeom prst="leftBrace">
            <a:avLst>
              <a:gd name="adj1" fmla="val 67122"/>
              <a:gd name="adj2" fmla="val 49418"/>
            </a:avLst>
          </a:prstGeom>
          <a:ln w="76200"/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92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5" grpId="0"/>
      <p:bldP spid="39" grpId="0"/>
      <p:bldP spid="44" grpId="0"/>
      <p:bldP spid="8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372" y="365760"/>
            <a:ext cx="8762116" cy="54864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/>
              <a:t>Model Web Basic Principles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97" y="1100628"/>
            <a:ext cx="9239884" cy="50646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   Basic </a:t>
            </a:r>
            <a:r>
              <a:rPr lang="en-US" sz="2400" dirty="0"/>
              <a:t>principles that facilitate organic and opportunistic </a:t>
            </a:r>
            <a:r>
              <a:rPr lang="en-US" sz="2400" dirty="0" smtClean="0"/>
              <a:t>growth</a:t>
            </a:r>
          </a:p>
          <a:p>
            <a:pPr marL="630238"/>
            <a:r>
              <a:rPr lang="en-US" sz="2400" dirty="0" smtClean="0">
                <a:solidFill>
                  <a:srgbClr val="C00000"/>
                </a:solidFill>
              </a:rPr>
              <a:t>Open access</a:t>
            </a:r>
          </a:p>
          <a:p>
            <a:pPr marL="989013" lvl="1"/>
            <a:r>
              <a:rPr lang="en-US" sz="2400" dirty="0"/>
              <a:t>anybody can create a service to share their </a:t>
            </a:r>
            <a:r>
              <a:rPr lang="en-US" sz="2400" dirty="0" smtClean="0"/>
              <a:t>model and </a:t>
            </a:r>
            <a:r>
              <a:rPr lang="en-US" sz="2400" dirty="0"/>
              <a:t>anybody (or any machine) can access </a:t>
            </a:r>
            <a:r>
              <a:rPr lang="en-US" sz="2400" dirty="0" smtClean="0"/>
              <a:t>it</a:t>
            </a:r>
            <a:endParaRPr lang="en-US" sz="2400" dirty="0"/>
          </a:p>
          <a:p>
            <a:pPr marL="630238"/>
            <a:r>
              <a:rPr lang="en-US" sz="2400" dirty="0" smtClean="0">
                <a:solidFill>
                  <a:srgbClr val="C00000"/>
                </a:solidFill>
              </a:rPr>
              <a:t>Minimal </a:t>
            </a:r>
            <a:r>
              <a:rPr lang="en-US" sz="2400" dirty="0">
                <a:solidFill>
                  <a:srgbClr val="C00000"/>
                </a:solidFill>
              </a:rPr>
              <a:t>barriers to </a:t>
            </a:r>
            <a:r>
              <a:rPr lang="en-US" sz="2400" dirty="0" smtClean="0">
                <a:solidFill>
                  <a:srgbClr val="C00000"/>
                </a:solidFill>
              </a:rPr>
              <a:t>entry</a:t>
            </a:r>
          </a:p>
          <a:p>
            <a:pPr marL="898525" lvl="1">
              <a:tabLst>
                <a:tab pos="1073150" algn="l"/>
              </a:tabLst>
            </a:pPr>
            <a:r>
              <a:rPr lang="en-US" sz="2400" dirty="0"/>
              <a:t>minimize the entry barriers of both resource providers </a:t>
            </a:r>
            <a:r>
              <a:rPr lang="en-US" sz="2400" dirty="0" smtClean="0"/>
              <a:t>and users</a:t>
            </a:r>
          </a:p>
          <a:p>
            <a:pPr marL="630238"/>
            <a:r>
              <a:rPr lang="en-US" sz="2400" dirty="0" smtClean="0">
                <a:solidFill>
                  <a:srgbClr val="C00000"/>
                </a:solidFill>
              </a:rPr>
              <a:t>Interface-driven approach</a:t>
            </a:r>
          </a:p>
          <a:p>
            <a:pPr marL="898525" lvl="1"/>
            <a:r>
              <a:rPr lang="en-US" sz="2400" dirty="0"/>
              <a:t>Model access is provided by </a:t>
            </a:r>
            <a:r>
              <a:rPr lang="en-US" sz="2400" dirty="0" smtClean="0"/>
              <a:t>an Interface (service or resource based)</a:t>
            </a:r>
            <a:endParaRPr lang="en-US" sz="2400" dirty="0"/>
          </a:p>
          <a:p>
            <a:pPr marL="630238"/>
            <a:r>
              <a:rPr lang="en-US" sz="2400" dirty="0" smtClean="0">
                <a:solidFill>
                  <a:srgbClr val="C00000"/>
                </a:solidFill>
              </a:rPr>
              <a:t>Scalability</a:t>
            </a:r>
          </a:p>
          <a:p>
            <a:pPr marL="898525" lvl="1"/>
            <a:r>
              <a:rPr lang="en-US" sz="2400" dirty="0" smtClean="0"/>
              <a:t>Distributed approach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480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5013176"/>
            <a:ext cx="91440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552" y="1097280"/>
            <a:ext cx="3971816" cy="4275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Distributed system</a:t>
            </a:r>
          </a:p>
          <a:p>
            <a:pPr lvl="1"/>
            <a:r>
              <a:rPr lang="en-US" dirty="0"/>
              <a:t>Resources </a:t>
            </a:r>
            <a:r>
              <a:rPr lang="en-US" dirty="0" smtClean="0"/>
              <a:t>distribution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System of Systems</a:t>
            </a:r>
          </a:p>
          <a:p>
            <a:pPr lvl="1"/>
            <a:r>
              <a:rPr lang="en-US" dirty="0"/>
              <a:t>Organic Growth</a:t>
            </a:r>
          </a:p>
          <a:p>
            <a:pPr lvl="1"/>
            <a:r>
              <a:rPr lang="en-US" dirty="0"/>
              <a:t>No Single Point of Failure;</a:t>
            </a:r>
          </a:p>
          <a:p>
            <a:pPr lvl="1"/>
            <a:r>
              <a:rPr lang="en-US" dirty="0"/>
              <a:t>Interoperability Arrangements;</a:t>
            </a:r>
          </a:p>
          <a:p>
            <a:pPr lvl="1"/>
            <a:r>
              <a:rPr lang="en-US" dirty="0"/>
              <a:t>Systems autonomy</a:t>
            </a:r>
            <a:r>
              <a:rPr lang="en-US" dirty="0" smtClean="0"/>
              <a:t>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32040" y="1097280"/>
            <a:ext cx="3971816" cy="42759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WWW</a:t>
            </a:r>
          </a:p>
          <a:p>
            <a:pPr lvl="1"/>
            <a:r>
              <a:rPr lang="en-US" dirty="0"/>
              <a:t>Scalability;</a:t>
            </a:r>
          </a:p>
          <a:p>
            <a:pPr lvl="1"/>
            <a:r>
              <a:rPr lang="en-US" dirty="0"/>
              <a:t>Low entry barrier;</a:t>
            </a:r>
          </a:p>
          <a:p>
            <a:pPr lvl="1"/>
            <a:r>
              <a:rPr lang="en-US" dirty="0"/>
              <a:t>Organic Growth.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Semantic Web</a:t>
            </a:r>
          </a:p>
          <a:p>
            <a:pPr lvl="1"/>
            <a:r>
              <a:rPr lang="en-US" dirty="0"/>
              <a:t>Reasoning;</a:t>
            </a:r>
          </a:p>
          <a:p>
            <a:pPr lvl="1"/>
            <a:r>
              <a:rPr lang="en-US" dirty="0"/>
              <a:t>Conceptual </a:t>
            </a:r>
            <a:r>
              <a:rPr lang="en-US" dirty="0" err="1" smtClean="0"/>
              <a:t>Composability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Web 2.0</a:t>
            </a:r>
          </a:p>
          <a:p>
            <a:pPr lvl="1"/>
            <a:r>
              <a:rPr lang="en-US" dirty="0"/>
              <a:t>Low entry barrier:</a:t>
            </a:r>
          </a:p>
          <a:p>
            <a:pPr lvl="1"/>
            <a:r>
              <a:rPr lang="en-US" dirty="0"/>
              <a:t>user-centered design;</a:t>
            </a:r>
          </a:p>
          <a:p>
            <a:pPr lvl="1"/>
            <a:r>
              <a:rPr lang="en-US" dirty="0"/>
              <a:t>collaboration on the WWW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Model Web </a:t>
            </a:r>
            <a:r>
              <a:rPr lang="en-US" sz="4000" dirty="0" smtClean="0"/>
              <a:t>architecture</a:t>
            </a:r>
            <a:endParaRPr lang="en-US" sz="40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323528" y="980728"/>
            <a:ext cx="4104456" cy="316835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4644008" y="980728"/>
            <a:ext cx="4104456" cy="43924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3964414"/>
            <a:ext cx="9827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Abstract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5181469"/>
            <a:ext cx="17182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Implementation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3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Model Web Architectural Context </a:t>
            </a:r>
          </a:p>
        </p:txBody>
      </p:sp>
      <p:pic>
        <p:nvPicPr>
          <p:cNvPr id="4" name="Immagine 3" descr="Immagine2.png"/>
          <p:cNvPicPr/>
          <p:nvPr/>
        </p:nvPicPr>
        <p:blipFill rotWithShape="1">
          <a:blip r:embed="rId2" cstate="print"/>
          <a:srcRect b="13519"/>
          <a:stretch/>
        </p:blipFill>
        <p:spPr>
          <a:xfrm>
            <a:off x="209329" y="404664"/>
            <a:ext cx="8712968" cy="5877272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</p:spPr>
      </p:pic>
      <p:sp>
        <p:nvSpPr>
          <p:cNvPr id="5" name="CasellaDiTesto 4"/>
          <p:cNvSpPr txBox="1"/>
          <p:nvPr/>
        </p:nvSpPr>
        <p:spPr>
          <a:xfrm>
            <a:off x="323528" y="1844824"/>
            <a:ext cx="6048672" cy="2308324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Is a </a:t>
            </a:r>
            <a:br>
              <a:rPr lang="en-US" sz="4800" dirty="0" smtClean="0">
                <a:solidFill>
                  <a:prstClr val="white"/>
                </a:solidFill>
              </a:rPr>
            </a:br>
            <a:r>
              <a:rPr lang="en-US" sz="4800" i="1" dirty="0" smtClean="0">
                <a:solidFill>
                  <a:prstClr val="white"/>
                </a:solidFill>
              </a:rPr>
              <a:t>Semantic Web </a:t>
            </a:r>
            <a:br>
              <a:rPr lang="en-US" sz="4800" i="1" dirty="0" smtClean="0">
                <a:solidFill>
                  <a:prstClr val="white"/>
                </a:solidFill>
              </a:rPr>
            </a:br>
            <a:r>
              <a:rPr lang="en-US" sz="4800" i="1" dirty="0" smtClean="0">
                <a:solidFill>
                  <a:prstClr val="white"/>
                </a:solidFill>
              </a:rPr>
              <a:t>System of Systems</a:t>
            </a:r>
            <a:endParaRPr lang="en-US" sz="4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2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Challenges</a:t>
            </a:r>
            <a:endParaRPr lang="en-US" sz="44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465368"/>
              </p:ext>
            </p:extLst>
          </p:nvPr>
        </p:nvGraphicFramePr>
        <p:xfrm>
          <a:off x="1897360" y="1268760"/>
          <a:ext cx="65630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81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520" y="44624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Information </a:t>
            </a:r>
            <a:r>
              <a:rPr lang="en-US" sz="4000" dirty="0" err="1" smtClean="0"/>
              <a:t>Modelling</a:t>
            </a:r>
            <a:r>
              <a:rPr lang="en-US" sz="4000" dirty="0" smtClean="0"/>
              <a:t>: the Context 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9"/>
            <a:ext cx="7520940" cy="50405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view </a:t>
            </a:r>
            <a:r>
              <a:rPr lang="en-US" sz="1800" dirty="0"/>
              <a:t>of all the objects and concepts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3" b="35523"/>
          <a:stretch/>
        </p:blipFill>
        <p:spPr bwMode="auto">
          <a:xfrm>
            <a:off x="1656184" y="1485365"/>
            <a:ext cx="7524328" cy="4938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grpSp>
        <p:nvGrpSpPr>
          <p:cNvPr id="7" name="Gruppo 6"/>
          <p:cNvGrpSpPr/>
          <p:nvPr/>
        </p:nvGrpSpPr>
        <p:grpSpPr>
          <a:xfrm>
            <a:off x="8032679" y="1002658"/>
            <a:ext cx="855506" cy="1175171"/>
            <a:chOff x="3128436" y="1"/>
            <a:chExt cx="3431355" cy="5400600"/>
          </a:xfrm>
          <a:scene3d>
            <a:camera prst="orthographicFront"/>
            <a:lightRig rig="flat" dir="t"/>
          </a:scene3d>
        </p:grpSpPr>
        <p:sp>
          <p:nvSpPr>
            <p:cNvPr id="8" name="Operazione manuale 7"/>
            <p:cNvSpPr/>
            <p:nvPr/>
          </p:nvSpPr>
          <p:spPr>
            <a:xfrm rot="16200000">
              <a:off x="2279609" y="1120421"/>
              <a:ext cx="5400600" cy="3159760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perazione manuale 4"/>
            <p:cNvSpPr/>
            <p:nvPr/>
          </p:nvSpPr>
          <p:spPr>
            <a:xfrm>
              <a:off x="3128436" y="1080118"/>
              <a:ext cx="3431355" cy="3240362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FFFF00"/>
                  </a:solidFill>
                </a:rPr>
                <a:t>Tech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10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Modeling Resources-new.png"/>
          <p:cNvPicPr/>
          <p:nvPr/>
        </p:nvPicPr>
        <p:blipFill>
          <a:blip r:embed="rId2" cstate="print"/>
          <a:srcRect l="1718" t="4326" r="1888" b="2777"/>
          <a:stretch>
            <a:fillRect/>
          </a:stretch>
        </p:blipFill>
        <p:spPr>
          <a:xfrm>
            <a:off x="1115616" y="0"/>
            <a:ext cx="8028385" cy="685800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 rot="16200000">
            <a:off x="-1775555" y="1855676"/>
            <a:ext cx="4536504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n-US" dirty="0" smtClean="0">
                <a:solidFill>
                  <a:srgbClr val="323232"/>
                </a:solidFill>
              </a:rPr>
              <a:t>The Environmental </a:t>
            </a:r>
            <a:br>
              <a:rPr lang="en-US" dirty="0" smtClean="0">
                <a:solidFill>
                  <a:srgbClr val="323232"/>
                </a:solidFill>
              </a:rPr>
            </a:br>
            <a:r>
              <a:rPr lang="en-US" dirty="0" smtClean="0">
                <a:solidFill>
                  <a:srgbClr val="323232"/>
                </a:solidFill>
              </a:rPr>
              <a:t>Model Resources</a:t>
            </a:r>
            <a:endParaRPr lang="en-US" dirty="0">
              <a:solidFill>
                <a:srgbClr val="323232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8032679" y="5517232"/>
            <a:ext cx="855506" cy="1175171"/>
            <a:chOff x="3128436" y="1"/>
            <a:chExt cx="3431355" cy="5400600"/>
          </a:xfrm>
          <a:scene3d>
            <a:camera prst="orthographicFront"/>
            <a:lightRig rig="flat" dir="t"/>
          </a:scene3d>
        </p:grpSpPr>
        <p:sp>
          <p:nvSpPr>
            <p:cNvPr id="10" name="Operazione manuale 9"/>
            <p:cNvSpPr/>
            <p:nvPr/>
          </p:nvSpPr>
          <p:spPr>
            <a:xfrm rot="16200000">
              <a:off x="2279609" y="1120421"/>
              <a:ext cx="5400600" cy="3159760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perazione manuale 4"/>
            <p:cNvSpPr/>
            <p:nvPr/>
          </p:nvSpPr>
          <p:spPr>
            <a:xfrm>
              <a:off x="3128436" y="1080118"/>
              <a:ext cx="3431355" cy="3240362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FFFF00"/>
                  </a:solidFill>
                </a:rPr>
                <a:t>Tech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58" y="1484784"/>
            <a:ext cx="971550" cy="4127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30809"/>
            <a:ext cx="1584176" cy="4127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76516"/>
            <a:ext cx="1008112" cy="4127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96" y="3717032"/>
            <a:ext cx="1008112" cy="4127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09120"/>
            <a:ext cx="1008112" cy="4127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8653"/>
            <a:ext cx="1440160" cy="4127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77" y="5898443"/>
            <a:ext cx="1008112" cy="41275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1008112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2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971600" y="188640"/>
            <a:ext cx="6984776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323232"/>
                </a:solidFill>
              </a:rPr>
              <a:t>The Metadata types</a:t>
            </a:r>
            <a:endParaRPr lang="en-US" sz="4000" dirty="0">
              <a:solidFill>
                <a:srgbClr val="323232"/>
              </a:solidFill>
            </a:endParaRPr>
          </a:p>
        </p:txBody>
      </p:sp>
      <p:pic>
        <p:nvPicPr>
          <p:cNvPr id="4" name="Picture 7">
            <a:hlinkClick r:id="" action="ppaction://hlinkshowjump?jump=nextslide"/>
          </p:cNvPr>
          <p:cNvPicPr/>
          <p:nvPr/>
        </p:nvPicPr>
        <p:blipFill>
          <a:blip r:embed="rId2" cstate="print"/>
          <a:srcRect l="1860" t="4878" r="1721" b="3280"/>
          <a:stretch>
            <a:fillRect/>
          </a:stretch>
        </p:blipFill>
        <p:spPr bwMode="auto">
          <a:xfrm>
            <a:off x="107504" y="980728"/>
            <a:ext cx="9051303" cy="588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e 1"/>
          <p:cNvSpPr/>
          <p:nvPr/>
        </p:nvSpPr>
        <p:spPr>
          <a:xfrm>
            <a:off x="107504" y="1988840"/>
            <a:ext cx="9051303" cy="158417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8062092" y="188640"/>
            <a:ext cx="855506" cy="1175171"/>
            <a:chOff x="3128436" y="1"/>
            <a:chExt cx="3431355" cy="5400600"/>
          </a:xfrm>
          <a:scene3d>
            <a:camera prst="orthographicFront"/>
            <a:lightRig rig="flat" dir="t"/>
          </a:scene3d>
        </p:grpSpPr>
        <p:sp>
          <p:nvSpPr>
            <p:cNvPr id="10" name="Operazione manuale 9"/>
            <p:cNvSpPr/>
            <p:nvPr/>
          </p:nvSpPr>
          <p:spPr>
            <a:xfrm rot="16200000">
              <a:off x="2279609" y="1120421"/>
              <a:ext cx="5400600" cy="3159760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perazione manuale 4"/>
            <p:cNvSpPr/>
            <p:nvPr/>
          </p:nvSpPr>
          <p:spPr>
            <a:xfrm>
              <a:off x="3128436" y="1080118"/>
              <a:ext cx="3431355" cy="3240362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FFFF00"/>
                  </a:solidFill>
                </a:rPr>
                <a:t>Tech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84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Minimal </a:t>
            </a:r>
            <a:r>
              <a:rPr lang="en-US" sz="3600" dirty="0"/>
              <a:t>Interoperability Agreements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91805"/>
            <a:ext cx="8164388" cy="9130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Adopt the Brokering principles to implement a System of Systems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Provides the necessary intermediary services (Brokers) to </a:t>
            </a:r>
            <a:r>
              <a:rPr lang="en-US" dirty="0"/>
              <a:t>solve mismatches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" b="100000" l="0" r="9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15" y="2857051"/>
            <a:ext cx="2996657" cy="16008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" b="100000" l="0" r="9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61088"/>
            <a:ext cx="2996657" cy="160082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" b="100000" l="0" r="9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85669"/>
            <a:ext cx="2996657" cy="160082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95" y="3573016"/>
            <a:ext cx="2129101" cy="111949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51471"/>
            <a:ext cx="812800" cy="8128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647700" cy="6477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51603" y="3682139"/>
            <a:ext cx="209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Modeling resources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683405" y="3456955"/>
            <a:ext cx="160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Data resources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635896" y="5701413"/>
            <a:ext cx="196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Tools/Applications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864353" y="3917154"/>
            <a:ext cx="152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Brokering services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9" name="Immagine 18" descr="InformationModel-PPTX - E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32" y="6061021"/>
            <a:ext cx="1141698" cy="625468"/>
          </a:xfrm>
          <a:prstGeom prst="rect">
            <a:avLst/>
          </a:prstGeom>
        </p:spPr>
      </p:pic>
      <p:sp>
        <p:nvSpPr>
          <p:cNvPr id="21" name="Freccia bidirezionale orizzontale 20"/>
          <p:cNvSpPr/>
          <p:nvPr/>
        </p:nvSpPr>
        <p:spPr>
          <a:xfrm>
            <a:off x="2699792" y="4060541"/>
            <a:ext cx="944429" cy="35955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ccia bidirezionale orizzontale 21"/>
          <p:cNvSpPr/>
          <p:nvPr/>
        </p:nvSpPr>
        <p:spPr>
          <a:xfrm rot="19912179">
            <a:off x="5303034" y="3859874"/>
            <a:ext cx="1101558" cy="359555"/>
          </a:xfrm>
          <a:prstGeom prst="left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ccia bidirezionale orizzontale 22"/>
          <p:cNvSpPr/>
          <p:nvPr/>
        </p:nvSpPr>
        <p:spPr>
          <a:xfrm rot="5600761">
            <a:off x="3935372" y="4905892"/>
            <a:ext cx="1101558" cy="359555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" b="100000" l="0" r="9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81" y="2258290"/>
            <a:ext cx="2033432" cy="9400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703099" cy="703099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4250489" y="2440766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Knowledge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Base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Freccia bidirezionale orizzontale 28"/>
          <p:cNvSpPr/>
          <p:nvPr/>
        </p:nvSpPr>
        <p:spPr>
          <a:xfrm rot="5600761">
            <a:off x="4309263" y="3206102"/>
            <a:ext cx="722963" cy="35955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8032679" y="188640"/>
            <a:ext cx="855506" cy="1175171"/>
            <a:chOff x="3128436" y="1"/>
            <a:chExt cx="3431355" cy="5400600"/>
          </a:xfrm>
          <a:scene3d>
            <a:camera prst="orthographicFront"/>
            <a:lightRig rig="flat" dir="t"/>
          </a:scene3d>
        </p:grpSpPr>
        <p:sp>
          <p:nvSpPr>
            <p:cNvPr id="31" name="Operazione manuale 30"/>
            <p:cNvSpPr/>
            <p:nvPr/>
          </p:nvSpPr>
          <p:spPr>
            <a:xfrm rot="16200000">
              <a:off x="2279609" y="1120421"/>
              <a:ext cx="5400600" cy="3159760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perazione manuale 4"/>
            <p:cNvSpPr/>
            <p:nvPr/>
          </p:nvSpPr>
          <p:spPr>
            <a:xfrm>
              <a:off x="3128436" y="1080118"/>
              <a:ext cx="3431355" cy="3240362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FFFF00"/>
                  </a:solidFill>
                </a:rPr>
                <a:t>Tech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83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High Performance Challenge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" y="1299552"/>
            <a:ext cx="8507288" cy="479374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Environmental model workflows may require a </a:t>
            </a:r>
            <a:r>
              <a:rPr lang="en-US" sz="2400" dirty="0">
                <a:solidFill>
                  <a:srgbClr val="C00000"/>
                </a:solidFill>
              </a:rPr>
              <a:t>great amount of computing power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storage </a:t>
            </a:r>
            <a:r>
              <a:rPr lang="en-US" sz="2400" dirty="0" smtClean="0">
                <a:solidFill>
                  <a:srgbClr val="C00000"/>
                </a:solidFill>
              </a:rPr>
              <a:t>space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Scalability</a:t>
            </a:r>
            <a:r>
              <a:rPr lang="en-US" sz="2400" dirty="0" smtClean="0"/>
              <a:t> is important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To leverage </a:t>
            </a:r>
            <a:r>
              <a:rPr lang="en-US" sz="2400" dirty="0"/>
              <a:t>existing solutions and systems </a:t>
            </a:r>
            <a:r>
              <a:rPr lang="en-US" sz="2400" dirty="0" smtClean="0"/>
              <a:t>proposed </a:t>
            </a:r>
            <a:r>
              <a:rPr lang="en-US" sz="2400" dirty="0"/>
              <a:t>for </a:t>
            </a:r>
            <a:r>
              <a:rPr lang="en-US" sz="2400" dirty="0" smtClean="0"/>
              <a:t>High </a:t>
            </a:r>
            <a:r>
              <a:rPr lang="en-US" sz="2400" dirty="0"/>
              <a:t>Throughput Computing (HTC) and High Performance Computing </a:t>
            </a:r>
            <a:r>
              <a:rPr lang="en-US" sz="2400" dirty="0" smtClean="0"/>
              <a:t>(HPC)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Stand-alone systems</a:t>
            </a:r>
          </a:p>
          <a:p>
            <a:pPr lvl="2"/>
            <a:r>
              <a:rPr lang="en-US" sz="2400" dirty="0" smtClean="0"/>
              <a:t> super-computers</a:t>
            </a:r>
            <a:r>
              <a:rPr lang="en-US" sz="2400" dirty="0"/>
              <a:t>, clusters, </a:t>
            </a:r>
            <a:r>
              <a:rPr lang="en-US" sz="2400" dirty="0" smtClean="0"/>
              <a:t>General </a:t>
            </a:r>
            <a:r>
              <a:rPr lang="en-US" sz="2400" dirty="0"/>
              <a:t>Purpose Graphical Processing </a:t>
            </a:r>
            <a:r>
              <a:rPr lang="en-US" sz="2400" dirty="0" smtClean="0"/>
              <a:t>Units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Distributed </a:t>
            </a:r>
            <a:r>
              <a:rPr lang="en-US" sz="2400" dirty="0"/>
              <a:t>Computing Infrastructures (DCIs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Grids </a:t>
            </a:r>
            <a:r>
              <a:rPr lang="en-US" sz="2400" dirty="0"/>
              <a:t>and </a:t>
            </a:r>
            <a:r>
              <a:rPr lang="en-US" sz="2400" dirty="0" smtClean="0"/>
              <a:t>Clouds</a:t>
            </a:r>
            <a:endParaRPr lang="en-US" sz="24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8002457" y="93589"/>
            <a:ext cx="855506" cy="1175171"/>
            <a:chOff x="3128436" y="1"/>
            <a:chExt cx="3431355" cy="5400600"/>
          </a:xfrm>
          <a:scene3d>
            <a:camera prst="orthographicFront"/>
            <a:lightRig rig="flat" dir="t"/>
          </a:scene3d>
        </p:grpSpPr>
        <p:sp>
          <p:nvSpPr>
            <p:cNvPr id="11" name="Operazione manuale 10"/>
            <p:cNvSpPr/>
            <p:nvPr/>
          </p:nvSpPr>
          <p:spPr>
            <a:xfrm rot="16200000">
              <a:off x="2279609" y="1120421"/>
              <a:ext cx="5400600" cy="3159760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perazione manuale 4"/>
            <p:cNvSpPr/>
            <p:nvPr/>
          </p:nvSpPr>
          <p:spPr>
            <a:xfrm>
              <a:off x="3128436" y="1080118"/>
              <a:ext cx="3431355" cy="3240362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FFFF00"/>
                  </a:solidFill>
                </a:rPr>
                <a:t>Tech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32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High Performance Challenge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219200"/>
            <a:ext cx="8464841" cy="49377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Model </a:t>
            </a:r>
            <a:r>
              <a:rPr lang="en-US" sz="2000" dirty="0"/>
              <a:t>and model workflows </a:t>
            </a:r>
            <a:r>
              <a:rPr lang="en-US" sz="2000" dirty="0">
                <a:solidFill>
                  <a:srgbClr val="C00000"/>
                </a:solidFill>
              </a:rPr>
              <a:t>cannot be simply “ported” </a:t>
            </a:r>
            <a:r>
              <a:rPr lang="en-US" sz="2000" dirty="0"/>
              <a:t>on top of a </a:t>
            </a:r>
            <a:r>
              <a:rPr lang="en-US" sz="2000" dirty="0" smtClean="0"/>
              <a:t>DCI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in a Model Web view, a </a:t>
            </a:r>
            <a:r>
              <a:rPr lang="en-US" sz="2000" dirty="0">
                <a:solidFill>
                  <a:srgbClr val="C00000"/>
                </a:solidFill>
              </a:rPr>
              <a:t>DCI should be integrated </a:t>
            </a:r>
            <a:r>
              <a:rPr lang="en-US" sz="2000" dirty="0"/>
              <a:t>as one of the many autonomous </a:t>
            </a:r>
            <a:r>
              <a:rPr lang="en-US" sz="2000" dirty="0" smtClean="0"/>
              <a:t>systems (according </a:t>
            </a:r>
            <a:r>
              <a:rPr lang="en-US" sz="2000" dirty="0"/>
              <a:t>to the System-of-Systems </a:t>
            </a:r>
            <a:r>
              <a:rPr lang="en-US" sz="2000" dirty="0" smtClean="0"/>
              <a:t>principle)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Model must be </a:t>
            </a:r>
            <a:r>
              <a:rPr lang="en-US" sz="2000" dirty="0"/>
              <a:t>accessed through specific services implemented on top of the DCI</a:t>
            </a: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487" y="2852936"/>
            <a:ext cx="5708873" cy="2559035"/>
          </a:xfrm>
          <a:prstGeom prst="rect">
            <a:avLst/>
          </a:prstGeom>
          <a:noFill/>
        </p:spPr>
      </p:pic>
      <p:grpSp>
        <p:nvGrpSpPr>
          <p:cNvPr id="9" name="Gruppo 8"/>
          <p:cNvGrpSpPr/>
          <p:nvPr/>
        </p:nvGrpSpPr>
        <p:grpSpPr>
          <a:xfrm>
            <a:off x="8002457" y="93589"/>
            <a:ext cx="855506" cy="1175171"/>
            <a:chOff x="3128436" y="1"/>
            <a:chExt cx="3431355" cy="5400600"/>
          </a:xfrm>
          <a:scene3d>
            <a:camera prst="orthographicFront"/>
            <a:lightRig rig="flat" dir="t"/>
          </a:scene3d>
        </p:grpSpPr>
        <p:sp>
          <p:nvSpPr>
            <p:cNvPr id="10" name="Operazione manuale 9"/>
            <p:cNvSpPr/>
            <p:nvPr/>
          </p:nvSpPr>
          <p:spPr>
            <a:xfrm rot="16200000">
              <a:off x="2279609" y="1120421"/>
              <a:ext cx="5400600" cy="3159760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perazione manuale 4"/>
            <p:cNvSpPr/>
            <p:nvPr/>
          </p:nvSpPr>
          <p:spPr>
            <a:xfrm>
              <a:off x="3128436" y="1080118"/>
              <a:ext cx="3431355" cy="3240362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FFFF00"/>
                  </a:solidFill>
                </a:rPr>
                <a:t>Tech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82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23528" y="1744014"/>
            <a:ext cx="4392488" cy="43492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348063" y="1818556"/>
            <a:ext cx="3253695" cy="2198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564087" y="2066532"/>
            <a:ext cx="2928325" cy="1692316"/>
          </a:xfrm>
          <a:scene3d>
            <a:camera prst="perspectiveLef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Discovery</a:t>
            </a:r>
          </a:p>
          <a:p>
            <a:r>
              <a:rPr lang="en-US" sz="2400" dirty="0" smtClean="0"/>
              <a:t>Evaluate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Access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Use</a:t>
            </a:r>
          </a:p>
          <a:p>
            <a:endParaRPr lang="en-US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79512" y="2150275"/>
            <a:ext cx="4266006" cy="3943021"/>
          </a:xfrm>
          <a:scene3d>
            <a:camera prst="perspectiveRigh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Data</a:t>
            </a:r>
          </a:p>
          <a:p>
            <a:pPr lvl="1"/>
            <a:r>
              <a:rPr lang="en-US" sz="2000" dirty="0" smtClean="0"/>
              <a:t>O&amp;M Data</a:t>
            </a:r>
          </a:p>
          <a:p>
            <a:pPr lvl="1"/>
            <a:r>
              <a:rPr lang="en-US" sz="2000" dirty="0" smtClean="0"/>
              <a:t>O&amp;M Data Collections</a:t>
            </a:r>
          </a:p>
          <a:p>
            <a:r>
              <a:rPr lang="en-US" sz="2400" dirty="0" smtClean="0"/>
              <a:t>Services (interface/link)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Models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Business Processes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Vocabularies/thesauri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Knowledge bases</a:t>
            </a:r>
          </a:p>
          <a:p>
            <a:endParaRPr lang="en-US" sz="24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r>
              <a:rPr lang="en-US" sz="4400" dirty="0" smtClean="0"/>
              <a:t>A </a:t>
            </a:r>
            <a:r>
              <a:rPr lang="en-US" sz="4400" dirty="0" err="1" smtClean="0"/>
              <a:t>cyberinfrastructure</a:t>
            </a:r>
            <a:r>
              <a:rPr lang="en-US" sz="4400" dirty="0" smtClean="0"/>
              <a:t> …</a:t>
            </a:r>
            <a:endParaRPr lang="en-US" sz="4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932239" y="1593239"/>
            <a:ext cx="1095171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15616" y="1457088"/>
            <a:ext cx="1484929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Resources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8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Long </a:t>
            </a:r>
            <a:r>
              <a:rPr lang="en-US" sz="4000" dirty="0"/>
              <a:t>Term Access Challenge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19" y="1094927"/>
            <a:ext cx="8670521" cy="48543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To </a:t>
            </a:r>
            <a:r>
              <a:rPr lang="en-US" sz="2800" dirty="0"/>
              <a:t>new approaches </a:t>
            </a:r>
            <a:r>
              <a:rPr lang="en-US" sz="2800" dirty="0" smtClean="0"/>
              <a:t>are </a:t>
            </a:r>
            <a:r>
              <a:rPr lang="en-US" sz="2800" dirty="0"/>
              <a:t>applicable to the </a:t>
            </a:r>
            <a:r>
              <a:rPr lang="en-US" sz="2800" dirty="0" smtClean="0"/>
              <a:t>Model</a:t>
            </a:r>
            <a:br>
              <a:rPr lang="en-US" sz="2800" dirty="0" smtClean="0"/>
            </a:br>
            <a:r>
              <a:rPr lang="en-US" sz="2800" dirty="0" smtClean="0"/>
              <a:t> Web</a:t>
            </a:r>
          </a:p>
          <a:p>
            <a:pPr lvl="1"/>
            <a:r>
              <a:rPr lang="en-US" sz="2400" i="1" dirty="0" smtClean="0">
                <a:solidFill>
                  <a:srgbClr val="C00000"/>
                </a:solidFill>
              </a:rPr>
              <a:t>Standardization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/>
              <a:t>is a means for addressing interoperability by reducing the </a:t>
            </a:r>
            <a:r>
              <a:rPr lang="en-US" sz="2400" dirty="0" smtClean="0"/>
              <a:t>heterogeneity</a:t>
            </a:r>
          </a:p>
          <a:p>
            <a:pPr lvl="2"/>
            <a:r>
              <a:rPr lang="en-US" sz="2400" dirty="0" smtClean="0"/>
              <a:t>Metadata </a:t>
            </a:r>
            <a:r>
              <a:rPr lang="en-US" sz="2400" dirty="0"/>
              <a:t>specifications </a:t>
            </a:r>
            <a:r>
              <a:rPr lang="en-US" sz="2400" dirty="0" smtClean="0"/>
              <a:t>( see </a:t>
            </a:r>
            <a:r>
              <a:rPr lang="en-US" sz="2400" i="1" dirty="0" err="1" smtClean="0"/>
              <a:t>ModelMetadata</a:t>
            </a:r>
            <a:r>
              <a:rPr lang="en-US" sz="2400" dirty="0" smtClean="0"/>
              <a:t>) </a:t>
            </a:r>
            <a:r>
              <a:rPr lang="en-US" sz="2400" dirty="0"/>
              <a:t>may include </a:t>
            </a:r>
            <a:r>
              <a:rPr lang="en-US" sz="2400" dirty="0">
                <a:solidFill>
                  <a:srgbClr val="C00000"/>
                </a:solidFill>
              </a:rPr>
              <a:t>preservation information </a:t>
            </a:r>
            <a:r>
              <a:rPr lang="en-US" sz="2400" dirty="0"/>
              <a:t>according to existing standards like the Open Archival Information System (OAIS</a:t>
            </a:r>
            <a:r>
              <a:rPr lang="en-US" sz="2400" dirty="0" smtClean="0"/>
              <a:t>).</a:t>
            </a:r>
          </a:p>
          <a:p>
            <a:pPr lvl="1"/>
            <a:r>
              <a:rPr lang="en-US" sz="2400" i="1" dirty="0">
                <a:solidFill>
                  <a:srgbClr val="C00000"/>
                </a:solidFill>
              </a:rPr>
              <a:t>Virtualization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an emulation approach </a:t>
            </a:r>
            <a:endParaRPr lang="en-US" sz="2400" dirty="0" smtClean="0"/>
          </a:p>
          <a:p>
            <a:pPr lvl="2"/>
            <a:r>
              <a:rPr lang="en-US" sz="2400" dirty="0" smtClean="0"/>
              <a:t>virtual </a:t>
            </a:r>
            <a:r>
              <a:rPr lang="en-US" sz="2400" dirty="0"/>
              <a:t>hardware/software platform runs on a different hardware/software platform through a virtual </a:t>
            </a:r>
            <a:r>
              <a:rPr lang="en-US" sz="2400" dirty="0" smtClean="0"/>
              <a:t>machine</a:t>
            </a:r>
          </a:p>
          <a:p>
            <a:pPr lvl="2"/>
            <a:r>
              <a:rPr lang="en-US" sz="2400" dirty="0"/>
              <a:t>virtualization is an important trend in current IT, and is at the basis of </a:t>
            </a:r>
            <a:r>
              <a:rPr lang="en-US" sz="2400" dirty="0">
                <a:solidFill>
                  <a:srgbClr val="C00000"/>
                </a:solidFill>
              </a:rPr>
              <a:t>Cloud</a:t>
            </a:r>
            <a:r>
              <a:rPr lang="en-US" sz="2400" dirty="0"/>
              <a:t> Computing. 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8002457" y="93589"/>
            <a:ext cx="855506" cy="1175171"/>
            <a:chOff x="3128436" y="1"/>
            <a:chExt cx="3431355" cy="5400600"/>
          </a:xfrm>
          <a:scene3d>
            <a:camera prst="orthographicFront"/>
            <a:lightRig rig="flat" dir="t"/>
          </a:scene3d>
        </p:grpSpPr>
        <p:sp>
          <p:nvSpPr>
            <p:cNvPr id="11" name="Operazione manuale 10"/>
            <p:cNvSpPr/>
            <p:nvPr/>
          </p:nvSpPr>
          <p:spPr>
            <a:xfrm rot="16200000">
              <a:off x="2279609" y="1120421"/>
              <a:ext cx="5400600" cy="3159760"/>
            </a:xfrm>
            <a:prstGeom prst="flowChartManualOperati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perazione manuale 4"/>
            <p:cNvSpPr/>
            <p:nvPr/>
          </p:nvSpPr>
          <p:spPr>
            <a:xfrm>
              <a:off x="3128436" y="1080118"/>
              <a:ext cx="3431355" cy="3240362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FFFF00"/>
                  </a:solidFill>
                </a:rPr>
                <a:t>Tech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27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GEO GEOSS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00628"/>
            <a:ext cx="8807836" cy="3579849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Model Web concept is being developed within the framework of GEO (Group on Earth Observations) and GEOSS (Global Earth Observation System of Systems; GEOSS, 2005)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It is a </a:t>
            </a:r>
            <a:r>
              <a:rPr lang="en-US" sz="2800" dirty="0"/>
              <a:t>specific </a:t>
            </a:r>
            <a:r>
              <a:rPr lang="en-US" sz="2800" dirty="0" smtClean="0"/>
              <a:t>task </a:t>
            </a:r>
            <a:r>
              <a:rPr lang="en-US" sz="2800" dirty="0"/>
              <a:t>led by NASA, IEEE, the European </a:t>
            </a:r>
            <a:r>
              <a:rPr lang="en-US" sz="2800" dirty="0" smtClean="0"/>
              <a:t>Commission (EC), </a:t>
            </a:r>
            <a:r>
              <a:rPr lang="en-US" sz="2800" dirty="0"/>
              <a:t>and the National Research Council of Italy (CNR</a:t>
            </a:r>
            <a:r>
              <a:rPr lang="en-US" sz="2800" dirty="0" smtClean="0"/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054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On-Going development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47" y="1100628"/>
            <a:ext cx="8857366" cy="43445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/>
              <a:t>Model Web growth is still in the </a:t>
            </a:r>
            <a:r>
              <a:rPr lang="en-US" sz="2400" dirty="0" smtClean="0"/>
              <a:t>early </a:t>
            </a:r>
            <a:r>
              <a:rPr lang="en-US" sz="2400" dirty="0"/>
              <a:t>stages </a:t>
            </a:r>
            <a:endParaRPr lang="en-US" sz="2400" dirty="0" smtClean="0"/>
          </a:p>
          <a:p>
            <a:r>
              <a:rPr lang="en-US" sz="2400" dirty="0" smtClean="0"/>
              <a:t>However there are already some significant activities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GEO </a:t>
            </a:r>
            <a:r>
              <a:rPr lang="en-US" sz="2400" dirty="0" smtClean="0">
                <a:solidFill>
                  <a:schemeClr val="accent1"/>
                </a:solidFill>
              </a:rPr>
              <a:t>pilots </a:t>
            </a:r>
            <a:r>
              <a:rPr lang="en-US" sz="2400" dirty="0" smtClean="0"/>
              <a:t>(e.g. CC impact on Biodiversity and ecosystem changes; ecosystem uniqueness analysis,  etc.)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FP7 projects </a:t>
            </a:r>
            <a:r>
              <a:rPr lang="en-US" sz="2400" dirty="0" smtClean="0"/>
              <a:t>(e.g. Brokering framework; uncertainty propagation for resources chaining; </a:t>
            </a:r>
            <a:r>
              <a:rPr lang="en-US" sz="2400" dirty="0" err="1" smtClean="0"/>
              <a:t>MaaS</a:t>
            </a:r>
            <a:r>
              <a:rPr lang="en-US" sz="2400" dirty="0" smtClean="0"/>
              <a:t> development, </a:t>
            </a:r>
            <a:r>
              <a:rPr lang="en-US" sz="2400" dirty="0" err="1" smtClean="0"/>
              <a:t>CaaS</a:t>
            </a:r>
            <a:r>
              <a:rPr lang="en-US" sz="2400" dirty="0" smtClean="0"/>
              <a:t> development, etc.)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NASA programs </a:t>
            </a:r>
            <a:r>
              <a:rPr lang="en-US" sz="2400" dirty="0" smtClean="0"/>
              <a:t>(e.g. NEX provides </a:t>
            </a:r>
            <a:r>
              <a:rPr lang="en-US" sz="2400" dirty="0"/>
              <a:t>virtual </a:t>
            </a:r>
            <a:r>
              <a:rPr lang="en-US" sz="2400" dirty="0" err="1"/>
              <a:t>modelling</a:t>
            </a:r>
            <a:r>
              <a:rPr lang="en-US" sz="2400" dirty="0"/>
              <a:t> resources, including supercomputer </a:t>
            </a:r>
            <a:r>
              <a:rPr lang="en-US" sz="2400" dirty="0" smtClean="0"/>
              <a:t>access; accessibility to </a:t>
            </a:r>
            <a:r>
              <a:rPr lang="en-US" sz="2400" dirty="0"/>
              <a:t>Terrestrial Observation and Prediction </a:t>
            </a:r>
            <a:r>
              <a:rPr lang="en-US" sz="2400" dirty="0" smtClean="0"/>
              <a:t>System: TOPS and </a:t>
            </a:r>
            <a:r>
              <a:rPr lang="en-US" sz="2400" dirty="0"/>
              <a:t>Regional Ocean Modeling </a:t>
            </a:r>
            <a:r>
              <a:rPr lang="en-US" sz="2400" dirty="0" smtClean="0"/>
              <a:t>System: ROMS, etc.)</a:t>
            </a:r>
          </a:p>
        </p:txBody>
      </p:sp>
      <p:sp>
        <p:nvSpPr>
          <p:cNvPr id="4" name="Freccia a destra 3">
            <a:hlinkClick r:id="rId2" action="ppaction://hlinksldjump"/>
          </p:cNvPr>
          <p:cNvSpPr/>
          <p:nvPr/>
        </p:nvSpPr>
        <p:spPr>
          <a:xfrm>
            <a:off x="8162925" y="5763590"/>
            <a:ext cx="849188" cy="54572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800" y="1412776"/>
            <a:ext cx="31443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Thank you !</a:t>
            </a:r>
          </a:p>
          <a:p>
            <a:endParaRPr lang="en-US" sz="4800" dirty="0">
              <a:solidFill>
                <a:srgbClr val="002060"/>
              </a:solidFill>
            </a:endParaRPr>
          </a:p>
          <a:p>
            <a:r>
              <a:rPr lang="en-US" sz="4800" dirty="0" smtClean="0">
                <a:solidFill>
                  <a:srgbClr val="002060"/>
                </a:solidFill>
              </a:rPr>
              <a:t>Questions ?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5042154"/>
            <a:ext cx="9144000" cy="1025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388" y="188640"/>
            <a:ext cx="8474084" cy="54864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Models </a:t>
            </a:r>
            <a:r>
              <a:rPr lang="en-US" sz="3200" dirty="0" err="1" smtClean="0"/>
              <a:t>accessIbility</a:t>
            </a:r>
            <a:r>
              <a:rPr lang="en-US" sz="3200" dirty="0" smtClean="0"/>
              <a:t> </a:t>
            </a:r>
            <a:r>
              <a:rPr lang="en-US" sz="3200" dirty="0" smtClean="0"/>
              <a:t>and interoperability:</a:t>
            </a:r>
            <a:r>
              <a:rPr lang="en-US" dirty="0" smtClean="0"/>
              <a:t> An evolutionary process</a:t>
            </a:r>
            <a:endParaRPr lang="en-US" sz="32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306582744"/>
              </p:ext>
            </p:extLst>
          </p:nvPr>
        </p:nvGraphicFramePr>
        <p:xfrm>
          <a:off x="39553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nettore 2 7"/>
          <p:cNvCxnSpPr/>
          <p:nvPr/>
        </p:nvCxnSpPr>
        <p:spPr>
          <a:xfrm flipV="1">
            <a:off x="323528" y="1052736"/>
            <a:ext cx="0" cy="446449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95536" y="1084094"/>
            <a:ext cx="308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Accessibility &amp; I</a:t>
            </a:r>
            <a:r>
              <a:rPr lang="en-US" dirty="0" smtClean="0">
                <a:solidFill>
                  <a:srgbClr val="002060"/>
                </a:solidFill>
              </a:rPr>
              <a:t>nteroperability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475928" y="5669632"/>
            <a:ext cx="812852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4914163" y="255561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MaaS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09406" y="5698569"/>
            <a:ext cx="186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Time/technology </a:t>
            </a:r>
          </a:p>
        </p:txBody>
      </p:sp>
      <p:sp>
        <p:nvSpPr>
          <p:cNvPr id="6" name="Ovale 5"/>
          <p:cNvSpPr/>
          <p:nvPr/>
        </p:nvSpPr>
        <p:spPr>
          <a:xfrm>
            <a:off x="5868144" y="2132856"/>
            <a:ext cx="3600400" cy="1053197"/>
          </a:xfrm>
          <a:prstGeom prst="ellips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Model Web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6588224" y="998844"/>
            <a:ext cx="1435100" cy="1416050"/>
            <a:chOff x="772468" y="1268760"/>
            <a:chExt cx="1435100" cy="1416050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68" y="1268760"/>
              <a:ext cx="1435100" cy="141605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67" y="2098892"/>
              <a:ext cx="520461" cy="409374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340768"/>
              <a:ext cx="366157" cy="320388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31111" y1="28889" x2="32444" y2="68444"/>
                          <a14:foregroundMark x1="32889" y1="28000" x2="48444" y2="64444"/>
                          <a14:foregroundMark x1="64889" y1="28444" x2="54222" y2="57778"/>
                          <a14:foregroundMark x1="68000" y1="28889" x2="68444" y2="67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4" y="1789608"/>
              <a:ext cx="374354" cy="374354"/>
            </a:xfrm>
            <a:prstGeom prst="rect">
              <a:avLst/>
            </a:prstGeom>
          </p:spPr>
        </p:pic>
      </p:grpSp>
      <p:sp>
        <p:nvSpPr>
          <p:cNvPr id="19" name="CasellaDiTesto 8"/>
          <p:cNvSpPr txBox="1"/>
          <p:nvPr/>
        </p:nvSpPr>
        <p:spPr>
          <a:xfrm>
            <a:off x="5364088" y="4365104"/>
            <a:ext cx="379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CBA: Component-</a:t>
            </a:r>
            <a:r>
              <a:rPr lang="en-US" i="1" smtClean="0">
                <a:solidFill>
                  <a:srgbClr val="002060"/>
                </a:solidFill>
              </a:rPr>
              <a:t>Based Architecture</a:t>
            </a:r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SOA: Service-Oriented Software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0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Existing tools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70811"/>
            <a:ext cx="8640960" cy="437441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Tools to run simulations (e.g. </a:t>
            </a:r>
            <a:r>
              <a:rPr lang="en-US" sz="2400" dirty="0" err="1" smtClean="0">
                <a:solidFill>
                  <a:srgbClr val="0070C0"/>
                </a:solidFill>
              </a:rPr>
              <a:t>OpenModeller</a:t>
            </a:r>
            <a:r>
              <a:rPr lang="en-US" sz="2400" dirty="0" smtClean="0"/>
              <a:t>) </a:t>
            </a:r>
          </a:p>
          <a:p>
            <a:pPr lvl="2"/>
            <a:r>
              <a:rPr lang="en-US" sz="2400" dirty="0" smtClean="0">
                <a:solidFill>
                  <a:srgbClr val="00B050"/>
                </a:solidFill>
              </a:rPr>
              <a:t>Benefit</a:t>
            </a:r>
            <a:r>
              <a:rPr lang="en-US" sz="2400" dirty="0" smtClean="0"/>
              <a:t>: facilitate designs that are targeted to specific communities</a:t>
            </a:r>
          </a:p>
          <a:p>
            <a:pPr lvl="2"/>
            <a:r>
              <a:rPr lang="en-US" sz="2400" dirty="0" smtClean="0">
                <a:solidFill>
                  <a:srgbClr val="C00000"/>
                </a:solidFill>
              </a:rPr>
              <a:t>Concern</a:t>
            </a:r>
            <a:r>
              <a:rPr lang="en-US" sz="2400" dirty="0" smtClean="0"/>
              <a:t>: </a:t>
            </a:r>
            <a:r>
              <a:rPr lang="en-US" sz="2400" dirty="0"/>
              <a:t>can be difficult to integrate the tools into more complex scenarios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An evolution of this approach is represented by </a:t>
            </a:r>
            <a:r>
              <a:rPr lang="en-US" sz="2400" dirty="0" err="1">
                <a:solidFill>
                  <a:srgbClr val="0070C0"/>
                </a:solidFill>
              </a:rPr>
              <a:t>nanoFORGE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  <a:r>
              <a:rPr lang="en-US" sz="2400" dirty="0" err="1">
                <a:solidFill>
                  <a:srgbClr val="0070C0"/>
                </a:solidFill>
              </a:rPr>
              <a:t>nanoHub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n-US" sz="2400" dirty="0"/>
              <a:t>offers a </a:t>
            </a:r>
            <a:r>
              <a:rPr lang="en-US" sz="2400" dirty="0" smtClean="0"/>
              <a:t>variety </a:t>
            </a:r>
            <a:r>
              <a:rPr lang="en-US" sz="2400" dirty="0"/>
              <a:t>of simulation tools that users can access from </a:t>
            </a:r>
            <a:r>
              <a:rPr lang="en-US" sz="2400" dirty="0" smtClean="0"/>
              <a:t>web </a:t>
            </a:r>
            <a:r>
              <a:rPr lang="en-US" sz="2400" dirty="0"/>
              <a:t>browser without installing </a:t>
            </a:r>
            <a:r>
              <a:rPr lang="en-US" sz="2400" dirty="0" smtClean="0"/>
              <a:t>software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358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Existing frameworks</a:t>
            </a:r>
            <a:endParaRPr lang="en-US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55536"/>
            <a:ext cx="8568952" cy="50097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Design </a:t>
            </a:r>
            <a:r>
              <a:rPr lang="en-US" sz="2400" dirty="0"/>
              <a:t>and </a:t>
            </a:r>
            <a:r>
              <a:rPr lang="en-US" sz="2400" dirty="0" smtClean="0"/>
              <a:t>adopt frameworks (e.g. </a:t>
            </a:r>
            <a:r>
              <a:rPr lang="en-US" sz="2400" dirty="0">
                <a:solidFill>
                  <a:srgbClr val="0070C0"/>
                </a:solidFill>
              </a:rPr>
              <a:t>Object </a:t>
            </a:r>
            <a:r>
              <a:rPr lang="en-US" sz="2400" dirty="0" err="1">
                <a:solidFill>
                  <a:srgbClr val="0070C0"/>
                </a:solidFill>
              </a:rPr>
              <a:t>Modelling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System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ModCom</a:t>
            </a:r>
            <a:r>
              <a:rPr lang="en-US" sz="2400" dirty="0" smtClean="0"/>
              <a:t>,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>
                <a:solidFill>
                  <a:srgbClr val="0070C0"/>
                </a:solidFill>
              </a:rPr>
              <a:t>Invisible </a:t>
            </a:r>
            <a:r>
              <a:rPr lang="en-US" sz="2400" dirty="0" err="1">
                <a:solidFill>
                  <a:srgbClr val="0070C0"/>
                </a:solidFill>
              </a:rPr>
              <a:t>Modelling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Environment</a:t>
            </a:r>
            <a:r>
              <a:rPr lang="en-US" sz="2400" dirty="0" smtClean="0"/>
              <a:t>,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70C0"/>
                </a:solidFill>
              </a:rPr>
              <a:t>Open </a:t>
            </a:r>
            <a:r>
              <a:rPr lang="en-US" sz="2400" dirty="0" err="1">
                <a:solidFill>
                  <a:srgbClr val="0070C0"/>
                </a:solidFill>
              </a:rPr>
              <a:t>Modelling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Interface: </a:t>
            </a:r>
            <a:r>
              <a:rPr lang="en-US" sz="2400" dirty="0" err="1" smtClean="0">
                <a:solidFill>
                  <a:srgbClr val="0070C0"/>
                </a:solidFill>
              </a:rPr>
              <a:t>OpenMI</a:t>
            </a:r>
            <a:r>
              <a:rPr lang="en-US" sz="2400" dirty="0" smtClean="0"/>
              <a:t>,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70C0"/>
                </a:solidFill>
              </a:rPr>
              <a:t>Spatial </a:t>
            </a:r>
            <a:r>
              <a:rPr lang="en-US" sz="2400" dirty="0" err="1">
                <a:solidFill>
                  <a:srgbClr val="0070C0"/>
                </a:solidFill>
              </a:rPr>
              <a:t>Modelling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Environment: SME, Tarsier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0070C0"/>
                </a:solidFill>
              </a:rPr>
              <a:t>Interactive Component </a:t>
            </a:r>
            <a:r>
              <a:rPr lang="en-US" sz="2400" dirty="0" err="1">
                <a:solidFill>
                  <a:srgbClr val="0070C0"/>
                </a:solidFill>
              </a:rPr>
              <a:t>Modelling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System: ICMS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0070C0"/>
                </a:solidFill>
              </a:rPr>
              <a:t>Earth System Modeling </a:t>
            </a:r>
            <a:r>
              <a:rPr lang="en-US" sz="2400" dirty="0" smtClean="0">
                <a:solidFill>
                  <a:srgbClr val="0070C0"/>
                </a:solidFill>
              </a:rPr>
              <a:t>Framework: ESMF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0070C0"/>
                </a:solidFill>
              </a:rPr>
              <a:t>SEAMLESS-IF</a:t>
            </a:r>
            <a:r>
              <a:rPr lang="en-US" sz="2400" dirty="0"/>
              <a:t> </a:t>
            </a:r>
            <a:r>
              <a:rPr lang="en-US" sz="2400" dirty="0" smtClean="0"/>
              <a:t>, ….)</a:t>
            </a:r>
          </a:p>
          <a:p>
            <a:pPr lvl="2"/>
            <a:r>
              <a:rPr lang="en-US" sz="2400" dirty="0" smtClean="0">
                <a:solidFill>
                  <a:srgbClr val="00B050"/>
                </a:solidFill>
              </a:rPr>
              <a:t>Benefit</a:t>
            </a:r>
            <a:r>
              <a:rPr lang="en-US" sz="2400" dirty="0" smtClean="0"/>
              <a:t>: </a:t>
            </a:r>
            <a:r>
              <a:rPr lang="en-US" sz="2400" dirty="0"/>
              <a:t>provide valuable functionality </a:t>
            </a:r>
            <a:endParaRPr lang="en-US" sz="2400" dirty="0" smtClean="0"/>
          </a:p>
          <a:p>
            <a:pPr lvl="2"/>
            <a:r>
              <a:rPr lang="en-US" sz="2400" dirty="0" smtClean="0">
                <a:solidFill>
                  <a:srgbClr val="C00000"/>
                </a:solidFill>
              </a:rPr>
              <a:t>Concern</a:t>
            </a:r>
            <a:r>
              <a:rPr lang="en-US" sz="2400" dirty="0" smtClean="0"/>
              <a:t>: </a:t>
            </a:r>
            <a:r>
              <a:rPr lang="en-US" sz="2400" dirty="0"/>
              <a:t>impose constraints on model developers and integrators, such as requiring a specific programming language or </a:t>
            </a:r>
            <a:r>
              <a:rPr lang="en-US" sz="2400" dirty="0" smtClean="0"/>
              <a:t>development/deployment platform</a:t>
            </a:r>
          </a:p>
          <a:p>
            <a:r>
              <a:rPr lang="en-US" sz="2400" dirty="0"/>
              <a:t>The adoption of </a:t>
            </a:r>
            <a:r>
              <a:rPr lang="en-US" sz="2400" i="1" dirty="0">
                <a:solidFill>
                  <a:srgbClr val="0070C0"/>
                </a:solidFill>
              </a:rPr>
              <a:t>Component-Based Architectures </a:t>
            </a:r>
            <a:r>
              <a:rPr lang="en-US" sz="2400" dirty="0"/>
              <a:t>(CBAs), </a:t>
            </a:r>
            <a:r>
              <a:rPr lang="en-US" sz="2400" dirty="0" smtClean="0"/>
              <a:t>and </a:t>
            </a:r>
            <a:r>
              <a:rPr lang="en-US" sz="2400" i="1" dirty="0" smtClean="0">
                <a:solidFill>
                  <a:srgbClr val="0070C0"/>
                </a:solidFill>
              </a:rPr>
              <a:t>SOA</a:t>
            </a:r>
            <a:r>
              <a:rPr lang="en-US" sz="2400" i="1" dirty="0" smtClean="0"/>
              <a:t> solutions </a:t>
            </a:r>
            <a:r>
              <a:rPr lang="en-US" sz="2400" dirty="0" smtClean="0"/>
              <a:t>help </a:t>
            </a:r>
            <a:r>
              <a:rPr lang="en-US" sz="2400" dirty="0"/>
              <a:t>to overcome some obstacles in the interoperability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4212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7" y="2242623"/>
            <a:ext cx="9144000" cy="37066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20940" cy="548640"/>
          </a:xfrm>
        </p:spPr>
        <p:txBody>
          <a:bodyPr/>
          <a:lstStyle/>
          <a:p>
            <a:r>
              <a:rPr lang="en-US" sz="3600" dirty="0" smtClean="0"/>
              <a:t>Knowledge bases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80728"/>
            <a:ext cx="7804348" cy="35798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URR is a knowledge base</a:t>
            </a:r>
          </a:p>
          <a:p>
            <a:pPr marL="685800" lvl="2" indent="-457200"/>
            <a:r>
              <a:rPr lang="en-US" sz="2800" dirty="0" smtClean="0"/>
              <a:t>Application = BP   (with User’s feedbacks)</a:t>
            </a:r>
          </a:p>
          <a:p>
            <a:pPr marL="685800" lvl="2" indent="-457200"/>
            <a:r>
              <a:rPr lang="en-US" sz="2800" dirty="0" smtClean="0"/>
              <a:t>Lexicon = Vocabulary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61965"/>
            <a:ext cx="2214562" cy="534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5949280"/>
            <a:ext cx="9136363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Gazetteers are knowledge bases, as well (e.g. event gazetteers)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5042154"/>
            <a:ext cx="9144000" cy="1025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388" y="188640"/>
            <a:ext cx="8474084" cy="548640"/>
          </a:xfrm>
        </p:spPr>
        <p:txBody>
          <a:bodyPr>
            <a:noAutofit/>
          </a:bodyPr>
          <a:lstStyle/>
          <a:p>
            <a:r>
              <a:rPr lang="en-US" sz="3200" dirty="0" smtClean="0"/>
              <a:t>BP </a:t>
            </a:r>
            <a:r>
              <a:rPr lang="en-US" sz="3200" dirty="0" err="1" smtClean="0"/>
              <a:t>accessIbility</a:t>
            </a:r>
            <a:r>
              <a:rPr lang="en-US" sz="3200" dirty="0" smtClean="0"/>
              <a:t> </a:t>
            </a:r>
            <a:r>
              <a:rPr lang="en-US" sz="3200" dirty="0" smtClean="0"/>
              <a:t>and interoperability:</a:t>
            </a:r>
            <a:r>
              <a:rPr lang="en-US" dirty="0" smtClean="0"/>
              <a:t> An evolutionary process</a:t>
            </a:r>
            <a:endParaRPr lang="en-US" sz="32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726581297"/>
              </p:ext>
            </p:extLst>
          </p:nvPr>
        </p:nvGraphicFramePr>
        <p:xfrm>
          <a:off x="39553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nettore 2 7"/>
          <p:cNvCxnSpPr/>
          <p:nvPr/>
        </p:nvCxnSpPr>
        <p:spPr>
          <a:xfrm flipV="1">
            <a:off x="323528" y="1052736"/>
            <a:ext cx="0" cy="446449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95536" y="1084094"/>
            <a:ext cx="308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Accessibility &amp; I</a:t>
            </a:r>
            <a:r>
              <a:rPr lang="en-US" dirty="0" smtClean="0">
                <a:solidFill>
                  <a:srgbClr val="002060"/>
                </a:solidFill>
              </a:rPr>
              <a:t>nteroperability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475928" y="5669632"/>
            <a:ext cx="812852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4914163" y="2555612"/>
            <a:ext cx="96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BPaaS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09406" y="5698569"/>
            <a:ext cx="186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Time/technology </a:t>
            </a:r>
          </a:p>
        </p:txBody>
      </p:sp>
      <p:sp>
        <p:nvSpPr>
          <p:cNvPr id="6" name="Ovale 5"/>
          <p:cNvSpPr/>
          <p:nvPr/>
        </p:nvSpPr>
        <p:spPr>
          <a:xfrm>
            <a:off x="5868144" y="2132856"/>
            <a:ext cx="3600400" cy="1053197"/>
          </a:xfrm>
          <a:prstGeom prst="ellipse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Model Web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6588224" y="998844"/>
            <a:ext cx="1435100" cy="1416050"/>
            <a:chOff x="772468" y="1268760"/>
            <a:chExt cx="1435100" cy="1416050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68" y="1268760"/>
              <a:ext cx="1435100" cy="141605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67" y="2098892"/>
              <a:ext cx="520461" cy="409374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340768"/>
              <a:ext cx="366157" cy="320388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31111" y1="28889" x2="32444" y2="68444"/>
                          <a14:foregroundMark x1="32889" y1="28000" x2="48444" y2="64444"/>
                          <a14:foregroundMark x1="64889" y1="28444" x2="54222" y2="57778"/>
                          <a14:foregroundMark x1="68000" y1="28889" x2="68444" y2="67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4" y="1789608"/>
              <a:ext cx="374354" cy="374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810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10324</TotalTime>
  <Words>1542</Words>
  <Application>Microsoft Macintosh PowerPoint</Application>
  <PresentationFormat>On-screen Show (4:3)</PresentationFormat>
  <Paragraphs>327</Paragraphs>
  <Slides>43</Slides>
  <Notes>4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Angoli</vt:lpstr>
      <vt:lpstr>The geo Model web</vt:lpstr>
      <vt:lpstr>What if…</vt:lpstr>
      <vt:lpstr>Elements …</vt:lpstr>
      <vt:lpstr>A cyberinfrastructure …</vt:lpstr>
      <vt:lpstr>Models accessIbility and interoperability: An evolutionary process</vt:lpstr>
      <vt:lpstr>Existing tools</vt:lpstr>
      <vt:lpstr>Existing frameworks</vt:lpstr>
      <vt:lpstr>Knowledge bases</vt:lpstr>
      <vt:lpstr>BP accessIbility and interoperability: An evolutionary process</vt:lpstr>
      <vt:lpstr>General Use Case</vt:lpstr>
      <vt:lpstr>What is missing ..</vt:lpstr>
      <vt:lpstr>PowerPoint Presentation</vt:lpstr>
      <vt:lpstr>Business process compiler</vt:lpstr>
      <vt:lpstr>WF-Engine </vt:lpstr>
      <vt:lpstr>it is not yet another WF technology</vt:lpstr>
      <vt:lpstr>BP Broker benefits</vt:lpstr>
      <vt:lpstr>UncertWeb Bp Broker</vt:lpstr>
      <vt:lpstr>eHabitat BPMN</vt:lpstr>
      <vt:lpstr>Executable eHabitat BPMN</vt:lpstr>
      <vt:lpstr>Preprocessing steps</vt:lpstr>
      <vt:lpstr>Execute the annotated BP</vt:lpstr>
      <vt:lpstr>Output</vt:lpstr>
      <vt:lpstr>Some theory: Conceptual model</vt:lpstr>
      <vt:lpstr>prototype</vt:lpstr>
      <vt:lpstr>Possible User Scenarios</vt:lpstr>
      <vt:lpstr>User Scenarios (for Citizen Science)</vt:lpstr>
      <vt:lpstr>Model web</vt:lpstr>
      <vt:lpstr>Vision</vt:lpstr>
      <vt:lpstr>Introduction</vt:lpstr>
      <vt:lpstr>The Model Web Basic Principles</vt:lpstr>
      <vt:lpstr>The Model Web architecture</vt:lpstr>
      <vt:lpstr>The Model Web Architectural Context </vt:lpstr>
      <vt:lpstr>Challenges</vt:lpstr>
      <vt:lpstr>Information Modelling: the Context </vt:lpstr>
      <vt:lpstr>PowerPoint Presentation</vt:lpstr>
      <vt:lpstr>PowerPoint Presentation</vt:lpstr>
      <vt:lpstr>Minimal Interoperability Agreements</vt:lpstr>
      <vt:lpstr>High Performance Challenge </vt:lpstr>
      <vt:lpstr>High Performance Challenge </vt:lpstr>
      <vt:lpstr>Long Term Access Challenge</vt:lpstr>
      <vt:lpstr>GEO GEOSS</vt:lpstr>
      <vt:lpstr>On-Going development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 Model Web</dc:title>
  <dc:creator>nativi</dc:creator>
  <cp:lastModifiedBy>Hans-Peter Plag</cp:lastModifiedBy>
  <cp:revision>247</cp:revision>
  <dcterms:created xsi:type="dcterms:W3CDTF">2012-07-01T20:59:58Z</dcterms:created>
  <dcterms:modified xsi:type="dcterms:W3CDTF">2012-10-30T01:50:40Z</dcterms:modified>
</cp:coreProperties>
</file>