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0" r:id="rId4"/>
    <p:sldId id="295" r:id="rId5"/>
    <p:sldId id="296" r:id="rId6"/>
    <p:sldId id="297" r:id="rId7"/>
    <p:sldId id="298" r:id="rId8"/>
    <p:sldId id="300" r:id="rId9"/>
    <p:sldId id="313" r:id="rId10"/>
    <p:sldId id="259" r:id="rId11"/>
    <p:sldId id="267" r:id="rId12"/>
    <p:sldId id="301" r:id="rId13"/>
    <p:sldId id="302" r:id="rId14"/>
    <p:sldId id="286" r:id="rId15"/>
    <p:sldId id="287" r:id="rId16"/>
    <p:sldId id="271" r:id="rId17"/>
    <p:sldId id="273" r:id="rId18"/>
    <p:sldId id="307" r:id="rId19"/>
    <p:sldId id="308" r:id="rId20"/>
    <p:sldId id="309" r:id="rId21"/>
    <p:sldId id="310" r:id="rId22"/>
    <p:sldId id="311" r:id="rId23"/>
    <p:sldId id="278" r:id="rId24"/>
    <p:sldId id="279" r:id="rId25"/>
    <p:sldId id="312" r:id="rId26"/>
    <p:sldId id="292" r:id="rId27"/>
    <p:sldId id="293"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4C7A5-19DB-47F6-8688-353400B09C47}" type="datetimeFigureOut">
              <a:rPr lang="en-US" smtClean="0"/>
              <a:pPr/>
              <a:t>11/21/2011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A1692-3C5C-4D9B-BEEE-A8457425FB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These are the primary short and long-term objective Drought Indicators</a:t>
            </a:r>
            <a:r>
              <a:rPr lang="en-US" sz="1200" kern="1200" baseline="0" dirty="0" smtClean="0">
                <a:solidFill>
                  <a:schemeClr val="tx1"/>
                </a:solidFill>
                <a:latin typeface="+mn-lt"/>
                <a:ea typeface="+mn-ea"/>
                <a:cs typeface="+mn-cs"/>
              </a:rPr>
              <a:t> that currently go into the Drought Monitor process. None of the indicators consider groundwater variations and they are all more or less based on precipitation.  Important indices include the Palmer drought indices and various standardized precipitation indices to access moisture anomalies on a time-scale of 1 month to timescales greater than 1 year.</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stress</a:t>
            </a:r>
            <a:r>
              <a:rPr lang="en-US" sz="1200" kern="1200" baseline="0" dirty="0" smtClean="0">
                <a:solidFill>
                  <a:schemeClr val="tx1"/>
                </a:solidFill>
                <a:latin typeface="+mn-lt"/>
                <a:ea typeface="+mn-ea"/>
                <a:cs typeface="+mn-cs"/>
              </a:rPr>
              <a:t> that the objective blends do not depict drought conditions as accurately as the final DM product, which also incorpor</a:t>
            </a:r>
            <a:r>
              <a:rPr lang="en-US" sz="1200" kern="1200" dirty="0" smtClean="0">
                <a:solidFill>
                  <a:schemeClr val="tx1"/>
                </a:solidFill>
                <a:latin typeface="+mn-lt"/>
                <a:ea typeface="+mn-ea"/>
                <a:cs typeface="+mn-cs"/>
              </a:rPr>
              <a:t>ates a great deal of subjective input and assessments such as opinions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from experts/specialists working at local</a:t>
            </a:r>
            <a:r>
              <a:rPr lang="en-US" sz="1200" kern="1200" baseline="0" dirty="0" smtClean="0">
                <a:solidFill>
                  <a:schemeClr val="tx1"/>
                </a:solidFill>
                <a:latin typeface="+mn-lt"/>
                <a:ea typeface="+mn-ea"/>
                <a:cs typeface="+mn-cs"/>
              </a:rPr>
              <a:t> and regional levels</a:t>
            </a:r>
            <a:r>
              <a:rPr lang="en-US" sz="1200" kern="1200" dirty="0" smtClean="0">
                <a:solidFill>
                  <a:schemeClr val="tx1"/>
                </a:solidFill>
                <a:latin typeface="+mn-lt"/>
                <a:ea typeface="+mn-ea"/>
                <a:cs typeface="+mn-cs"/>
              </a:rPr>
              <a:t> that</a:t>
            </a:r>
            <a:r>
              <a:rPr lang="en-US" sz="1200" kern="1200" baseline="0" dirty="0" smtClean="0">
                <a:solidFill>
                  <a:schemeClr val="tx1"/>
                </a:solidFill>
                <a:latin typeface="+mn-lt"/>
                <a:ea typeface="+mn-ea"/>
                <a:cs typeface="+mn-cs"/>
              </a:rPr>
              <a:t> may utilize local field observations in their assessments</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4C8F4065-3FB4-4CCA-8387-367176A476A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showed this in an earlier slide as an example when the current short and long-term objective blends fail at detecting drought conditions. In this case, the GRACE groundwater DI does a much better job at delineating drought prone regions in southern Texas and in the depicted Midwestern states. And this is the finer native resolution map (click)</a:t>
            </a:r>
          </a:p>
        </p:txBody>
      </p:sp>
      <p:sp>
        <p:nvSpPr>
          <p:cNvPr id="4" name="Slide Number Placeholder 3"/>
          <p:cNvSpPr>
            <a:spLocks noGrp="1"/>
          </p:cNvSpPr>
          <p:nvPr>
            <p:ph type="sldNum" sz="quarter" idx="10"/>
          </p:nvPr>
        </p:nvSpPr>
        <p:spPr/>
        <p:txBody>
          <a:bodyPr/>
          <a:lstStyle/>
          <a:p>
            <a:fld id="{4C8F4065-3FB4-4CCA-8387-367176A476AB}"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D927C-349C-46F2-962B-63EBFD65BCC4}" type="slidenum">
              <a:rPr lang="en-US" smtClean="0"/>
              <a:pPr/>
              <a:t>‹#›</a:t>
            </a:fld>
            <a:endParaRPr lang="en-US"/>
          </a:p>
        </p:txBody>
      </p:sp>
      <p:pic>
        <p:nvPicPr>
          <p:cNvPr id="8" name="Picture 8" descr="JHU-GWP"/>
          <p:cNvPicPr>
            <a:picLocks noChangeAspect="1" noChangeArrowheads="1"/>
          </p:cNvPicPr>
          <p:nvPr userDrawn="1"/>
        </p:nvPicPr>
        <p:blipFill>
          <a:blip r:embed="rId2" cstate="print">
            <a:lum bright="18000" contrast="30000"/>
          </a:blip>
          <a:srcRect/>
          <a:stretch>
            <a:fillRect/>
          </a:stretch>
        </p:blipFill>
        <p:spPr bwMode="auto">
          <a:xfrm>
            <a:off x="7010400" y="139700"/>
            <a:ext cx="2020888" cy="62230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11065-BC5A-4E68-B6C8-F2D568C4D9B5}" type="datetimeFigureOut">
              <a:rPr lang="en-US" smtClean="0"/>
              <a:pPr/>
              <a:t>11/21/2011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D927C-349C-46F2-962B-63EBFD65BC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ahoma" pitchFamily="34" charset="0"/>
                <a:ea typeface="Tahoma" pitchFamily="34" charset="0"/>
                <a:cs typeface="Tahoma" pitchFamily="34" charset="0"/>
              </a:defRPr>
            </a:lvl1pPr>
          </a:lstStyle>
          <a:p>
            <a:fld id="{A4911065-BC5A-4E68-B6C8-F2D568C4D9B5}" type="datetimeFigureOut">
              <a:rPr lang="en-US" smtClean="0"/>
              <a:pPr/>
              <a:t>11/21/2011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ahoma" pitchFamily="34" charset="0"/>
                <a:ea typeface="Tahoma" pitchFamily="34" charset="0"/>
                <a:cs typeface="Tahoma"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ahoma" pitchFamily="34" charset="0"/>
                <a:ea typeface="Tahoma" pitchFamily="34" charset="0"/>
                <a:cs typeface="Tahoma" pitchFamily="34" charset="0"/>
              </a:defRPr>
            </a:lvl1pPr>
          </a:lstStyle>
          <a:p>
            <a:fld id="{23FD927C-349C-46F2-962B-63EBFD65BCC4}" type="slidenum">
              <a:rPr lang="en-US" smtClean="0"/>
              <a:pPr/>
              <a:t>‹#›</a:t>
            </a:fld>
            <a:endParaRPr lang="en-US"/>
          </a:p>
        </p:txBody>
      </p:sp>
      <p:pic>
        <p:nvPicPr>
          <p:cNvPr id="8" name="Picture 8" descr="JHU-GWP"/>
          <p:cNvPicPr>
            <a:picLocks noChangeAspect="1" noChangeArrowheads="1"/>
          </p:cNvPicPr>
          <p:nvPr/>
        </p:nvPicPr>
        <p:blipFill>
          <a:blip r:embed="rId13" cstate="print">
            <a:lum bright="18000" contrast="-24000"/>
          </a:blip>
          <a:srcRect/>
          <a:stretch>
            <a:fillRect/>
          </a:stretch>
        </p:blipFill>
        <p:spPr bwMode="auto">
          <a:xfrm>
            <a:off x="7010400" y="139700"/>
            <a:ext cx="2020888" cy="622300"/>
          </a:xfrm>
          <a:prstGeom prst="rect">
            <a:avLst/>
          </a:prstGeom>
          <a:noFill/>
        </p:spPr>
      </p:pic>
      <p:pic>
        <p:nvPicPr>
          <p:cNvPr id="12" name="Picture 3" descr="C:\files\presentations\NASA logos\nasa.gif"/>
          <p:cNvPicPr>
            <a:picLocks noChangeAspect="1" noChangeArrowheads="1"/>
          </p:cNvPicPr>
          <p:nvPr/>
        </p:nvPicPr>
        <p:blipFill>
          <a:blip r:embed="rId14" cstate="print">
            <a:lum bright="20000" contrast="-40000"/>
          </a:blip>
          <a:srcRect/>
          <a:stretch>
            <a:fillRect/>
          </a:stretch>
        </p:blipFill>
        <p:spPr bwMode="auto">
          <a:xfrm>
            <a:off x="85725" y="77156"/>
            <a:ext cx="828675" cy="684844"/>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2800" b="1" kern="1200">
          <a:solidFill>
            <a:schemeClr val="tx1"/>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gif"/><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ideo" Target="file:///C:\files\presentations\AGU10\grace_3mth_avg_WMV%20V9.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66800"/>
            <a:ext cx="8534400" cy="1470025"/>
          </a:xfrm>
        </p:spPr>
        <p:txBody>
          <a:bodyPr>
            <a:normAutofit/>
          </a:bodyPr>
          <a:lstStyle/>
          <a:p>
            <a:r>
              <a:rPr lang="en-US" b="1" dirty="0" smtClean="0"/>
              <a:t>Applications of </a:t>
            </a:r>
            <a:r>
              <a:rPr lang="en-US" b="1" dirty="0"/>
              <a:t>the GRACE Data Assimilation </a:t>
            </a:r>
            <a:r>
              <a:rPr lang="en-US" b="1" dirty="0" smtClean="0"/>
              <a:t>System for Regional Groundwater Monitoring </a:t>
            </a:r>
            <a:endParaRPr lang="en-US" dirty="0"/>
          </a:p>
        </p:txBody>
      </p:sp>
      <p:sp>
        <p:nvSpPr>
          <p:cNvPr id="3" name="Subtitle 2"/>
          <p:cNvSpPr>
            <a:spLocks noGrp="1"/>
          </p:cNvSpPr>
          <p:nvPr>
            <p:ph type="subTitle" idx="1"/>
          </p:nvPr>
        </p:nvSpPr>
        <p:spPr>
          <a:xfrm>
            <a:off x="1905000" y="5105400"/>
            <a:ext cx="5410200" cy="1524000"/>
          </a:xfrm>
        </p:spPr>
        <p:txBody>
          <a:bodyPr>
            <a:normAutofit/>
          </a:bodyPr>
          <a:lstStyle/>
          <a:p>
            <a:r>
              <a:rPr lang="en-US" sz="2400" dirty="0" smtClean="0">
                <a:solidFill>
                  <a:schemeClr val="tx1">
                    <a:lumMod val="65000"/>
                    <a:lumOff val="35000"/>
                  </a:schemeClr>
                </a:solidFill>
              </a:rPr>
              <a:t>Ben Zaitchik, Matt </a:t>
            </a:r>
            <a:r>
              <a:rPr lang="en-US" sz="2400" dirty="0" err="1" smtClean="0">
                <a:solidFill>
                  <a:schemeClr val="tx1">
                    <a:lumMod val="65000"/>
                    <a:lumOff val="35000"/>
                  </a:schemeClr>
                </a:solidFill>
              </a:rPr>
              <a:t>Rodell</a:t>
            </a:r>
            <a:r>
              <a:rPr lang="en-US" sz="2400" dirty="0" smtClean="0">
                <a:solidFill>
                  <a:schemeClr val="tx1">
                    <a:lumMod val="65000"/>
                    <a:lumOff val="35000"/>
                  </a:schemeClr>
                </a:solidFill>
              </a:rPr>
              <a:t>, Rolf </a:t>
            </a:r>
            <a:r>
              <a:rPr lang="en-US" sz="2400" dirty="0" err="1" smtClean="0">
                <a:solidFill>
                  <a:schemeClr val="tx1">
                    <a:lumMod val="65000"/>
                    <a:lumOff val="35000"/>
                  </a:schemeClr>
                </a:solidFill>
              </a:rPr>
              <a:t>Reichle</a:t>
            </a:r>
            <a:r>
              <a:rPr lang="en-US" sz="2400" dirty="0" smtClean="0">
                <a:solidFill>
                  <a:schemeClr val="tx1">
                    <a:lumMod val="65000"/>
                    <a:lumOff val="35000"/>
                  </a:schemeClr>
                </a:solidFill>
              </a:rPr>
              <a:t>,</a:t>
            </a:r>
          </a:p>
          <a:p>
            <a:r>
              <a:rPr lang="en-US" sz="2400" dirty="0" err="1" smtClean="0">
                <a:solidFill>
                  <a:schemeClr val="tx1">
                    <a:lumMod val="65000"/>
                    <a:lumOff val="35000"/>
                  </a:schemeClr>
                </a:solidFill>
              </a:rPr>
              <a:t>Rasmus</a:t>
            </a:r>
            <a:r>
              <a:rPr lang="en-US" sz="2400" dirty="0" smtClean="0">
                <a:solidFill>
                  <a:schemeClr val="tx1">
                    <a:lumMod val="65000"/>
                    <a:lumOff val="35000"/>
                  </a:schemeClr>
                </a:solidFill>
              </a:rPr>
              <a:t> </a:t>
            </a:r>
            <a:r>
              <a:rPr lang="en-US" sz="2400" dirty="0" err="1" smtClean="0">
                <a:solidFill>
                  <a:schemeClr val="tx1">
                    <a:lumMod val="65000"/>
                    <a:lumOff val="35000"/>
                  </a:schemeClr>
                </a:solidFill>
              </a:rPr>
              <a:t>Houborg</a:t>
            </a:r>
            <a:r>
              <a:rPr lang="en-US" sz="2400" dirty="0" smtClean="0">
                <a:solidFill>
                  <a:schemeClr val="tx1">
                    <a:lumMod val="65000"/>
                    <a:lumOff val="35000"/>
                  </a:schemeClr>
                </a:solidFill>
              </a:rPr>
              <a:t>, Bailing Li, </a:t>
            </a:r>
          </a:p>
          <a:p>
            <a:r>
              <a:rPr lang="en-US" sz="2400" dirty="0" smtClean="0">
                <a:solidFill>
                  <a:schemeClr val="tx1">
                    <a:lumMod val="65000"/>
                    <a:lumOff val="35000"/>
                  </a:schemeClr>
                </a:solidFill>
              </a:rPr>
              <a:t>John </a:t>
            </a:r>
            <a:r>
              <a:rPr lang="en-US" sz="2400" dirty="0" err="1" smtClean="0">
                <a:solidFill>
                  <a:schemeClr val="tx1">
                    <a:lumMod val="65000"/>
                    <a:lumOff val="35000"/>
                  </a:schemeClr>
                </a:solidFill>
              </a:rPr>
              <a:t>Bolten</a:t>
            </a:r>
            <a:r>
              <a:rPr lang="en-US" sz="2400" dirty="0" smtClean="0">
                <a:solidFill>
                  <a:schemeClr val="tx1">
                    <a:lumMod val="65000"/>
                    <a:lumOff val="35000"/>
                  </a:schemeClr>
                </a:solidFill>
              </a:rPr>
              <a:t>, Bart Forman</a:t>
            </a:r>
            <a:endParaRPr lang="en-US" sz="2400" dirty="0">
              <a:solidFill>
                <a:schemeClr val="tx1">
                  <a:lumMod val="65000"/>
                  <a:lumOff val="35000"/>
                </a:schemeClr>
              </a:solidFill>
            </a:endParaRPr>
          </a:p>
        </p:txBody>
      </p:sp>
      <p:pic>
        <p:nvPicPr>
          <p:cNvPr id="4" name="Picture 3" descr="GRACE_master.jpg"/>
          <p:cNvPicPr>
            <a:picLocks noChangeAspect="1"/>
          </p:cNvPicPr>
          <p:nvPr/>
        </p:nvPicPr>
        <p:blipFill>
          <a:blip r:embed="rId2" cstate="print"/>
          <a:stretch>
            <a:fillRect/>
          </a:stretch>
        </p:blipFill>
        <p:spPr>
          <a:xfrm>
            <a:off x="2971800" y="2667000"/>
            <a:ext cx="2916004" cy="205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0" name="Rectangle 178"/>
          <p:cNvSpPr>
            <a:spLocks noChangeArrowheads="1"/>
          </p:cNvSpPr>
          <p:nvPr/>
        </p:nvSpPr>
        <p:spPr bwMode="auto">
          <a:xfrm>
            <a:off x="798512" y="1219200"/>
            <a:ext cx="7620000" cy="5334000"/>
          </a:xfrm>
          <a:prstGeom prst="rect">
            <a:avLst/>
          </a:prstGeom>
          <a:solidFill>
            <a:schemeClr val="bg1"/>
          </a:solidFill>
          <a:ln w="9525">
            <a:noFill/>
            <a:miter lim="800000"/>
            <a:headEnd/>
            <a:tailEnd/>
          </a:ln>
          <a:effectLst/>
        </p:spPr>
        <p:txBody>
          <a:bodyPr wrap="none" anchor="ctr"/>
          <a:lstStyle/>
          <a:p>
            <a:endParaRPr lang="en-US" dirty="0"/>
          </a:p>
        </p:txBody>
      </p:sp>
      <p:sp>
        <p:nvSpPr>
          <p:cNvPr id="13314" name="Rectangle 2"/>
          <p:cNvSpPr>
            <a:spLocks noGrp="1" noChangeArrowheads="1"/>
          </p:cNvSpPr>
          <p:nvPr>
            <p:ph type="title"/>
          </p:nvPr>
        </p:nvSpPr>
        <p:spPr/>
        <p:txBody>
          <a:bodyPr>
            <a:normAutofit/>
          </a:bodyPr>
          <a:lstStyle/>
          <a:p>
            <a:r>
              <a:rPr lang="en-US" sz="2800" b="1" dirty="0" smtClean="0"/>
              <a:t>Update Method</a:t>
            </a:r>
            <a:r>
              <a:rPr lang="en-US" sz="2800" b="1" dirty="0" smtClean="0"/>
              <a:t>: Ensemble </a:t>
            </a:r>
            <a:r>
              <a:rPr lang="en-US" sz="2800" b="1" dirty="0" err="1"/>
              <a:t>Kalman</a:t>
            </a:r>
            <a:r>
              <a:rPr lang="en-US" sz="2800" b="1" dirty="0"/>
              <a:t> Smoother</a:t>
            </a:r>
          </a:p>
        </p:txBody>
      </p:sp>
      <p:grpSp>
        <p:nvGrpSpPr>
          <p:cNvPr id="2" name="Group 181"/>
          <p:cNvGrpSpPr>
            <a:grpSpLocks/>
          </p:cNvGrpSpPr>
          <p:nvPr/>
        </p:nvGrpSpPr>
        <p:grpSpPr bwMode="auto">
          <a:xfrm>
            <a:off x="1884362" y="2216150"/>
            <a:ext cx="2692400" cy="736600"/>
            <a:chOff x="1308" y="1444"/>
            <a:chExt cx="1696" cy="464"/>
          </a:xfrm>
        </p:grpSpPr>
        <p:sp>
          <p:nvSpPr>
            <p:cNvPr id="13329" name="Freeform 17"/>
            <p:cNvSpPr>
              <a:spLocks/>
            </p:cNvSpPr>
            <p:nvPr/>
          </p:nvSpPr>
          <p:spPr bwMode="auto">
            <a:xfrm>
              <a:off x="1311" y="1444"/>
              <a:ext cx="1693" cy="379"/>
            </a:xfrm>
            <a:custGeom>
              <a:avLst/>
              <a:gdLst/>
              <a:ahLst/>
              <a:cxnLst>
                <a:cxn ang="0">
                  <a:pos x="0" y="0"/>
                </a:cxn>
                <a:cxn ang="0">
                  <a:pos x="34" y="30"/>
                </a:cxn>
                <a:cxn ang="0">
                  <a:pos x="88" y="66"/>
                </a:cxn>
                <a:cxn ang="0">
                  <a:pos x="170" y="76"/>
                </a:cxn>
                <a:cxn ang="0">
                  <a:pos x="274" y="86"/>
                </a:cxn>
                <a:cxn ang="0">
                  <a:pos x="310" y="126"/>
                </a:cxn>
                <a:cxn ang="0">
                  <a:pos x="416" y="156"/>
                </a:cxn>
                <a:cxn ang="0">
                  <a:pos x="560" y="170"/>
                </a:cxn>
                <a:cxn ang="0">
                  <a:pos x="668" y="202"/>
                </a:cxn>
                <a:cxn ang="0">
                  <a:pos x="798" y="238"/>
                </a:cxn>
                <a:cxn ang="0">
                  <a:pos x="892" y="248"/>
                </a:cxn>
                <a:cxn ang="0">
                  <a:pos x="994" y="248"/>
                </a:cxn>
                <a:cxn ang="0">
                  <a:pos x="1066" y="268"/>
                </a:cxn>
                <a:cxn ang="0">
                  <a:pos x="1102" y="268"/>
                </a:cxn>
              </a:cxnLst>
              <a:rect l="0" t="0" r="r" b="b"/>
              <a:pathLst>
                <a:path w="1102" h="271">
                  <a:moveTo>
                    <a:pt x="0" y="0"/>
                  </a:moveTo>
                  <a:cubicBezTo>
                    <a:pt x="9" y="9"/>
                    <a:pt x="19" y="19"/>
                    <a:pt x="34" y="30"/>
                  </a:cubicBezTo>
                  <a:cubicBezTo>
                    <a:pt x="49" y="41"/>
                    <a:pt x="65" y="58"/>
                    <a:pt x="88" y="66"/>
                  </a:cubicBezTo>
                  <a:cubicBezTo>
                    <a:pt x="111" y="74"/>
                    <a:pt x="139" y="73"/>
                    <a:pt x="170" y="76"/>
                  </a:cubicBezTo>
                  <a:cubicBezTo>
                    <a:pt x="201" y="79"/>
                    <a:pt x="251" y="78"/>
                    <a:pt x="274" y="86"/>
                  </a:cubicBezTo>
                  <a:cubicBezTo>
                    <a:pt x="297" y="94"/>
                    <a:pt x="287" y="114"/>
                    <a:pt x="310" y="126"/>
                  </a:cubicBezTo>
                  <a:cubicBezTo>
                    <a:pt x="333" y="138"/>
                    <a:pt x="374" y="149"/>
                    <a:pt x="416" y="156"/>
                  </a:cubicBezTo>
                  <a:cubicBezTo>
                    <a:pt x="458" y="163"/>
                    <a:pt x="518" y="162"/>
                    <a:pt x="560" y="170"/>
                  </a:cubicBezTo>
                  <a:cubicBezTo>
                    <a:pt x="602" y="178"/>
                    <a:pt x="628" y="191"/>
                    <a:pt x="668" y="202"/>
                  </a:cubicBezTo>
                  <a:cubicBezTo>
                    <a:pt x="708" y="213"/>
                    <a:pt x="761" y="230"/>
                    <a:pt x="798" y="238"/>
                  </a:cubicBezTo>
                  <a:cubicBezTo>
                    <a:pt x="835" y="246"/>
                    <a:pt x="859" y="246"/>
                    <a:pt x="892" y="248"/>
                  </a:cubicBezTo>
                  <a:cubicBezTo>
                    <a:pt x="925" y="250"/>
                    <a:pt x="965" y="245"/>
                    <a:pt x="994" y="248"/>
                  </a:cubicBezTo>
                  <a:cubicBezTo>
                    <a:pt x="1023" y="251"/>
                    <a:pt x="1048" y="265"/>
                    <a:pt x="1066" y="268"/>
                  </a:cubicBezTo>
                  <a:cubicBezTo>
                    <a:pt x="1084" y="271"/>
                    <a:pt x="1093" y="269"/>
                    <a:pt x="1102" y="268"/>
                  </a:cubicBezTo>
                </a:path>
              </a:pathLst>
            </a:custGeom>
            <a:noFill/>
            <a:ln w="9525" cmpd="sng">
              <a:solidFill>
                <a:schemeClr val="tx1"/>
              </a:solidFill>
              <a:round/>
              <a:headEnd type="none" w="med" len="med"/>
              <a:tailEnd type="arrow" w="sm" len="sm"/>
            </a:ln>
            <a:effectLst/>
          </p:spPr>
          <p:txBody>
            <a:bodyPr/>
            <a:lstStyle/>
            <a:p>
              <a:endParaRPr lang="en-US"/>
            </a:p>
          </p:txBody>
        </p:sp>
        <p:sp>
          <p:nvSpPr>
            <p:cNvPr id="13330" name="Freeform 18"/>
            <p:cNvSpPr>
              <a:spLocks/>
            </p:cNvSpPr>
            <p:nvPr/>
          </p:nvSpPr>
          <p:spPr bwMode="auto">
            <a:xfrm>
              <a:off x="1308" y="1481"/>
              <a:ext cx="1696" cy="427"/>
            </a:xfrm>
            <a:custGeom>
              <a:avLst/>
              <a:gdLst/>
              <a:ahLst/>
              <a:cxnLst>
                <a:cxn ang="0">
                  <a:pos x="2" y="0"/>
                </a:cxn>
                <a:cxn ang="0">
                  <a:pos x="0" y="16"/>
                </a:cxn>
                <a:cxn ang="0">
                  <a:pos x="46" y="40"/>
                </a:cxn>
                <a:cxn ang="0">
                  <a:pos x="146" y="60"/>
                </a:cxn>
                <a:cxn ang="0">
                  <a:pos x="226" y="100"/>
                </a:cxn>
                <a:cxn ang="0">
                  <a:pos x="320" y="140"/>
                </a:cxn>
                <a:cxn ang="0">
                  <a:pos x="456" y="166"/>
                </a:cxn>
                <a:cxn ang="0">
                  <a:pos x="572" y="198"/>
                </a:cxn>
                <a:cxn ang="0">
                  <a:pos x="792" y="242"/>
                </a:cxn>
                <a:cxn ang="0">
                  <a:pos x="960" y="278"/>
                </a:cxn>
                <a:cxn ang="0">
                  <a:pos x="1056" y="290"/>
                </a:cxn>
                <a:cxn ang="0">
                  <a:pos x="1104" y="306"/>
                </a:cxn>
              </a:cxnLst>
              <a:rect l="0" t="0" r="r" b="b"/>
              <a:pathLst>
                <a:path w="1104" h="306">
                  <a:moveTo>
                    <a:pt x="2" y="0"/>
                  </a:moveTo>
                  <a:lnTo>
                    <a:pt x="0" y="16"/>
                  </a:lnTo>
                  <a:cubicBezTo>
                    <a:pt x="7" y="23"/>
                    <a:pt x="22" y="33"/>
                    <a:pt x="46" y="40"/>
                  </a:cubicBezTo>
                  <a:cubicBezTo>
                    <a:pt x="70" y="47"/>
                    <a:pt x="116" y="50"/>
                    <a:pt x="146" y="60"/>
                  </a:cubicBezTo>
                  <a:cubicBezTo>
                    <a:pt x="176" y="70"/>
                    <a:pt x="197" y="87"/>
                    <a:pt x="226" y="100"/>
                  </a:cubicBezTo>
                  <a:cubicBezTo>
                    <a:pt x="255" y="113"/>
                    <a:pt x="282" y="129"/>
                    <a:pt x="320" y="140"/>
                  </a:cubicBezTo>
                  <a:cubicBezTo>
                    <a:pt x="358" y="151"/>
                    <a:pt x="414" y="156"/>
                    <a:pt x="456" y="166"/>
                  </a:cubicBezTo>
                  <a:cubicBezTo>
                    <a:pt x="498" y="176"/>
                    <a:pt x="516" y="185"/>
                    <a:pt x="572" y="198"/>
                  </a:cubicBezTo>
                  <a:cubicBezTo>
                    <a:pt x="628" y="211"/>
                    <a:pt x="727" y="229"/>
                    <a:pt x="792" y="242"/>
                  </a:cubicBezTo>
                  <a:cubicBezTo>
                    <a:pt x="857" y="255"/>
                    <a:pt x="916" y="270"/>
                    <a:pt x="960" y="278"/>
                  </a:cubicBezTo>
                  <a:cubicBezTo>
                    <a:pt x="1004" y="286"/>
                    <a:pt x="1032" y="285"/>
                    <a:pt x="1056" y="290"/>
                  </a:cubicBezTo>
                  <a:cubicBezTo>
                    <a:pt x="1080" y="295"/>
                    <a:pt x="1092" y="300"/>
                    <a:pt x="1104" y="306"/>
                  </a:cubicBezTo>
                </a:path>
              </a:pathLst>
            </a:custGeom>
            <a:noFill/>
            <a:ln w="9525" cmpd="sng">
              <a:solidFill>
                <a:schemeClr val="tx1"/>
              </a:solidFill>
              <a:round/>
              <a:headEnd type="none" w="med" len="med"/>
              <a:tailEnd type="arrow" w="sm" len="sm"/>
            </a:ln>
            <a:effectLst/>
          </p:spPr>
          <p:txBody>
            <a:bodyPr/>
            <a:lstStyle/>
            <a:p>
              <a:endParaRPr lang="en-US"/>
            </a:p>
          </p:txBody>
        </p:sp>
        <p:sp>
          <p:nvSpPr>
            <p:cNvPr id="13331" name="Freeform 19"/>
            <p:cNvSpPr>
              <a:spLocks/>
            </p:cNvSpPr>
            <p:nvPr/>
          </p:nvSpPr>
          <p:spPr bwMode="auto">
            <a:xfrm>
              <a:off x="1311" y="1548"/>
              <a:ext cx="1690" cy="323"/>
            </a:xfrm>
            <a:custGeom>
              <a:avLst/>
              <a:gdLst/>
              <a:ahLst/>
              <a:cxnLst>
                <a:cxn ang="0">
                  <a:pos x="0" y="0"/>
                </a:cxn>
                <a:cxn ang="0">
                  <a:pos x="90" y="60"/>
                </a:cxn>
                <a:cxn ang="0">
                  <a:pos x="210" y="84"/>
                </a:cxn>
                <a:cxn ang="0">
                  <a:pos x="352" y="118"/>
                </a:cxn>
                <a:cxn ang="0">
                  <a:pos x="432" y="122"/>
                </a:cxn>
                <a:cxn ang="0">
                  <a:pos x="624" y="146"/>
                </a:cxn>
                <a:cxn ang="0">
                  <a:pos x="760" y="200"/>
                </a:cxn>
                <a:cxn ang="0">
                  <a:pos x="1010" y="228"/>
                </a:cxn>
                <a:cxn ang="0">
                  <a:pos x="1100" y="216"/>
                </a:cxn>
              </a:cxnLst>
              <a:rect l="0" t="0" r="r" b="b"/>
              <a:pathLst>
                <a:path w="1100" h="231">
                  <a:moveTo>
                    <a:pt x="0" y="0"/>
                  </a:moveTo>
                  <a:cubicBezTo>
                    <a:pt x="27" y="23"/>
                    <a:pt x="55" y="46"/>
                    <a:pt x="90" y="60"/>
                  </a:cubicBezTo>
                  <a:cubicBezTo>
                    <a:pt x="125" y="74"/>
                    <a:pt x="166" y="74"/>
                    <a:pt x="210" y="84"/>
                  </a:cubicBezTo>
                  <a:cubicBezTo>
                    <a:pt x="254" y="94"/>
                    <a:pt x="315" y="112"/>
                    <a:pt x="352" y="118"/>
                  </a:cubicBezTo>
                  <a:cubicBezTo>
                    <a:pt x="389" y="124"/>
                    <a:pt x="387" y="117"/>
                    <a:pt x="432" y="122"/>
                  </a:cubicBezTo>
                  <a:cubicBezTo>
                    <a:pt x="477" y="127"/>
                    <a:pt x="569" y="133"/>
                    <a:pt x="624" y="146"/>
                  </a:cubicBezTo>
                  <a:cubicBezTo>
                    <a:pt x="679" y="159"/>
                    <a:pt x="696" y="186"/>
                    <a:pt x="760" y="200"/>
                  </a:cubicBezTo>
                  <a:cubicBezTo>
                    <a:pt x="824" y="214"/>
                    <a:pt x="953" y="225"/>
                    <a:pt x="1010" y="228"/>
                  </a:cubicBezTo>
                  <a:cubicBezTo>
                    <a:pt x="1067" y="231"/>
                    <a:pt x="1083" y="223"/>
                    <a:pt x="1100" y="216"/>
                  </a:cubicBezTo>
                </a:path>
              </a:pathLst>
            </a:custGeom>
            <a:noFill/>
            <a:ln w="9525" cmpd="sng">
              <a:solidFill>
                <a:schemeClr val="tx1"/>
              </a:solidFill>
              <a:round/>
              <a:headEnd type="none" w="med" len="med"/>
              <a:tailEnd type="arrow" w="sm" len="sm"/>
            </a:ln>
            <a:effectLst/>
          </p:spPr>
          <p:txBody>
            <a:bodyPr/>
            <a:lstStyle/>
            <a:p>
              <a:endParaRPr lang="en-US"/>
            </a:p>
          </p:txBody>
        </p:sp>
      </p:grpSp>
      <p:sp>
        <p:nvSpPr>
          <p:cNvPr id="13341" name="Text Box 29"/>
          <p:cNvSpPr txBox="1">
            <a:spLocks noChangeArrowheads="1"/>
          </p:cNvSpPr>
          <p:nvPr/>
        </p:nvSpPr>
        <p:spPr bwMode="auto">
          <a:xfrm>
            <a:off x="5937250" y="3005138"/>
            <a:ext cx="458787" cy="957262"/>
          </a:xfrm>
          <a:prstGeom prst="rect">
            <a:avLst/>
          </a:prstGeom>
          <a:noFill/>
          <a:ln w="9525">
            <a:noFill/>
            <a:miter lim="800000"/>
            <a:headEnd/>
            <a:tailEnd/>
          </a:ln>
          <a:effectLst/>
        </p:spPr>
        <p:txBody>
          <a:bodyPr vert="eaVert">
            <a:spAutoFit/>
          </a:bodyPr>
          <a:lstStyle/>
          <a:p>
            <a:pPr>
              <a:spcBef>
                <a:spcPct val="50000"/>
              </a:spcBef>
            </a:pPr>
            <a:endParaRPr lang="en-US" sz="1800" b="0">
              <a:latin typeface="Times New Roman" pitchFamily="18" charset="0"/>
            </a:endParaRPr>
          </a:p>
        </p:txBody>
      </p:sp>
      <p:grpSp>
        <p:nvGrpSpPr>
          <p:cNvPr id="3" name="Group 182"/>
          <p:cNvGrpSpPr>
            <a:grpSpLocks/>
          </p:cNvGrpSpPr>
          <p:nvPr/>
        </p:nvGrpSpPr>
        <p:grpSpPr bwMode="auto">
          <a:xfrm>
            <a:off x="1884362" y="2913063"/>
            <a:ext cx="2697163" cy="635000"/>
            <a:chOff x="1308" y="1883"/>
            <a:chExt cx="1699" cy="400"/>
          </a:xfrm>
        </p:grpSpPr>
        <p:sp>
          <p:nvSpPr>
            <p:cNvPr id="13342" name="Freeform 30"/>
            <p:cNvSpPr>
              <a:spLocks/>
            </p:cNvSpPr>
            <p:nvPr/>
          </p:nvSpPr>
          <p:spPr bwMode="auto">
            <a:xfrm>
              <a:off x="1311" y="1883"/>
              <a:ext cx="1693" cy="369"/>
            </a:xfrm>
            <a:custGeom>
              <a:avLst/>
              <a:gdLst/>
              <a:ahLst/>
              <a:cxnLst>
                <a:cxn ang="0">
                  <a:pos x="0" y="0"/>
                </a:cxn>
                <a:cxn ang="0">
                  <a:pos x="0" y="12"/>
                </a:cxn>
                <a:cxn ang="0">
                  <a:pos x="48" y="44"/>
                </a:cxn>
                <a:cxn ang="0">
                  <a:pos x="206" y="66"/>
                </a:cxn>
                <a:cxn ang="0">
                  <a:pos x="386" y="146"/>
                </a:cxn>
                <a:cxn ang="0">
                  <a:pos x="520" y="162"/>
                </a:cxn>
                <a:cxn ang="0">
                  <a:pos x="668" y="160"/>
                </a:cxn>
                <a:cxn ang="0">
                  <a:pos x="762" y="184"/>
                </a:cxn>
                <a:cxn ang="0">
                  <a:pos x="824" y="198"/>
                </a:cxn>
                <a:cxn ang="0">
                  <a:pos x="950" y="200"/>
                </a:cxn>
                <a:cxn ang="0">
                  <a:pos x="972" y="212"/>
                </a:cxn>
                <a:cxn ang="0">
                  <a:pos x="1036" y="246"/>
                </a:cxn>
                <a:cxn ang="0">
                  <a:pos x="1102" y="264"/>
                </a:cxn>
              </a:cxnLst>
              <a:rect l="0" t="0" r="r" b="b"/>
              <a:pathLst>
                <a:path w="1102" h="264">
                  <a:moveTo>
                    <a:pt x="0" y="0"/>
                  </a:moveTo>
                  <a:lnTo>
                    <a:pt x="0" y="12"/>
                  </a:lnTo>
                  <a:cubicBezTo>
                    <a:pt x="8" y="19"/>
                    <a:pt x="14" y="35"/>
                    <a:pt x="48" y="44"/>
                  </a:cubicBezTo>
                  <a:cubicBezTo>
                    <a:pt x="82" y="53"/>
                    <a:pt x="150" y="49"/>
                    <a:pt x="206" y="66"/>
                  </a:cubicBezTo>
                  <a:cubicBezTo>
                    <a:pt x="262" y="83"/>
                    <a:pt x="334" y="130"/>
                    <a:pt x="386" y="146"/>
                  </a:cubicBezTo>
                  <a:cubicBezTo>
                    <a:pt x="438" y="162"/>
                    <a:pt x="473" y="160"/>
                    <a:pt x="520" y="162"/>
                  </a:cubicBezTo>
                  <a:cubicBezTo>
                    <a:pt x="567" y="164"/>
                    <a:pt x="628" y="156"/>
                    <a:pt x="668" y="160"/>
                  </a:cubicBezTo>
                  <a:cubicBezTo>
                    <a:pt x="708" y="164"/>
                    <a:pt x="736" y="178"/>
                    <a:pt x="762" y="184"/>
                  </a:cubicBezTo>
                  <a:cubicBezTo>
                    <a:pt x="788" y="190"/>
                    <a:pt x="793" y="195"/>
                    <a:pt x="824" y="198"/>
                  </a:cubicBezTo>
                  <a:cubicBezTo>
                    <a:pt x="855" y="201"/>
                    <a:pt x="925" y="198"/>
                    <a:pt x="950" y="200"/>
                  </a:cubicBezTo>
                  <a:cubicBezTo>
                    <a:pt x="975" y="202"/>
                    <a:pt x="958" y="204"/>
                    <a:pt x="972" y="212"/>
                  </a:cubicBezTo>
                  <a:cubicBezTo>
                    <a:pt x="986" y="220"/>
                    <a:pt x="1014" y="237"/>
                    <a:pt x="1036" y="246"/>
                  </a:cubicBezTo>
                  <a:cubicBezTo>
                    <a:pt x="1058" y="255"/>
                    <a:pt x="1080" y="259"/>
                    <a:pt x="1102" y="264"/>
                  </a:cubicBezTo>
                </a:path>
              </a:pathLst>
            </a:custGeom>
            <a:noFill/>
            <a:ln w="9525" cap="flat" cmpd="sng">
              <a:solidFill>
                <a:schemeClr val="tx1"/>
              </a:solidFill>
              <a:prstDash val="lgDash"/>
              <a:round/>
              <a:headEnd/>
              <a:tailEnd type="arrow" w="sm" len="sm"/>
            </a:ln>
            <a:effectLst/>
          </p:spPr>
          <p:txBody>
            <a:bodyPr/>
            <a:lstStyle/>
            <a:p>
              <a:endParaRPr lang="en-US"/>
            </a:p>
          </p:txBody>
        </p:sp>
        <p:sp>
          <p:nvSpPr>
            <p:cNvPr id="13343" name="Freeform 31"/>
            <p:cNvSpPr>
              <a:spLocks/>
            </p:cNvSpPr>
            <p:nvPr/>
          </p:nvSpPr>
          <p:spPr bwMode="auto">
            <a:xfrm>
              <a:off x="1308" y="1950"/>
              <a:ext cx="1699" cy="333"/>
            </a:xfrm>
            <a:custGeom>
              <a:avLst/>
              <a:gdLst/>
              <a:ahLst/>
              <a:cxnLst>
                <a:cxn ang="0">
                  <a:pos x="2" y="0"/>
                </a:cxn>
                <a:cxn ang="0">
                  <a:pos x="0" y="12"/>
                </a:cxn>
                <a:cxn ang="0">
                  <a:pos x="66" y="42"/>
                </a:cxn>
                <a:cxn ang="0">
                  <a:pos x="162" y="42"/>
                </a:cxn>
                <a:cxn ang="0">
                  <a:pos x="266" y="98"/>
                </a:cxn>
                <a:cxn ang="0">
                  <a:pos x="386" y="126"/>
                </a:cxn>
                <a:cxn ang="0">
                  <a:pos x="552" y="116"/>
                </a:cxn>
                <a:cxn ang="0">
                  <a:pos x="688" y="130"/>
                </a:cxn>
                <a:cxn ang="0">
                  <a:pos x="840" y="178"/>
                </a:cxn>
                <a:cxn ang="0">
                  <a:pos x="974" y="194"/>
                </a:cxn>
                <a:cxn ang="0">
                  <a:pos x="1106" y="238"/>
                </a:cxn>
              </a:cxnLst>
              <a:rect l="0" t="0" r="r" b="b"/>
              <a:pathLst>
                <a:path w="1106" h="238">
                  <a:moveTo>
                    <a:pt x="2" y="0"/>
                  </a:moveTo>
                  <a:lnTo>
                    <a:pt x="0" y="12"/>
                  </a:lnTo>
                  <a:cubicBezTo>
                    <a:pt x="11" y="19"/>
                    <a:pt x="39" y="37"/>
                    <a:pt x="66" y="42"/>
                  </a:cubicBezTo>
                  <a:cubicBezTo>
                    <a:pt x="93" y="47"/>
                    <a:pt x="129" y="33"/>
                    <a:pt x="162" y="42"/>
                  </a:cubicBezTo>
                  <a:cubicBezTo>
                    <a:pt x="195" y="51"/>
                    <a:pt x="229" y="84"/>
                    <a:pt x="266" y="98"/>
                  </a:cubicBezTo>
                  <a:cubicBezTo>
                    <a:pt x="303" y="112"/>
                    <a:pt x="338" y="123"/>
                    <a:pt x="386" y="126"/>
                  </a:cubicBezTo>
                  <a:cubicBezTo>
                    <a:pt x="434" y="129"/>
                    <a:pt x="502" y="115"/>
                    <a:pt x="552" y="116"/>
                  </a:cubicBezTo>
                  <a:cubicBezTo>
                    <a:pt x="602" y="117"/>
                    <a:pt x="640" y="120"/>
                    <a:pt x="688" y="130"/>
                  </a:cubicBezTo>
                  <a:cubicBezTo>
                    <a:pt x="736" y="140"/>
                    <a:pt x="792" y="167"/>
                    <a:pt x="840" y="178"/>
                  </a:cubicBezTo>
                  <a:cubicBezTo>
                    <a:pt x="888" y="189"/>
                    <a:pt x="930" y="184"/>
                    <a:pt x="974" y="194"/>
                  </a:cubicBezTo>
                  <a:cubicBezTo>
                    <a:pt x="1018" y="204"/>
                    <a:pt x="1062" y="221"/>
                    <a:pt x="1106" y="238"/>
                  </a:cubicBezTo>
                </a:path>
              </a:pathLst>
            </a:custGeom>
            <a:noFill/>
            <a:ln w="9525" cap="flat" cmpd="sng">
              <a:solidFill>
                <a:schemeClr val="tx1"/>
              </a:solidFill>
              <a:prstDash val="lgDash"/>
              <a:round/>
              <a:headEnd/>
              <a:tailEnd type="arrow" w="sm" len="sm"/>
            </a:ln>
            <a:effectLst/>
          </p:spPr>
          <p:txBody>
            <a:bodyPr/>
            <a:lstStyle/>
            <a:p>
              <a:endParaRPr lang="en-US"/>
            </a:p>
          </p:txBody>
        </p:sp>
        <p:sp>
          <p:nvSpPr>
            <p:cNvPr id="13344" name="Freeform 32"/>
            <p:cNvSpPr>
              <a:spLocks/>
            </p:cNvSpPr>
            <p:nvPr/>
          </p:nvSpPr>
          <p:spPr bwMode="auto">
            <a:xfrm>
              <a:off x="1311" y="1981"/>
              <a:ext cx="1693" cy="226"/>
            </a:xfrm>
            <a:custGeom>
              <a:avLst/>
              <a:gdLst/>
              <a:ahLst/>
              <a:cxnLst>
                <a:cxn ang="0">
                  <a:pos x="0" y="26"/>
                </a:cxn>
                <a:cxn ang="0">
                  <a:pos x="2" y="8"/>
                </a:cxn>
                <a:cxn ang="0">
                  <a:pos x="116" y="6"/>
                </a:cxn>
                <a:cxn ang="0">
                  <a:pos x="280" y="44"/>
                </a:cxn>
                <a:cxn ang="0">
                  <a:pos x="436" y="68"/>
                </a:cxn>
                <a:cxn ang="0">
                  <a:pos x="540" y="72"/>
                </a:cxn>
                <a:cxn ang="0">
                  <a:pos x="658" y="64"/>
                </a:cxn>
                <a:cxn ang="0">
                  <a:pos x="772" y="100"/>
                </a:cxn>
                <a:cxn ang="0">
                  <a:pos x="938" y="150"/>
                </a:cxn>
                <a:cxn ang="0">
                  <a:pos x="1102" y="162"/>
                </a:cxn>
              </a:cxnLst>
              <a:rect l="0" t="0" r="r" b="b"/>
              <a:pathLst>
                <a:path w="1102" h="162">
                  <a:moveTo>
                    <a:pt x="0" y="26"/>
                  </a:moveTo>
                  <a:lnTo>
                    <a:pt x="2" y="8"/>
                  </a:lnTo>
                  <a:cubicBezTo>
                    <a:pt x="21" y="5"/>
                    <a:pt x="70" y="0"/>
                    <a:pt x="116" y="6"/>
                  </a:cubicBezTo>
                  <a:cubicBezTo>
                    <a:pt x="162" y="12"/>
                    <a:pt x="227" y="34"/>
                    <a:pt x="280" y="44"/>
                  </a:cubicBezTo>
                  <a:cubicBezTo>
                    <a:pt x="333" y="54"/>
                    <a:pt x="393" y="63"/>
                    <a:pt x="436" y="68"/>
                  </a:cubicBezTo>
                  <a:cubicBezTo>
                    <a:pt x="479" y="73"/>
                    <a:pt x="503" y="73"/>
                    <a:pt x="540" y="72"/>
                  </a:cubicBezTo>
                  <a:cubicBezTo>
                    <a:pt x="577" y="71"/>
                    <a:pt x="619" y="59"/>
                    <a:pt x="658" y="64"/>
                  </a:cubicBezTo>
                  <a:cubicBezTo>
                    <a:pt x="697" y="69"/>
                    <a:pt x="725" y="86"/>
                    <a:pt x="772" y="100"/>
                  </a:cubicBezTo>
                  <a:cubicBezTo>
                    <a:pt x="819" y="114"/>
                    <a:pt x="883" y="140"/>
                    <a:pt x="938" y="150"/>
                  </a:cubicBezTo>
                  <a:cubicBezTo>
                    <a:pt x="993" y="160"/>
                    <a:pt x="1047" y="161"/>
                    <a:pt x="1102" y="162"/>
                  </a:cubicBezTo>
                </a:path>
              </a:pathLst>
            </a:custGeom>
            <a:noFill/>
            <a:ln w="9525" cap="flat" cmpd="sng">
              <a:solidFill>
                <a:schemeClr val="tx1"/>
              </a:solidFill>
              <a:prstDash val="lgDash"/>
              <a:round/>
              <a:headEnd/>
              <a:tailEnd type="arrow" w="sm" len="sm"/>
            </a:ln>
            <a:effectLst/>
          </p:spPr>
          <p:txBody>
            <a:bodyPr/>
            <a:lstStyle/>
            <a:p>
              <a:endParaRPr lang="en-US"/>
            </a:p>
          </p:txBody>
        </p:sp>
      </p:grpSp>
      <p:grpSp>
        <p:nvGrpSpPr>
          <p:cNvPr id="4" name="Group 187"/>
          <p:cNvGrpSpPr>
            <a:grpSpLocks/>
          </p:cNvGrpSpPr>
          <p:nvPr/>
        </p:nvGrpSpPr>
        <p:grpSpPr bwMode="auto">
          <a:xfrm>
            <a:off x="2343150" y="2389188"/>
            <a:ext cx="3046412" cy="958850"/>
            <a:chOff x="1597" y="1553"/>
            <a:chExt cx="1919" cy="604"/>
          </a:xfrm>
        </p:grpSpPr>
        <p:sp>
          <p:nvSpPr>
            <p:cNvPr id="13319" name="Line 7"/>
            <p:cNvSpPr>
              <a:spLocks noChangeShapeType="1"/>
            </p:cNvSpPr>
            <p:nvPr/>
          </p:nvSpPr>
          <p:spPr bwMode="auto">
            <a:xfrm flipH="1">
              <a:off x="1993" y="1968"/>
              <a:ext cx="1523" cy="10"/>
            </a:xfrm>
            <a:prstGeom prst="line">
              <a:avLst/>
            </a:prstGeom>
            <a:noFill/>
            <a:ln w="12700" cap="rnd">
              <a:solidFill>
                <a:srgbClr val="B2B2B2"/>
              </a:solidFill>
              <a:prstDash val="sysDot"/>
              <a:round/>
              <a:headEnd type="triangle" w="sm" len="lg"/>
              <a:tailEnd/>
            </a:ln>
            <a:effectLst/>
          </p:spPr>
          <p:txBody>
            <a:bodyPr/>
            <a:lstStyle/>
            <a:p>
              <a:endParaRPr lang="en-US"/>
            </a:p>
          </p:txBody>
        </p:sp>
        <p:sp>
          <p:nvSpPr>
            <p:cNvPr id="13322" name="Line 10"/>
            <p:cNvSpPr>
              <a:spLocks noChangeShapeType="1"/>
            </p:cNvSpPr>
            <p:nvPr/>
          </p:nvSpPr>
          <p:spPr bwMode="auto">
            <a:xfrm>
              <a:off x="2654" y="1788"/>
              <a:ext cx="227" cy="185"/>
            </a:xfrm>
            <a:prstGeom prst="line">
              <a:avLst/>
            </a:prstGeom>
            <a:noFill/>
            <a:ln w="12700" cap="rnd">
              <a:solidFill>
                <a:srgbClr val="B2B2B2"/>
              </a:solidFill>
              <a:prstDash val="sysDot"/>
              <a:round/>
              <a:headEnd/>
              <a:tailEnd/>
            </a:ln>
            <a:effectLst/>
          </p:spPr>
          <p:txBody>
            <a:bodyPr/>
            <a:lstStyle/>
            <a:p>
              <a:endParaRPr lang="en-US"/>
            </a:p>
          </p:txBody>
        </p:sp>
        <p:sp>
          <p:nvSpPr>
            <p:cNvPr id="13323" name="Line 11"/>
            <p:cNvSpPr>
              <a:spLocks noChangeShapeType="1"/>
            </p:cNvSpPr>
            <p:nvPr/>
          </p:nvSpPr>
          <p:spPr bwMode="auto">
            <a:xfrm flipV="1">
              <a:off x="2660" y="1978"/>
              <a:ext cx="267" cy="179"/>
            </a:xfrm>
            <a:prstGeom prst="line">
              <a:avLst/>
            </a:prstGeom>
            <a:noFill/>
            <a:ln w="12700" cap="rnd">
              <a:solidFill>
                <a:srgbClr val="B2B2B2"/>
              </a:solidFill>
              <a:prstDash val="sysDot"/>
              <a:round/>
              <a:headEnd/>
              <a:tailEnd/>
            </a:ln>
            <a:effectLst/>
          </p:spPr>
          <p:txBody>
            <a:bodyPr/>
            <a:lstStyle/>
            <a:p>
              <a:endParaRPr lang="en-US"/>
            </a:p>
          </p:txBody>
        </p:sp>
        <p:sp>
          <p:nvSpPr>
            <p:cNvPr id="13317" name="Line 5"/>
            <p:cNvSpPr>
              <a:spLocks noChangeShapeType="1"/>
            </p:cNvSpPr>
            <p:nvPr/>
          </p:nvSpPr>
          <p:spPr bwMode="auto">
            <a:xfrm>
              <a:off x="1597" y="1553"/>
              <a:ext cx="390" cy="422"/>
            </a:xfrm>
            <a:prstGeom prst="line">
              <a:avLst/>
            </a:prstGeom>
            <a:noFill/>
            <a:ln w="12700" cap="rnd">
              <a:solidFill>
                <a:srgbClr val="B2B2B2"/>
              </a:solidFill>
              <a:prstDash val="sysDot"/>
              <a:round/>
              <a:headEnd/>
              <a:tailEnd/>
            </a:ln>
            <a:effectLst/>
          </p:spPr>
          <p:txBody>
            <a:bodyPr/>
            <a:lstStyle/>
            <a:p>
              <a:endParaRPr lang="en-US"/>
            </a:p>
          </p:txBody>
        </p:sp>
        <p:sp>
          <p:nvSpPr>
            <p:cNvPr id="13318" name="Line 6"/>
            <p:cNvSpPr>
              <a:spLocks noChangeShapeType="1"/>
            </p:cNvSpPr>
            <p:nvPr/>
          </p:nvSpPr>
          <p:spPr bwMode="auto">
            <a:xfrm>
              <a:off x="1597" y="1964"/>
              <a:ext cx="393" cy="14"/>
            </a:xfrm>
            <a:prstGeom prst="line">
              <a:avLst/>
            </a:prstGeom>
            <a:noFill/>
            <a:ln w="12700" cap="rnd">
              <a:solidFill>
                <a:srgbClr val="B2B2B2"/>
              </a:solidFill>
              <a:prstDash val="sysDot"/>
              <a:round/>
              <a:headEnd/>
              <a:tailEnd/>
            </a:ln>
            <a:effectLst/>
          </p:spPr>
          <p:txBody>
            <a:bodyPr/>
            <a:lstStyle/>
            <a:p>
              <a:endParaRPr lang="en-US"/>
            </a:p>
          </p:txBody>
        </p:sp>
        <p:sp>
          <p:nvSpPr>
            <p:cNvPr id="13320" name="Line 8"/>
            <p:cNvSpPr>
              <a:spLocks noChangeShapeType="1"/>
            </p:cNvSpPr>
            <p:nvPr/>
          </p:nvSpPr>
          <p:spPr bwMode="auto">
            <a:xfrm>
              <a:off x="2116" y="1676"/>
              <a:ext cx="184" cy="299"/>
            </a:xfrm>
            <a:prstGeom prst="line">
              <a:avLst/>
            </a:prstGeom>
            <a:noFill/>
            <a:ln w="12700" cap="rnd">
              <a:solidFill>
                <a:srgbClr val="B2B2B2"/>
              </a:solidFill>
              <a:prstDash val="sysDot"/>
              <a:round/>
              <a:headEnd/>
              <a:tailEnd/>
            </a:ln>
            <a:effectLst/>
          </p:spPr>
          <p:txBody>
            <a:bodyPr/>
            <a:lstStyle/>
            <a:p>
              <a:endParaRPr lang="en-US"/>
            </a:p>
          </p:txBody>
        </p:sp>
        <p:sp>
          <p:nvSpPr>
            <p:cNvPr id="13321" name="Line 9"/>
            <p:cNvSpPr>
              <a:spLocks noChangeShapeType="1"/>
            </p:cNvSpPr>
            <p:nvPr/>
          </p:nvSpPr>
          <p:spPr bwMode="auto">
            <a:xfrm flipV="1">
              <a:off x="2119" y="1978"/>
              <a:ext cx="234" cy="134"/>
            </a:xfrm>
            <a:prstGeom prst="line">
              <a:avLst/>
            </a:prstGeom>
            <a:noFill/>
            <a:ln w="12700" cap="rnd">
              <a:solidFill>
                <a:srgbClr val="B2B2B2"/>
              </a:solidFill>
              <a:prstDash val="sysDot"/>
              <a:round/>
              <a:headEnd/>
              <a:tailEnd/>
            </a:ln>
            <a:effectLst/>
          </p:spPr>
          <p:txBody>
            <a:bodyPr/>
            <a:lstStyle/>
            <a:p>
              <a:endParaRPr lang="en-US"/>
            </a:p>
          </p:txBody>
        </p:sp>
      </p:grpSp>
      <p:grpSp>
        <p:nvGrpSpPr>
          <p:cNvPr id="5" name="Group 186"/>
          <p:cNvGrpSpPr>
            <a:grpSpLocks/>
          </p:cNvGrpSpPr>
          <p:nvPr/>
        </p:nvGrpSpPr>
        <p:grpSpPr bwMode="auto">
          <a:xfrm>
            <a:off x="2124075" y="1743075"/>
            <a:ext cx="2114550" cy="1703388"/>
            <a:chOff x="1459" y="1146"/>
            <a:chExt cx="1332" cy="1073"/>
          </a:xfrm>
        </p:grpSpPr>
        <p:sp>
          <p:nvSpPr>
            <p:cNvPr id="13332" name="Line 20"/>
            <p:cNvSpPr>
              <a:spLocks noChangeShapeType="1"/>
            </p:cNvSpPr>
            <p:nvPr/>
          </p:nvSpPr>
          <p:spPr bwMode="auto">
            <a:xfrm>
              <a:off x="1606" y="1327"/>
              <a:ext cx="2" cy="201"/>
            </a:xfrm>
            <a:prstGeom prst="line">
              <a:avLst/>
            </a:prstGeom>
            <a:noFill/>
            <a:ln w="9525">
              <a:solidFill>
                <a:schemeClr val="tx1"/>
              </a:solidFill>
              <a:round/>
              <a:headEnd/>
              <a:tailEnd type="triangle" w="med" len="med"/>
            </a:ln>
            <a:effectLst/>
          </p:spPr>
          <p:txBody>
            <a:bodyPr/>
            <a:lstStyle/>
            <a:p>
              <a:endParaRPr lang="en-US"/>
            </a:p>
          </p:txBody>
        </p:sp>
        <p:sp>
          <p:nvSpPr>
            <p:cNvPr id="13333" name="Line 21"/>
            <p:cNvSpPr>
              <a:spLocks noChangeShapeType="1"/>
            </p:cNvSpPr>
            <p:nvPr/>
          </p:nvSpPr>
          <p:spPr bwMode="auto">
            <a:xfrm>
              <a:off x="2122" y="1429"/>
              <a:ext cx="2" cy="201"/>
            </a:xfrm>
            <a:prstGeom prst="line">
              <a:avLst/>
            </a:prstGeom>
            <a:noFill/>
            <a:ln w="9525">
              <a:solidFill>
                <a:schemeClr val="tx1"/>
              </a:solidFill>
              <a:round/>
              <a:headEnd/>
              <a:tailEnd type="triangle" w="med" len="med"/>
            </a:ln>
            <a:effectLst/>
          </p:spPr>
          <p:txBody>
            <a:bodyPr/>
            <a:lstStyle/>
            <a:p>
              <a:endParaRPr lang="en-US"/>
            </a:p>
          </p:txBody>
        </p:sp>
        <p:sp>
          <p:nvSpPr>
            <p:cNvPr id="13334" name="Line 22"/>
            <p:cNvSpPr>
              <a:spLocks noChangeShapeType="1"/>
            </p:cNvSpPr>
            <p:nvPr/>
          </p:nvSpPr>
          <p:spPr bwMode="auto">
            <a:xfrm>
              <a:off x="2642" y="1563"/>
              <a:ext cx="1" cy="201"/>
            </a:xfrm>
            <a:prstGeom prst="line">
              <a:avLst/>
            </a:prstGeom>
            <a:noFill/>
            <a:ln w="9525">
              <a:solidFill>
                <a:schemeClr val="tx1"/>
              </a:solidFill>
              <a:round/>
              <a:headEnd/>
              <a:tailEnd type="triangle" w="med" len="med"/>
            </a:ln>
            <a:effectLst/>
          </p:spPr>
          <p:txBody>
            <a:bodyPr/>
            <a:lstStyle/>
            <a:p>
              <a:endParaRPr lang="en-US"/>
            </a:p>
          </p:txBody>
        </p:sp>
        <p:sp>
          <p:nvSpPr>
            <p:cNvPr id="13335" name="Text Box 23"/>
            <p:cNvSpPr txBox="1">
              <a:spLocks noChangeArrowheads="1"/>
            </p:cNvSpPr>
            <p:nvPr/>
          </p:nvSpPr>
          <p:spPr bwMode="auto">
            <a:xfrm>
              <a:off x="1459" y="1146"/>
              <a:ext cx="259" cy="192"/>
            </a:xfrm>
            <a:prstGeom prst="rect">
              <a:avLst/>
            </a:prstGeom>
            <a:noFill/>
            <a:ln w="9525">
              <a:noFill/>
              <a:miter lim="800000"/>
              <a:headEnd/>
              <a:tailEnd/>
            </a:ln>
            <a:effectLst/>
          </p:spPr>
          <p:txBody>
            <a:bodyPr wrap="none">
              <a:spAutoFit/>
            </a:bodyPr>
            <a:lstStyle/>
            <a:p>
              <a:r>
                <a:rPr lang="en-US" sz="1400" b="0">
                  <a:latin typeface="Times New Roman" pitchFamily="18" charset="0"/>
                </a:rPr>
                <a:t>5th</a:t>
              </a:r>
            </a:p>
          </p:txBody>
        </p:sp>
        <p:sp>
          <p:nvSpPr>
            <p:cNvPr id="13336" name="Text Box 24"/>
            <p:cNvSpPr txBox="1">
              <a:spLocks noChangeArrowheads="1"/>
            </p:cNvSpPr>
            <p:nvPr/>
          </p:nvSpPr>
          <p:spPr bwMode="auto">
            <a:xfrm>
              <a:off x="1953" y="1248"/>
              <a:ext cx="315" cy="192"/>
            </a:xfrm>
            <a:prstGeom prst="rect">
              <a:avLst/>
            </a:prstGeom>
            <a:noFill/>
            <a:ln w="9525">
              <a:noFill/>
              <a:miter lim="800000"/>
              <a:headEnd/>
              <a:tailEnd/>
            </a:ln>
            <a:effectLst/>
          </p:spPr>
          <p:txBody>
            <a:bodyPr wrap="none">
              <a:spAutoFit/>
            </a:bodyPr>
            <a:lstStyle/>
            <a:p>
              <a:r>
                <a:rPr lang="en-US" sz="1400" b="0">
                  <a:latin typeface="Times New Roman" pitchFamily="18" charset="0"/>
                </a:rPr>
                <a:t>15th</a:t>
              </a:r>
            </a:p>
          </p:txBody>
        </p:sp>
        <p:sp>
          <p:nvSpPr>
            <p:cNvPr id="13337" name="Text Box 25"/>
            <p:cNvSpPr txBox="1">
              <a:spLocks noChangeArrowheads="1"/>
            </p:cNvSpPr>
            <p:nvPr/>
          </p:nvSpPr>
          <p:spPr bwMode="auto">
            <a:xfrm>
              <a:off x="2476" y="1382"/>
              <a:ext cx="315" cy="192"/>
            </a:xfrm>
            <a:prstGeom prst="rect">
              <a:avLst/>
            </a:prstGeom>
            <a:noFill/>
            <a:ln w="9525">
              <a:noFill/>
              <a:miter lim="800000"/>
              <a:headEnd/>
              <a:tailEnd/>
            </a:ln>
            <a:effectLst/>
          </p:spPr>
          <p:txBody>
            <a:bodyPr wrap="none">
              <a:spAutoFit/>
            </a:bodyPr>
            <a:lstStyle/>
            <a:p>
              <a:r>
                <a:rPr lang="en-US" sz="1400" b="0">
                  <a:latin typeface="Times New Roman" pitchFamily="18" charset="0"/>
                </a:rPr>
                <a:t>25th</a:t>
              </a:r>
            </a:p>
          </p:txBody>
        </p:sp>
        <p:grpSp>
          <p:nvGrpSpPr>
            <p:cNvPr id="6" name="Group 117"/>
            <p:cNvGrpSpPr>
              <a:grpSpLocks/>
            </p:cNvGrpSpPr>
            <p:nvPr/>
          </p:nvGrpSpPr>
          <p:grpSpPr bwMode="auto">
            <a:xfrm rot="2700000">
              <a:off x="1584" y="1583"/>
              <a:ext cx="31" cy="34"/>
              <a:chOff x="577" y="2591"/>
              <a:chExt cx="22" cy="22"/>
            </a:xfrm>
          </p:grpSpPr>
          <p:sp>
            <p:nvSpPr>
              <p:cNvPr id="13430" name="Line 118"/>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31" name="Line 119"/>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7" name="Group 120"/>
            <p:cNvGrpSpPr>
              <a:grpSpLocks/>
            </p:cNvGrpSpPr>
            <p:nvPr/>
          </p:nvGrpSpPr>
          <p:grpSpPr bwMode="auto">
            <a:xfrm>
              <a:off x="1581" y="1643"/>
              <a:ext cx="37" cy="25"/>
              <a:chOff x="1137" y="701"/>
              <a:chExt cx="24" cy="18"/>
            </a:xfrm>
          </p:grpSpPr>
          <p:sp>
            <p:nvSpPr>
              <p:cNvPr id="13433" name="Line 121"/>
              <p:cNvSpPr>
                <a:spLocks noChangeShapeType="1"/>
              </p:cNvSpPr>
              <p:nvPr/>
            </p:nvSpPr>
            <p:spPr bwMode="auto">
              <a:xfrm flipH="1">
                <a:off x="1137" y="701"/>
                <a:ext cx="11" cy="15"/>
              </a:xfrm>
              <a:prstGeom prst="line">
                <a:avLst/>
              </a:prstGeom>
              <a:noFill/>
              <a:ln w="9525">
                <a:solidFill>
                  <a:schemeClr val="tx1"/>
                </a:solidFill>
                <a:round/>
                <a:headEnd/>
                <a:tailEnd/>
              </a:ln>
              <a:effectLst/>
            </p:spPr>
            <p:txBody>
              <a:bodyPr/>
              <a:lstStyle/>
              <a:p>
                <a:endParaRPr lang="en-US"/>
              </a:p>
            </p:txBody>
          </p:sp>
          <p:sp>
            <p:nvSpPr>
              <p:cNvPr id="13434" name="Line 122"/>
              <p:cNvSpPr>
                <a:spLocks noChangeShapeType="1"/>
              </p:cNvSpPr>
              <p:nvPr/>
            </p:nvSpPr>
            <p:spPr bwMode="auto">
              <a:xfrm>
                <a:off x="1150" y="702"/>
                <a:ext cx="11" cy="15"/>
              </a:xfrm>
              <a:prstGeom prst="line">
                <a:avLst/>
              </a:prstGeom>
              <a:noFill/>
              <a:ln w="9525">
                <a:solidFill>
                  <a:schemeClr val="tx1"/>
                </a:solidFill>
                <a:round/>
                <a:headEnd/>
                <a:tailEnd/>
              </a:ln>
              <a:effectLst/>
            </p:spPr>
            <p:txBody>
              <a:bodyPr/>
              <a:lstStyle/>
              <a:p>
                <a:endParaRPr lang="en-US"/>
              </a:p>
            </p:txBody>
          </p:sp>
          <p:sp>
            <p:nvSpPr>
              <p:cNvPr id="13435" name="Line 123"/>
              <p:cNvSpPr>
                <a:spLocks noChangeShapeType="1"/>
              </p:cNvSpPr>
              <p:nvPr/>
            </p:nvSpPr>
            <p:spPr bwMode="auto">
              <a:xfrm flipH="1">
                <a:off x="1137" y="719"/>
                <a:ext cx="23" cy="0"/>
              </a:xfrm>
              <a:prstGeom prst="line">
                <a:avLst/>
              </a:prstGeom>
              <a:noFill/>
              <a:ln w="9525">
                <a:solidFill>
                  <a:schemeClr val="tx1"/>
                </a:solidFill>
                <a:round/>
                <a:headEnd/>
                <a:tailEnd/>
              </a:ln>
              <a:effectLst/>
            </p:spPr>
            <p:txBody>
              <a:bodyPr/>
              <a:lstStyle/>
              <a:p>
                <a:endParaRPr lang="en-US"/>
              </a:p>
            </p:txBody>
          </p:sp>
        </p:grpSp>
        <p:grpSp>
          <p:nvGrpSpPr>
            <p:cNvPr id="8" name="Group 124"/>
            <p:cNvGrpSpPr>
              <a:grpSpLocks/>
            </p:cNvGrpSpPr>
            <p:nvPr/>
          </p:nvGrpSpPr>
          <p:grpSpPr bwMode="auto">
            <a:xfrm>
              <a:off x="1585" y="1539"/>
              <a:ext cx="33" cy="31"/>
              <a:chOff x="577" y="2591"/>
              <a:chExt cx="22" cy="22"/>
            </a:xfrm>
          </p:grpSpPr>
          <p:sp>
            <p:nvSpPr>
              <p:cNvPr id="13437" name="Line 125"/>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38" name="Line 126"/>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9" name="Group 127"/>
            <p:cNvGrpSpPr>
              <a:grpSpLocks/>
            </p:cNvGrpSpPr>
            <p:nvPr/>
          </p:nvGrpSpPr>
          <p:grpSpPr bwMode="auto">
            <a:xfrm rot="2700000">
              <a:off x="1581" y="1991"/>
              <a:ext cx="31" cy="34"/>
              <a:chOff x="577" y="2591"/>
              <a:chExt cx="22" cy="22"/>
            </a:xfrm>
          </p:grpSpPr>
          <p:sp>
            <p:nvSpPr>
              <p:cNvPr id="13440" name="Line 128"/>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41" name="Line 129"/>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0" name="Group 130"/>
            <p:cNvGrpSpPr>
              <a:grpSpLocks/>
            </p:cNvGrpSpPr>
            <p:nvPr/>
          </p:nvGrpSpPr>
          <p:grpSpPr bwMode="auto">
            <a:xfrm>
              <a:off x="1578" y="2013"/>
              <a:ext cx="37" cy="25"/>
              <a:chOff x="1137" y="701"/>
              <a:chExt cx="24" cy="18"/>
            </a:xfrm>
          </p:grpSpPr>
          <p:sp>
            <p:nvSpPr>
              <p:cNvPr id="13443" name="Line 131"/>
              <p:cNvSpPr>
                <a:spLocks noChangeShapeType="1"/>
              </p:cNvSpPr>
              <p:nvPr/>
            </p:nvSpPr>
            <p:spPr bwMode="auto">
              <a:xfrm flipH="1">
                <a:off x="1137" y="701"/>
                <a:ext cx="11" cy="15"/>
              </a:xfrm>
              <a:prstGeom prst="line">
                <a:avLst/>
              </a:prstGeom>
              <a:noFill/>
              <a:ln w="9525">
                <a:solidFill>
                  <a:schemeClr val="tx1"/>
                </a:solidFill>
                <a:round/>
                <a:headEnd/>
                <a:tailEnd/>
              </a:ln>
              <a:effectLst/>
            </p:spPr>
            <p:txBody>
              <a:bodyPr/>
              <a:lstStyle/>
              <a:p>
                <a:endParaRPr lang="en-US"/>
              </a:p>
            </p:txBody>
          </p:sp>
          <p:sp>
            <p:nvSpPr>
              <p:cNvPr id="13444" name="Line 132"/>
              <p:cNvSpPr>
                <a:spLocks noChangeShapeType="1"/>
              </p:cNvSpPr>
              <p:nvPr/>
            </p:nvSpPr>
            <p:spPr bwMode="auto">
              <a:xfrm>
                <a:off x="1150" y="702"/>
                <a:ext cx="11" cy="15"/>
              </a:xfrm>
              <a:prstGeom prst="line">
                <a:avLst/>
              </a:prstGeom>
              <a:noFill/>
              <a:ln w="9525">
                <a:solidFill>
                  <a:schemeClr val="tx1"/>
                </a:solidFill>
                <a:round/>
                <a:headEnd/>
                <a:tailEnd/>
              </a:ln>
              <a:effectLst/>
            </p:spPr>
            <p:txBody>
              <a:bodyPr/>
              <a:lstStyle/>
              <a:p>
                <a:endParaRPr lang="en-US"/>
              </a:p>
            </p:txBody>
          </p:sp>
          <p:sp>
            <p:nvSpPr>
              <p:cNvPr id="13445" name="Line 133"/>
              <p:cNvSpPr>
                <a:spLocks noChangeShapeType="1"/>
              </p:cNvSpPr>
              <p:nvPr/>
            </p:nvSpPr>
            <p:spPr bwMode="auto">
              <a:xfrm flipH="1">
                <a:off x="1137" y="719"/>
                <a:ext cx="23" cy="0"/>
              </a:xfrm>
              <a:prstGeom prst="line">
                <a:avLst/>
              </a:prstGeom>
              <a:noFill/>
              <a:ln w="9525">
                <a:solidFill>
                  <a:schemeClr val="tx1"/>
                </a:solidFill>
                <a:round/>
                <a:headEnd/>
                <a:tailEnd/>
              </a:ln>
              <a:effectLst/>
            </p:spPr>
            <p:txBody>
              <a:bodyPr/>
              <a:lstStyle/>
              <a:p>
                <a:endParaRPr lang="en-US"/>
              </a:p>
            </p:txBody>
          </p:sp>
        </p:grpSp>
        <p:grpSp>
          <p:nvGrpSpPr>
            <p:cNvPr id="11" name="Group 134"/>
            <p:cNvGrpSpPr>
              <a:grpSpLocks/>
            </p:cNvGrpSpPr>
            <p:nvPr/>
          </p:nvGrpSpPr>
          <p:grpSpPr bwMode="auto">
            <a:xfrm>
              <a:off x="1581" y="1948"/>
              <a:ext cx="34" cy="30"/>
              <a:chOff x="577" y="2591"/>
              <a:chExt cx="22" cy="22"/>
            </a:xfrm>
          </p:grpSpPr>
          <p:sp>
            <p:nvSpPr>
              <p:cNvPr id="13447" name="Line 135"/>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48" name="Line 136"/>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2" name="Group 137"/>
            <p:cNvGrpSpPr>
              <a:grpSpLocks/>
            </p:cNvGrpSpPr>
            <p:nvPr/>
          </p:nvGrpSpPr>
          <p:grpSpPr bwMode="auto">
            <a:xfrm rot="2700000">
              <a:off x="2100" y="1724"/>
              <a:ext cx="31" cy="34"/>
              <a:chOff x="577" y="2591"/>
              <a:chExt cx="22" cy="22"/>
            </a:xfrm>
          </p:grpSpPr>
          <p:sp>
            <p:nvSpPr>
              <p:cNvPr id="13450" name="Line 138"/>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51" name="Line 139"/>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3" name="Group 140"/>
            <p:cNvGrpSpPr>
              <a:grpSpLocks/>
            </p:cNvGrpSpPr>
            <p:nvPr/>
          </p:nvGrpSpPr>
          <p:grpSpPr bwMode="auto">
            <a:xfrm>
              <a:off x="2098" y="1720"/>
              <a:ext cx="37" cy="25"/>
              <a:chOff x="1137" y="701"/>
              <a:chExt cx="24" cy="18"/>
            </a:xfrm>
          </p:grpSpPr>
          <p:sp>
            <p:nvSpPr>
              <p:cNvPr id="13453" name="Line 141"/>
              <p:cNvSpPr>
                <a:spLocks noChangeShapeType="1"/>
              </p:cNvSpPr>
              <p:nvPr/>
            </p:nvSpPr>
            <p:spPr bwMode="auto">
              <a:xfrm flipH="1">
                <a:off x="1137" y="701"/>
                <a:ext cx="11" cy="15"/>
              </a:xfrm>
              <a:prstGeom prst="line">
                <a:avLst/>
              </a:prstGeom>
              <a:noFill/>
              <a:ln w="9525">
                <a:solidFill>
                  <a:schemeClr val="tx1"/>
                </a:solidFill>
                <a:round/>
                <a:headEnd/>
                <a:tailEnd/>
              </a:ln>
              <a:effectLst/>
            </p:spPr>
            <p:txBody>
              <a:bodyPr/>
              <a:lstStyle/>
              <a:p>
                <a:endParaRPr lang="en-US"/>
              </a:p>
            </p:txBody>
          </p:sp>
          <p:sp>
            <p:nvSpPr>
              <p:cNvPr id="13454" name="Line 142"/>
              <p:cNvSpPr>
                <a:spLocks noChangeShapeType="1"/>
              </p:cNvSpPr>
              <p:nvPr/>
            </p:nvSpPr>
            <p:spPr bwMode="auto">
              <a:xfrm>
                <a:off x="1150" y="702"/>
                <a:ext cx="11" cy="15"/>
              </a:xfrm>
              <a:prstGeom prst="line">
                <a:avLst/>
              </a:prstGeom>
              <a:noFill/>
              <a:ln w="9525">
                <a:solidFill>
                  <a:schemeClr val="tx1"/>
                </a:solidFill>
                <a:round/>
                <a:headEnd/>
                <a:tailEnd/>
              </a:ln>
              <a:effectLst/>
            </p:spPr>
            <p:txBody>
              <a:bodyPr/>
              <a:lstStyle/>
              <a:p>
                <a:endParaRPr lang="en-US"/>
              </a:p>
            </p:txBody>
          </p:sp>
          <p:sp>
            <p:nvSpPr>
              <p:cNvPr id="13455" name="Line 143"/>
              <p:cNvSpPr>
                <a:spLocks noChangeShapeType="1"/>
              </p:cNvSpPr>
              <p:nvPr/>
            </p:nvSpPr>
            <p:spPr bwMode="auto">
              <a:xfrm flipH="1">
                <a:off x="1137" y="719"/>
                <a:ext cx="23" cy="0"/>
              </a:xfrm>
              <a:prstGeom prst="line">
                <a:avLst/>
              </a:prstGeom>
              <a:noFill/>
              <a:ln w="9525">
                <a:solidFill>
                  <a:schemeClr val="tx1"/>
                </a:solidFill>
                <a:round/>
                <a:headEnd/>
                <a:tailEnd/>
              </a:ln>
              <a:effectLst/>
            </p:spPr>
            <p:txBody>
              <a:bodyPr/>
              <a:lstStyle/>
              <a:p>
                <a:endParaRPr lang="en-US"/>
              </a:p>
            </p:txBody>
          </p:sp>
        </p:grpSp>
        <p:grpSp>
          <p:nvGrpSpPr>
            <p:cNvPr id="14" name="Group 144"/>
            <p:cNvGrpSpPr>
              <a:grpSpLocks/>
            </p:cNvGrpSpPr>
            <p:nvPr/>
          </p:nvGrpSpPr>
          <p:grpSpPr bwMode="auto">
            <a:xfrm>
              <a:off x="2101" y="1660"/>
              <a:ext cx="34" cy="30"/>
              <a:chOff x="577" y="2591"/>
              <a:chExt cx="22" cy="22"/>
            </a:xfrm>
          </p:grpSpPr>
          <p:sp>
            <p:nvSpPr>
              <p:cNvPr id="13457" name="Line 145"/>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58" name="Line 146"/>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5" name="Group 147"/>
            <p:cNvGrpSpPr>
              <a:grpSpLocks/>
            </p:cNvGrpSpPr>
            <p:nvPr/>
          </p:nvGrpSpPr>
          <p:grpSpPr bwMode="auto">
            <a:xfrm rot="2700000">
              <a:off x="2640" y="1823"/>
              <a:ext cx="30" cy="34"/>
              <a:chOff x="577" y="2591"/>
              <a:chExt cx="22" cy="22"/>
            </a:xfrm>
          </p:grpSpPr>
          <p:sp>
            <p:nvSpPr>
              <p:cNvPr id="13460" name="Line 148"/>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61" name="Line 149"/>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6" name="Group 150"/>
            <p:cNvGrpSpPr>
              <a:grpSpLocks/>
            </p:cNvGrpSpPr>
            <p:nvPr/>
          </p:nvGrpSpPr>
          <p:grpSpPr bwMode="auto">
            <a:xfrm>
              <a:off x="2637" y="1839"/>
              <a:ext cx="37" cy="25"/>
              <a:chOff x="1137" y="701"/>
              <a:chExt cx="24" cy="18"/>
            </a:xfrm>
          </p:grpSpPr>
          <p:sp>
            <p:nvSpPr>
              <p:cNvPr id="13463" name="Line 151"/>
              <p:cNvSpPr>
                <a:spLocks noChangeShapeType="1"/>
              </p:cNvSpPr>
              <p:nvPr/>
            </p:nvSpPr>
            <p:spPr bwMode="auto">
              <a:xfrm flipH="1">
                <a:off x="1137" y="701"/>
                <a:ext cx="11" cy="15"/>
              </a:xfrm>
              <a:prstGeom prst="line">
                <a:avLst/>
              </a:prstGeom>
              <a:noFill/>
              <a:ln w="9525">
                <a:solidFill>
                  <a:schemeClr val="tx1"/>
                </a:solidFill>
                <a:round/>
                <a:headEnd/>
                <a:tailEnd/>
              </a:ln>
              <a:effectLst/>
            </p:spPr>
            <p:txBody>
              <a:bodyPr/>
              <a:lstStyle/>
              <a:p>
                <a:endParaRPr lang="en-US"/>
              </a:p>
            </p:txBody>
          </p:sp>
          <p:sp>
            <p:nvSpPr>
              <p:cNvPr id="13464" name="Line 152"/>
              <p:cNvSpPr>
                <a:spLocks noChangeShapeType="1"/>
              </p:cNvSpPr>
              <p:nvPr/>
            </p:nvSpPr>
            <p:spPr bwMode="auto">
              <a:xfrm>
                <a:off x="1150" y="702"/>
                <a:ext cx="11" cy="15"/>
              </a:xfrm>
              <a:prstGeom prst="line">
                <a:avLst/>
              </a:prstGeom>
              <a:noFill/>
              <a:ln w="9525">
                <a:solidFill>
                  <a:schemeClr val="tx1"/>
                </a:solidFill>
                <a:round/>
                <a:headEnd/>
                <a:tailEnd/>
              </a:ln>
              <a:effectLst/>
            </p:spPr>
            <p:txBody>
              <a:bodyPr/>
              <a:lstStyle/>
              <a:p>
                <a:endParaRPr lang="en-US"/>
              </a:p>
            </p:txBody>
          </p:sp>
          <p:sp>
            <p:nvSpPr>
              <p:cNvPr id="13465" name="Line 153"/>
              <p:cNvSpPr>
                <a:spLocks noChangeShapeType="1"/>
              </p:cNvSpPr>
              <p:nvPr/>
            </p:nvSpPr>
            <p:spPr bwMode="auto">
              <a:xfrm flipH="1">
                <a:off x="1137" y="719"/>
                <a:ext cx="23" cy="0"/>
              </a:xfrm>
              <a:prstGeom prst="line">
                <a:avLst/>
              </a:prstGeom>
              <a:noFill/>
              <a:ln w="9525">
                <a:solidFill>
                  <a:schemeClr val="tx1"/>
                </a:solidFill>
                <a:round/>
                <a:headEnd/>
                <a:tailEnd/>
              </a:ln>
              <a:effectLst/>
            </p:spPr>
            <p:txBody>
              <a:bodyPr/>
              <a:lstStyle/>
              <a:p>
                <a:endParaRPr lang="en-US"/>
              </a:p>
            </p:txBody>
          </p:sp>
        </p:grpSp>
        <p:grpSp>
          <p:nvGrpSpPr>
            <p:cNvPr id="17" name="Group 154"/>
            <p:cNvGrpSpPr>
              <a:grpSpLocks/>
            </p:cNvGrpSpPr>
            <p:nvPr/>
          </p:nvGrpSpPr>
          <p:grpSpPr bwMode="auto">
            <a:xfrm>
              <a:off x="2640" y="1771"/>
              <a:ext cx="34" cy="31"/>
              <a:chOff x="577" y="2591"/>
              <a:chExt cx="22" cy="22"/>
            </a:xfrm>
          </p:grpSpPr>
          <p:sp>
            <p:nvSpPr>
              <p:cNvPr id="13467" name="Line 155"/>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68" name="Line 156"/>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8" name="Group 157"/>
            <p:cNvGrpSpPr>
              <a:grpSpLocks/>
            </p:cNvGrpSpPr>
            <p:nvPr/>
          </p:nvGrpSpPr>
          <p:grpSpPr bwMode="auto">
            <a:xfrm rot="2700000">
              <a:off x="2642" y="2154"/>
              <a:ext cx="30" cy="34"/>
              <a:chOff x="577" y="2591"/>
              <a:chExt cx="22" cy="22"/>
            </a:xfrm>
          </p:grpSpPr>
          <p:sp>
            <p:nvSpPr>
              <p:cNvPr id="13470" name="Line 158"/>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71" name="Line 159"/>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9" name="Group 160"/>
            <p:cNvGrpSpPr>
              <a:grpSpLocks/>
            </p:cNvGrpSpPr>
            <p:nvPr/>
          </p:nvGrpSpPr>
          <p:grpSpPr bwMode="auto">
            <a:xfrm>
              <a:off x="2638" y="2193"/>
              <a:ext cx="37" cy="26"/>
              <a:chOff x="1137" y="701"/>
              <a:chExt cx="24" cy="18"/>
            </a:xfrm>
          </p:grpSpPr>
          <p:sp>
            <p:nvSpPr>
              <p:cNvPr id="13473" name="Line 161"/>
              <p:cNvSpPr>
                <a:spLocks noChangeShapeType="1"/>
              </p:cNvSpPr>
              <p:nvPr/>
            </p:nvSpPr>
            <p:spPr bwMode="auto">
              <a:xfrm flipH="1">
                <a:off x="1137" y="701"/>
                <a:ext cx="11" cy="15"/>
              </a:xfrm>
              <a:prstGeom prst="line">
                <a:avLst/>
              </a:prstGeom>
              <a:noFill/>
              <a:ln w="9525">
                <a:solidFill>
                  <a:schemeClr val="tx1"/>
                </a:solidFill>
                <a:round/>
                <a:headEnd/>
                <a:tailEnd/>
              </a:ln>
              <a:effectLst/>
            </p:spPr>
            <p:txBody>
              <a:bodyPr/>
              <a:lstStyle/>
              <a:p>
                <a:endParaRPr lang="en-US"/>
              </a:p>
            </p:txBody>
          </p:sp>
          <p:sp>
            <p:nvSpPr>
              <p:cNvPr id="13474" name="Line 162"/>
              <p:cNvSpPr>
                <a:spLocks noChangeShapeType="1"/>
              </p:cNvSpPr>
              <p:nvPr/>
            </p:nvSpPr>
            <p:spPr bwMode="auto">
              <a:xfrm>
                <a:off x="1150" y="702"/>
                <a:ext cx="11" cy="15"/>
              </a:xfrm>
              <a:prstGeom prst="line">
                <a:avLst/>
              </a:prstGeom>
              <a:noFill/>
              <a:ln w="9525">
                <a:solidFill>
                  <a:schemeClr val="tx1"/>
                </a:solidFill>
                <a:round/>
                <a:headEnd/>
                <a:tailEnd/>
              </a:ln>
              <a:effectLst/>
            </p:spPr>
            <p:txBody>
              <a:bodyPr/>
              <a:lstStyle/>
              <a:p>
                <a:endParaRPr lang="en-US"/>
              </a:p>
            </p:txBody>
          </p:sp>
          <p:sp>
            <p:nvSpPr>
              <p:cNvPr id="13475" name="Line 163"/>
              <p:cNvSpPr>
                <a:spLocks noChangeShapeType="1"/>
              </p:cNvSpPr>
              <p:nvPr/>
            </p:nvSpPr>
            <p:spPr bwMode="auto">
              <a:xfrm flipH="1">
                <a:off x="1137" y="719"/>
                <a:ext cx="23" cy="0"/>
              </a:xfrm>
              <a:prstGeom prst="line">
                <a:avLst/>
              </a:prstGeom>
              <a:noFill/>
              <a:ln w="9525">
                <a:solidFill>
                  <a:schemeClr val="tx1"/>
                </a:solidFill>
                <a:round/>
                <a:headEnd/>
                <a:tailEnd/>
              </a:ln>
              <a:effectLst/>
            </p:spPr>
            <p:txBody>
              <a:bodyPr/>
              <a:lstStyle/>
              <a:p>
                <a:endParaRPr lang="en-US"/>
              </a:p>
            </p:txBody>
          </p:sp>
        </p:grpSp>
        <p:grpSp>
          <p:nvGrpSpPr>
            <p:cNvPr id="20" name="Group 164"/>
            <p:cNvGrpSpPr>
              <a:grpSpLocks/>
            </p:cNvGrpSpPr>
            <p:nvPr/>
          </p:nvGrpSpPr>
          <p:grpSpPr bwMode="auto">
            <a:xfrm>
              <a:off x="2642" y="2140"/>
              <a:ext cx="33" cy="31"/>
              <a:chOff x="577" y="2591"/>
              <a:chExt cx="22" cy="22"/>
            </a:xfrm>
          </p:grpSpPr>
          <p:sp>
            <p:nvSpPr>
              <p:cNvPr id="13477" name="Line 165"/>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78" name="Line 166"/>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21" name="Group 167"/>
            <p:cNvGrpSpPr>
              <a:grpSpLocks/>
            </p:cNvGrpSpPr>
            <p:nvPr/>
          </p:nvGrpSpPr>
          <p:grpSpPr bwMode="auto">
            <a:xfrm rot="2700000">
              <a:off x="2098" y="2059"/>
              <a:ext cx="30" cy="34"/>
              <a:chOff x="577" y="2591"/>
              <a:chExt cx="22" cy="22"/>
            </a:xfrm>
          </p:grpSpPr>
          <p:sp>
            <p:nvSpPr>
              <p:cNvPr id="13480" name="Line 168"/>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81" name="Line 169"/>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22" name="Group 170"/>
            <p:cNvGrpSpPr>
              <a:grpSpLocks/>
            </p:cNvGrpSpPr>
            <p:nvPr/>
          </p:nvGrpSpPr>
          <p:grpSpPr bwMode="auto">
            <a:xfrm>
              <a:off x="2095" y="2093"/>
              <a:ext cx="36" cy="25"/>
              <a:chOff x="1137" y="701"/>
              <a:chExt cx="24" cy="18"/>
            </a:xfrm>
          </p:grpSpPr>
          <p:sp>
            <p:nvSpPr>
              <p:cNvPr id="13483" name="Line 171"/>
              <p:cNvSpPr>
                <a:spLocks noChangeShapeType="1"/>
              </p:cNvSpPr>
              <p:nvPr/>
            </p:nvSpPr>
            <p:spPr bwMode="auto">
              <a:xfrm flipH="1">
                <a:off x="1137" y="701"/>
                <a:ext cx="11" cy="15"/>
              </a:xfrm>
              <a:prstGeom prst="line">
                <a:avLst/>
              </a:prstGeom>
              <a:noFill/>
              <a:ln w="9525">
                <a:solidFill>
                  <a:schemeClr val="tx1"/>
                </a:solidFill>
                <a:round/>
                <a:headEnd/>
                <a:tailEnd/>
              </a:ln>
              <a:effectLst/>
            </p:spPr>
            <p:txBody>
              <a:bodyPr/>
              <a:lstStyle/>
              <a:p>
                <a:endParaRPr lang="en-US"/>
              </a:p>
            </p:txBody>
          </p:sp>
          <p:sp>
            <p:nvSpPr>
              <p:cNvPr id="13484" name="Line 172"/>
              <p:cNvSpPr>
                <a:spLocks noChangeShapeType="1"/>
              </p:cNvSpPr>
              <p:nvPr/>
            </p:nvSpPr>
            <p:spPr bwMode="auto">
              <a:xfrm>
                <a:off x="1150" y="702"/>
                <a:ext cx="11" cy="15"/>
              </a:xfrm>
              <a:prstGeom prst="line">
                <a:avLst/>
              </a:prstGeom>
              <a:noFill/>
              <a:ln w="9525">
                <a:solidFill>
                  <a:schemeClr val="tx1"/>
                </a:solidFill>
                <a:round/>
                <a:headEnd/>
                <a:tailEnd/>
              </a:ln>
              <a:effectLst/>
            </p:spPr>
            <p:txBody>
              <a:bodyPr/>
              <a:lstStyle/>
              <a:p>
                <a:endParaRPr lang="en-US"/>
              </a:p>
            </p:txBody>
          </p:sp>
          <p:sp>
            <p:nvSpPr>
              <p:cNvPr id="13485" name="Line 173"/>
              <p:cNvSpPr>
                <a:spLocks noChangeShapeType="1"/>
              </p:cNvSpPr>
              <p:nvPr/>
            </p:nvSpPr>
            <p:spPr bwMode="auto">
              <a:xfrm flipH="1">
                <a:off x="1137" y="719"/>
                <a:ext cx="23" cy="0"/>
              </a:xfrm>
              <a:prstGeom prst="line">
                <a:avLst/>
              </a:prstGeom>
              <a:noFill/>
              <a:ln w="9525">
                <a:solidFill>
                  <a:schemeClr val="tx1"/>
                </a:solidFill>
                <a:round/>
                <a:headEnd/>
                <a:tailEnd/>
              </a:ln>
              <a:effectLst/>
            </p:spPr>
            <p:txBody>
              <a:bodyPr/>
              <a:lstStyle/>
              <a:p>
                <a:endParaRPr lang="en-US"/>
              </a:p>
            </p:txBody>
          </p:sp>
        </p:grpSp>
        <p:grpSp>
          <p:nvGrpSpPr>
            <p:cNvPr id="23" name="Group 174"/>
            <p:cNvGrpSpPr>
              <a:grpSpLocks/>
            </p:cNvGrpSpPr>
            <p:nvPr/>
          </p:nvGrpSpPr>
          <p:grpSpPr bwMode="auto">
            <a:xfrm>
              <a:off x="2098" y="2091"/>
              <a:ext cx="33" cy="31"/>
              <a:chOff x="577" y="2591"/>
              <a:chExt cx="22" cy="22"/>
            </a:xfrm>
          </p:grpSpPr>
          <p:sp>
            <p:nvSpPr>
              <p:cNvPr id="13487" name="Line 175"/>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488" name="Line 176"/>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grpSp>
        <p:nvGrpSpPr>
          <p:cNvPr id="24" name="Group 193"/>
          <p:cNvGrpSpPr>
            <a:grpSpLocks/>
          </p:cNvGrpSpPr>
          <p:nvPr/>
        </p:nvGrpSpPr>
        <p:grpSpPr bwMode="auto">
          <a:xfrm>
            <a:off x="4579937" y="4297363"/>
            <a:ext cx="2798763" cy="2036762"/>
            <a:chOff x="3006" y="2755"/>
            <a:chExt cx="1763" cy="1283"/>
          </a:xfrm>
        </p:grpSpPr>
        <p:grpSp>
          <p:nvGrpSpPr>
            <p:cNvPr id="25" name="Group 72"/>
            <p:cNvGrpSpPr>
              <a:grpSpLocks/>
            </p:cNvGrpSpPr>
            <p:nvPr/>
          </p:nvGrpSpPr>
          <p:grpSpPr bwMode="auto">
            <a:xfrm>
              <a:off x="3007" y="2755"/>
              <a:ext cx="267" cy="192"/>
              <a:chOff x="334" y="2848"/>
              <a:chExt cx="174" cy="137"/>
            </a:xfrm>
          </p:grpSpPr>
          <p:sp>
            <p:nvSpPr>
              <p:cNvPr id="13385" name="Rectangle 73"/>
              <p:cNvSpPr>
                <a:spLocks noChangeArrowheads="1"/>
              </p:cNvSpPr>
              <p:nvPr/>
            </p:nvSpPr>
            <p:spPr bwMode="auto">
              <a:xfrm>
                <a:off x="373" y="2877"/>
                <a:ext cx="96" cy="96"/>
              </a:xfrm>
              <a:prstGeom prst="rect">
                <a:avLst/>
              </a:prstGeom>
              <a:noFill/>
              <a:ln w="9525">
                <a:solidFill>
                  <a:schemeClr val="tx1"/>
                </a:solidFill>
                <a:miter lim="800000"/>
                <a:headEnd/>
                <a:tailEnd/>
              </a:ln>
              <a:effectLst/>
            </p:spPr>
            <p:txBody>
              <a:bodyPr wrap="none" anchor="ctr"/>
              <a:lstStyle/>
              <a:p>
                <a:endParaRPr lang="en-US"/>
              </a:p>
            </p:txBody>
          </p:sp>
          <p:sp>
            <p:nvSpPr>
              <p:cNvPr id="13386" name="Text Box 74"/>
              <p:cNvSpPr txBox="1">
                <a:spLocks noChangeArrowheads="1"/>
              </p:cNvSpPr>
              <p:nvPr/>
            </p:nvSpPr>
            <p:spPr bwMode="auto">
              <a:xfrm>
                <a:off x="334" y="2848"/>
                <a:ext cx="174" cy="137"/>
              </a:xfrm>
              <a:prstGeom prst="rect">
                <a:avLst/>
              </a:prstGeom>
              <a:noFill/>
              <a:ln w="9525">
                <a:noFill/>
                <a:miter lim="800000"/>
                <a:headEnd/>
                <a:tailEnd/>
              </a:ln>
              <a:effectLst/>
            </p:spPr>
            <p:txBody>
              <a:bodyPr>
                <a:spAutoFit/>
              </a:bodyPr>
              <a:lstStyle/>
              <a:p>
                <a:pPr algn="ctr"/>
                <a:r>
                  <a:rPr lang="en-US" sz="1400">
                    <a:latin typeface="Times New Roman" pitchFamily="18" charset="0"/>
                  </a:rPr>
                  <a:t>5</a:t>
                </a:r>
              </a:p>
            </p:txBody>
          </p:sp>
        </p:grpSp>
        <p:sp>
          <p:nvSpPr>
            <p:cNvPr id="13387" name="Line 75"/>
            <p:cNvSpPr>
              <a:spLocks noChangeShapeType="1"/>
            </p:cNvSpPr>
            <p:nvPr/>
          </p:nvSpPr>
          <p:spPr bwMode="auto">
            <a:xfrm>
              <a:off x="4630" y="2822"/>
              <a:ext cx="1" cy="1110"/>
            </a:xfrm>
            <a:prstGeom prst="line">
              <a:avLst/>
            </a:prstGeom>
            <a:noFill/>
            <a:ln w="9525">
              <a:solidFill>
                <a:schemeClr val="tx1"/>
              </a:solidFill>
              <a:round/>
              <a:headEnd/>
              <a:tailEnd/>
            </a:ln>
            <a:effectLst/>
          </p:spPr>
          <p:txBody>
            <a:bodyPr/>
            <a:lstStyle/>
            <a:p>
              <a:endParaRPr lang="en-US"/>
            </a:p>
          </p:txBody>
        </p:sp>
        <p:sp>
          <p:nvSpPr>
            <p:cNvPr id="13388" name="Text Box 76"/>
            <p:cNvSpPr txBox="1">
              <a:spLocks noChangeArrowheads="1"/>
            </p:cNvSpPr>
            <p:nvPr/>
          </p:nvSpPr>
          <p:spPr bwMode="auto">
            <a:xfrm>
              <a:off x="4421" y="3865"/>
              <a:ext cx="348" cy="173"/>
            </a:xfrm>
            <a:prstGeom prst="rect">
              <a:avLst/>
            </a:prstGeom>
            <a:noFill/>
            <a:ln w="9525">
              <a:noFill/>
              <a:miter lim="800000"/>
              <a:headEnd/>
              <a:tailEnd/>
            </a:ln>
            <a:effectLst/>
          </p:spPr>
          <p:txBody>
            <a:bodyPr wrap="none">
              <a:spAutoFit/>
            </a:bodyPr>
            <a:lstStyle/>
            <a:p>
              <a:r>
                <a:rPr lang="en-US" sz="1200" b="0">
                  <a:latin typeface="Times New Roman" pitchFamily="18" charset="0"/>
                </a:rPr>
                <a:t>Mar 1</a:t>
              </a:r>
            </a:p>
          </p:txBody>
        </p:sp>
        <p:sp>
          <p:nvSpPr>
            <p:cNvPr id="13389" name="Line 77"/>
            <p:cNvSpPr>
              <a:spLocks noChangeShapeType="1"/>
            </p:cNvSpPr>
            <p:nvPr/>
          </p:nvSpPr>
          <p:spPr bwMode="auto">
            <a:xfrm>
              <a:off x="3302" y="3057"/>
              <a:ext cx="2" cy="201"/>
            </a:xfrm>
            <a:prstGeom prst="line">
              <a:avLst/>
            </a:prstGeom>
            <a:noFill/>
            <a:ln w="9525">
              <a:solidFill>
                <a:schemeClr val="tx1"/>
              </a:solidFill>
              <a:round/>
              <a:headEnd/>
              <a:tailEnd type="triangle" w="med" len="med"/>
            </a:ln>
            <a:effectLst/>
          </p:spPr>
          <p:txBody>
            <a:bodyPr/>
            <a:lstStyle/>
            <a:p>
              <a:endParaRPr lang="en-US"/>
            </a:p>
          </p:txBody>
        </p:sp>
        <p:sp>
          <p:nvSpPr>
            <p:cNvPr id="13390" name="Line 78"/>
            <p:cNvSpPr>
              <a:spLocks noChangeShapeType="1"/>
            </p:cNvSpPr>
            <p:nvPr/>
          </p:nvSpPr>
          <p:spPr bwMode="auto">
            <a:xfrm>
              <a:off x="3818" y="3057"/>
              <a:ext cx="2" cy="201"/>
            </a:xfrm>
            <a:prstGeom prst="line">
              <a:avLst/>
            </a:prstGeom>
            <a:noFill/>
            <a:ln w="9525">
              <a:solidFill>
                <a:schemeClr val="tx1"/>
              </a:solidFill>
              <a:round/>
              <a:headEnd/>
              <a:tailEnd type="triangle" w="med" len="med"/>
            </a:ln>
            <a:effectLst/>
          </p:spPr>
          <p:txBody>
            <a:bodyPr/>
            <a:lstStyle/>
            <a:p>
              <a:endParaRPr lang="en-US"/>
            </a:p>
          </p:txBody>
        </p:sp>
        <p:sp>
          <p:nvSpPr>
            <p:cNvPr id="13391" name="Line 79"/>
            <p:cNvSpPr>
              <a:spLocks noChangeShapeType="1"/>
            </p:cNvSpPr>
            <p:nvPr/>
          </p:nvSpPr>
          <p:spPr bwMode="auto">
            <a:xfrm>
              <a:off x="4335" y="3057"/>
              <a:ext cx="1" cy="201"/>
            </a:xfrm>
            <a:prstGeom prst="line">
              <a:avLst/>
            </a:prstGeom>
            <a:noFill/>
            <a:ln w="9525">
              <a:solidFill>
                <a:schemeClr val="tx1"/>
              </a:solidFill>
              <a:round/>
              <a:headEnd/>
              <a:tailEnd type="triangle" w="med" len="med"/>
            </a:ln>
            <a:effectLst/>
          </p:spPr>
          <p:txBody>
            <a:bodyPr/>
            <a:lstStyle/>
            <a:p>
              <a:endParaRPr lang="en-US"/>
            </a:p>
          </p:txBody>
        </p:sp>
        <p:sp>
          <p:nvSpPr>
            <p:cNvPr id="13392" name="Text Box 80"/>
            <p:cNvSpPr txBox="1">
              <a:spLocks noChangeArrowheads="1"/>
            </p:cNvSpPr>
            <p:nvPr/>
          </p:nvSpPr>
          <p:spPr bwMode="auto">
            <a:xfrm>
              <a:off x="3155" y="2843"/>
              <a:ext cx="259" cy="192"/>
            </a:xfrm>
            <a:prstGeom prst="rect">
              <a:avLst/>
            </a:prstGeom>
            <a:noFill/>
            <a:ln w="9525">
              <a:noFill/>
              <a:miter lim="800000"/>
              <a:headEnd/>
              <a:tailEnd/>
            </a:ln>
            <a:effectLst/>
          </p:spPr>
          <p:txBody>
            <a:bodyPr wrap="none">
              <a:spAutoFit/>
            </a:bodyPr>
            <a:lstStyle/>
            <a:p>
              <a:r>
                <a:rPr lang="en-US" sz="1400" b="0">
                  <a:latin typeface="Times New Roman" pitchFamily="18" charset="0"/>
                </a:rPr>
                <a:t>5th</a:t>
              </a:r>
            </a:p>
          </p:txBody>
        </p:sp>
        <p:sp>
          <p:nvSpPr>
            <p:cNvPr id="13393" name="Text Box 81"/>
            <p:cNvSpPr txBox="1">
              <a:spLocks noChangeArrowheads="1"/>
            </p:cNvSpPr>
            <p:nvPr/>
          </p:nvSpPr>
          <p:spPr bwMode="auto">
            <a:xfrm>
              <a:off x="3649" y="2843"/>
              <a:ext cx="315" cy="192"/>
            </a:xfrm>
            <a:prstGeom prst="rect">
              <a:avLst/>
            </a:prstGeom>
            <a:noFill/>
            <a:ln w="9525">
              <a:noFill/>
              <a:miter lim="800000"/>
              <a:headEnd/>
              <a:tailEnd/>
            </a:ln>
            <a:effectLst/>
          </p:spPr>
          <p:txBody>
            <a:bodyPr wrap="none">
              <a:spAutoFit/>
            </a:bodyPr>
            <a:lstStyle/>
            <a:p>
              <a:r>
                <a:rPr lang="en-US" sz="1400" b="0">
                  <a:latin typeface="Times New Roman" pitchFamily="18" charset="0"/>
                </a:rPr>
                <a:t>15th</a:t>
              </a:r>
            </a:p>
          </p:txBody>
        </p:sp>
        <p:sp>
          <p:nvSpPr>
            <p:cNvPr id="13394" name="Text Box 82"/>
            <p:cNvSpPr txBox="1">
              <a:spLocks noChangeArrowheads="1"/>
            </p:cNvSpPr>
            <p:nvPr/>
          </p:nvSpPr>
          <p:spPr bwMode="auto">
            <a:xfrm>
              <a:off x="4169" y="2843"/>
              <a:ext cx="315" cy="192"/>
            </a:xfrm>
            <a:prstGeom prst="rect">
              <a:avLst/>
            </a:prstGeom>
            <a:noFill/>
            <a:ln w="9525">
              <a:noFill/>
              <a:miter lim="800000"/>
              <a:headEnd/>
              <a:tailEnd/>
            </a:ln>
            <a:effectLst/>
          </p:spPr>
          <p:txBody>
            <a:bodyPr wrap="none">
              <a:spAutoFit/>
            </a:bodyPr>
            <a:lstStyle/>
            <a:p>
              <a:r>
                <a:rPr lang="en-US" sz="1400" b="0">
                  <a:latin typeface="Times New Roman" pitchFamily="18" charset="0"/>
                </a:rPr>
                <a:t>25th</a:t>
              </a:r>
            </a:p>
          </p:txBody>
        </p:sp>
        <p:sp>
          <p:nvSpPr>
            <p:cNvPr id="13395" name="Freeform 83"/>
            <p:cNvSpPr>
              <a:spLocks/>
            </p:cNvSpPr>
            <p:nvPr/>
          </p:nvSpPr>
          <p:spPr bwMode="auto">
            <a:xfrm>
              <a:off x="3007" y="3225"/>
              <a:ext cx="1621" cy="179"/>
            </a:xfrm>
            <a:custGeom>
              <a:avLst/>
              <a:gdLst/>
              <a:ahLst/>
              <a:cxnLst>
                <a:cxn ang="0">
                  <a:pos x="0" y="0"/>
                </a:cxn>
                <a:cxn ang="0">
                  <a:pos x="0" y="12"/>
                </a:cxn>
                <a:cxn ang="0">
                  <a:pos x="156" y="29"/>
                </a:cxn>
                <a:cxn ang="0">
                  <a:pos x="299" y="30"/>
                </a:cxn>
                <a:cxn ang="0">
                  <a:pos x="488" y="48"/>
                </a:cxn>
                <a:cxn ang="0">
                  <a:pos x="611" y="74"/>
                </a:cxn>
                <a:cxn ang="0">
                  <a:pos x="879" y="80"/>
                </a:cxn>
                <a:cxn ang="0">
                  <a:pos x="975" y="102"/>
                </a:cxn>
                <a:cxn ang="0">
                  <a:pos x="1055" y="128"/>
                </a:cxn>
              </a:cxnLst>
              <a:rect l="0" t="0" r="r" b="b"/>
              <a:pathLst>
                <a:path w="1055" h="128">
                  <a:moveTo>
                    <a:pt x="0" y="0"/>
                  </a:moveTo>
                  <a:lnTo>
                    <a:pt x="0" y="12"/>
                  </a:lnTo>
                  <a:cubicBezTo>
                    <a:pt x="26" y="17"/>
                    <a:pt x="106" y="26"/>
                    <a:pt x="156" y="29"/>
                  </a:cubicBezTo>
                  <a:cubicBezTo>
                    <a:pt x="206" y="32"/>
                    <a:pt x="244" y="27"/>
                    <a:pt x="299" y="30"/>
                  </a:cubicBezTo>
                  <a:cubicBezTo>
                    <a:pt x="354" y="33"/>
                    <a:pt x="436" y="41"/>
                    <a:pt x="488" y="48"/>
                  </a:cubicBezTo>
                  <a:cubicBezTo>
                    <a:pt x="540" y="55"/>
                    <a:pt x="546" y="69"/>
                    <a:pt x="611" y="74"/>
                  </a:cubicBezTo>
                  <a:cubicBezTo>
                    <a:pt x="676" y="79"/>
                    <a:pt x="818" y="75"/>
                    <a:pt x="879" y="80"/>
                  </a:cubicBezTo>
                  <a:cubicBezTo>
                    <a:pt x="940" y="85"/>
                    <a:pt x="946" y="94"/>
                    <a:pt x="975" y="102"/>
                  </a:cubicBezTo>
                  <a:cubicBezTo>
                    <a:pt x="1004" y="110"/>
                    <a:pt x="1029" y="119"/>
                    <a:pt x="1055" y="128"/>
                  </a:cubicBezTo>
                </a:path>
              </a:pathLst>
            </a:custGeom>
            <a:noFill/>
            <a:ln w="9525" cmpd="sng">
              <a:solidFill>
                <a:schemeClr val="tx1"/>
              </a:solidFill>
              <a:round/>
              <a:headEnd/>
              <a:tailEnd type="arrow" w="sm" len="sm"/>
            </a:ln>
            <a:effectLst/>
          </p:spPr>
          <p:txBody>
            <a:bodyPr/>
            <a:lstStyle/>
            <a:p>
              <a:endParaRPr lang="en-US"/>
            </a:p>
          </p:txBody>
        </p:sp>
        <p:sp>
          <p:nvSpPr>
            <p:cNvPr id="13396" name="Freeform 84"/>
            <p:cNvSpPr>
              <a:spLocks/>
            </p:cNvSpPr>
            <p:nvPr/>
          </p:nvSpPr>
          <p:spPr bwMode="auto">
            <a:xfrm>
              <a:off x="3012" y="3265"/>
              <a:ext cx="1616" cy="122"/>
            </a:xfrm>
            <a:custGeom>
              <a:avLst/>
              <a:gdLst/>
              <a:ahLst/>
              <a:cxnLst>
                <a:cxn ang="0">
                  <a:pos x="0" y="0"/>
                </a:cxn>
                <a:cxn ang="0">
                  <a:pos x="44" y="4"/>
                </a:cxn>
                <a:cxn ang="0">
                  <a:pos x="243" y="16"/>
                </a:cxn>
                <a:cxn ang="0">
                  <a:pos x="425" y="46"/>
                </a:cxn>
                <a:cxn ang="0">
                  <a:pos x="557" y="61"/>
                </a:cxn>
                <a:cxn ang="0">
                  <a:pos x="671" y="64"/>
                </a:cxn>
                <a:cxn ang="0">
                  <a:pos x="852" y="73"/>
                </a:cxn>
                <a:cxn ang="0">
                  <a:pos x="935" y="87"/>
                </a:cxn>
                <a:cxn ang="0">
                  <a:pos x="1052" y="81"/>
                </a:cxn>
              </a:cxnLst>
              <a:rect l="0" t="0" r="r" b="b"/>
              <a:pathLst>
                <a:path w="1052" h="87">
                  <a:moveTo>
                    <a:pt x="0" y="0"/>
                  </a:moveTo>
                  <a:lnTo>
                    <a:pt x="44" y="4"/>
                  </a:lnTo>
                  <a:lnTo>
                    <a:pt x="243" y="16"/>
                  </a:lnTo>
                  <a:lnTo>
                    <a:pt x="425" y="46"/>
                  </a:lnTo>
                  <a:lnTo>
                    <a:pt x="557" y="61"/>
                  </a:lnTo>
                  <a:lnTo>
                    <a:pt x="671" y="64"/>
                  </a:lnTo>
                  <a:lnTo>
                    <a:pt x="852" y="73"/>
                  </a:lnTo>
                  <a:lnTo>
                    <a:pt x="935" y="87"/>
                  </a:lnTo>
                  <a:lnTo>
                    <a:pt x="1052" y="81"/>
                  </a:lnTo>
                </a:path>
              </a:pathLst>
            </a:custGeom>
            <a:noFill/>
            <a:ln w="9525" cmpd="sng">
              <a:solidFill>
                <a:schemeClr val="tx1"/>
              </a:solidFill>
              <a:round/>
              <a:headEnd/>
              <a:tailEnd type="arrow" w="sm" len="sm"/>
            </a:ln>
            <a:effectLst/>
          </p:spPr>
          <p:txBody>
            <a:bodyPr/>
            <a:lstStyle/>
            <a:p>
              <a:endParaRPr lang="en-US"/>
            </a:p>
          </p:txBody>
        </p:sp>
        <p:sp>
          <p:nvSpPr>
            <p:cNvPr id="13397" name="Freeform 85"/>
            <p:cNvSpPr>
              <a:spLocks/>
            </p:cNvSpPr>
            <p:nvPr/>
          </p:nvSpPr>
          <p:spPr bwMode="auto">
            <a:xfrm>
              <a:off x="3007" y="3292"/>
              <a:ext cx="1621" cy="133"/>
            </a:xfrm>
            <a:custGeom>
              <a:avLst/>
              <a:gdLst/>
              <a:ahLst/>
              <a:cxnLst>
                <a:cxn ang="0">
                  <a:pos x="0" y="0"/>
                </a:cxn>
                <a:cxn ang="0">
                  <a:pos x="78" y="15"/>
                </a:cxn>
                <a:cxn ang="0">
                  <a:pos x="302" y="39"/>
                </a:cxn>
                <a:cxn ang="0">
                  <a:pos x="498" y="68"/>
                </a:cxn>
                <a:cxn ang="0">
                  <a:pos x="659" y="71"/>
                </a:cxn>
                <a:cxn ang="0">
                  <a:pos x="813" y="84"/>
                </a:cxn>
                <a:cxn ang="0">
                  <a:pos x="945" y="83"/>
                </a:cxn>
                <a:cxn ang="0">
                  <a:pos x="1050" y="95"/>
                </a:cxn>
              </a:cxnLst>
              <a:rect l="0" t="0" r="r" b="b"/>
              <a:pathLst>
                <a:path w="1050" h="95">
                  <a:moveTo>
                    <a:pt x="0" y="0"/>
                  </a:moveTo>
                  <a:cubicBezTo>
                    <a:pt x="14" y="4"/>
                    <a:pt x="28" y="8"/>
                    <a:pt x="78" y="15"/>
                  </a:cubicBezTo>
                  <a:cubicBezTo>
                    <a:pt x="128" y="22"/>
                    <a:pt x="232" y="30"/>
                    <a:pt x="302" y="39"/>
                  </a:cubicBezTo>
                  <a:cubicBezTo>
                    <a:pt x="372" y="48"/>
                    <a:pt x="439" y="63"/>
                    <a:pt x="498" y="68"/>
                  </a:cubicBezTo>
                  <a:cubicBezTo>
                    <a:pt x="557" y="73"/>
                    <a:pt x="607" y="68"/>
                    <a:pt x="659" y="71"/>
                  </a:cubicBezTo>
                  <a:cubicBezTo>
                    <a:pt x="711" y="74"/>
                    <a:pt x="765" y="82"/>
                    <a:pt x="813" y="84"/>
                  </a:cubicBezTo>
                  <a:cubicBezTo>
                    <a:pt x="861" y="86"/>
                    <a:pt x="906" y="81"/>
                    <a:pt x="945" y="83"/>
                  </a:cubicBezTo>
                  <a:cubicBezTo>
                    <a:pt x="984" y="85"/>
                    <a:pt x="1032" y="93"/>
                    <a:pt x="1050" y="95"/>
                  </a:cubicBezTo>
                </a:path>
              </a:pathLst>
            </a:custGeom>
            <a:noFill/>
            <a:ln w="9525" cmpd="sng">
              <a:solidFill>
                <a:schemeClr val="tx1"/>
              </a:solidFill>
              <a:round/>
              <a:headEnd/>
              <a:tailEnd type="arrow" w="sm" len="sm"/>
            </a:ln>
            <a:effectLst/>
          </p:spPr>
          <p:txBody>
            <a:bodyPr/>
            <a:lstStyle/>
            <a:p>
              <a:endParaRPr lang="en-US"/>
            </a:p>
          </p:txBody>
        </p:sp>
        <p:sp>
          <p:nvSpPr>
            <p:cNvPr id="13398" name="Freeform 86"/>
            <p:cNvSpPr>
              <a:spLocks/>
            </p:cNvSpPr>
            <p:nvPr/>
          </p:nvSpPr>
          <p:spPr bwMode="auto">
            <a:xfrm>
              <a:off x="3006" y="3622"/>
              <a:ext cx="1622" cy="72"/>
            </a:xfrm>
            <a:custGeom>
              <a:avLst/>
              <a:gdLst/>
              <a:ahLst/>
              <a:cxnLst>
                <a:cxn ang="0">
                  <a:pos x="1" y="52"/>
                </a:cxn>
                <a:cxn ang="0">
                  <a:pos x="0" y="33"/>
                </a:cxn>
                <a:cxn ang="0">
                  <a:pos x="54" y="33"/>
                </a:cxn>
                <a:cxn ang="0">
                  <a:pos x="229" y="21"/>
                </a:cxn>
                <a:cxn ang="0">
                  <a:pos x="409" y="31"/>
                </a:cxn>
                <a:cxn ang="0">
                  <a:pos x="603" y="33"/>
                </a:cxn>
                <a:cxn ang="0">
                  <a:pos x="691" y="19"/>
                </a:cxn>
                <a:cxn ang="0">
                  <a:pos x="766" y="19"/>
                </a:cxn>
                <a:cxn ang="0">
                  <a:pos x="862" y="16"/>
                </a:cxn>
                <a:cxn ang="0">
                  <a:pos x="961" y="3"/>
                </a:cxn>
                <a:cxn ang="0">
                  <a:pos x="1012" y="3"/>
                </a:cxn>
                <a:cxn ang="0">
                  <a:pos x="1056" y="0"/>
                </a:cxn>
              </a:cxnLst>
              <a:rect l="0" t="0" r="r" b="b"/>
              <a:pathLst>
                <a:path w="1056" h="52">
                  <a:moveTo>
                    <a:pt x="1" y="52"/>
                  </a:moveTo>
                  <a:lnTo>
                    <a:pt x="0" y="33"/>
                  </a:lnTo>
                  <a:cubicBezTo>
                    <a:pt x="9" y="30"/>
                    <a:pt x="16" y="35"/>
                    <a:pt x="54" y="33"/>
                  </a:cubicBezTo>
                  <a:cubicBezTo>
                    <a:pt x="92" y="31"/>
                    <a:pt x="170" y="21"/>
                    <a:pt x="229" y="21"/>
                  </a:cubicBezTo>
                  <a:cubicBezTo>
                    <a:pt x="288" y="21"/>
                    <a:pt x="347" y="29"/>
                    <a:pt x="409" y="31"/>
                  </a:cubicBezTo>
                  <a:cubicBezTo>
                    <a:pt x="471" y="33"/>
                    <a:pt x="556" y="35"/>
                    <a:pt x="603" y="33"/>
                  </a:cubicBezTo>
                  <a:cubicBezTo>
                    <a:pt x="650" y="31"/>
                    <a:pt x="664" y="21"/>
                    <a:pt x="691" y="19"/>
                  </a:cubicBezTo>
                  <a:cubicBezTo>
                    <a:pt x="718" y="17"/>
                    <a:pt x="738" y="19"/>
                    <a:pt x="766" y="19"/>
                  </a:cubicBezTo>
                  <a:cubicBezTo>
                    <a:pt x="794" y="19"/>
                    <a:pt x="830" y="19"/>
                    <a:pt x="862" y="16"/>
                  </a:cubicBezTo>
                  <a:cubicBezTo>
                    <a:pt x="894" y="13"/>
                    <a:pt x="936" y="5"/>
                    <a:pt x="961" y="3"/>
                  </a:cubicBezTo>
                  <a:cubicBezTo>
                    <a:pt x="986" y="1"/>
                    <a:pt x="996" y="3"/>
                    <a:pt x="1012" y="3"/>
                  </a:cubicBezTo>
                  <a:cubicBezTo>
                    <a:pt x="1028" y="3"/>
                    <a:pt x="1042" y="1"/>
                    <a:pt x="1056" y="0"/>
                  </a:cubicBezTo>
                </a:path>
              </a:pathLst>
            </a:custGeom>
            <a:noFill/>
            <a:ln w="9525" cap="flat" cmpd="sng">
              <a:solidFill>
                <a:schemeClr val="tx1"/>
              </a:solidFill>
              <a:prstDash val="lgDash"/>
              <a:round/>
              <a:headEnd/>
              <a:tailEnd type="arrow" w="sm" len="sm"/>
            </a:ln>
            <a:effectLst/>
          </p:spPr>
          <p:txBody>
            <a:bodyPr/>
            <a:lstStyle/>
            <a:p>
              <a:endParaRPr lang="en-US"/>
            </a:p>
          </p:txBody>
        </p:sp>
        <p:sp>
          <p:nvSpPr>
            <p:cNvPr id="13399" name="Freeform 87"/>
            <p:cNvSpPr>
              <a:spLocks/>
            </p:cNvSpPr>
            <p:nvPr/>
          </p:nvSpPr>
          <p:spPr bwMode="auto">
            <a:xfrm>
              <a:off x="3007" y="3580"/>
              <a:ext cx="1618" cy="114"/>
            </a:xfrm>
            <a:custGeom>
              <a:avLst/>
              <a:gdLst/>
              <a:ahLst/>
              <a:cxnLst>
                <a:cxn ang="0">
                  <a:pos x="0" y="82"/>
                </a:cxn>
                <a:cxn ang="0">
                  <a:pos x="78" y="73"/>
                </a:cxn>
                <a:cxn ang="0">
                  <a:pos x="189" y="61"/>
                </a:cxn>
                <a:cxn ang="0">
                  <a:pos x="305" y="40"/>
                </a:cxn>
                <a:cxn ang="0">
                  <a:pos x="422" y="24"/>
                </a:cxn>
                <a:cxn ang="0">
                  <a:pos x="533" y="24"/>
                </a:cxn>
                <a:cxn ang="0">
                  <a:pos x="663" y="31"/>
                </a:cxn>
                <a:cxn ang="0">
                  <a:pos x="720" y="36"/>
                </a:cxn>
                <a:cxn ang="0">
                  <a:pos x="804" y="36"/>
                </a:cxn>
                <a:cxn ang="0">
                  <a:pos x="929" y="18"/>
                </a:cxn>
                <a:cxn ang="0">
                  <a:pos x="1053" y="0"/>
                </a:cxn>
              </a:cxnLst>
              <a:rect l="0" t="0" r="r" b="b"/>
              <a:pathLst>
                <a:path w="1053" h="82">
                  <a:moveTo>
                    <a:pt x="0" y="82"/>
                  </a:moveTo>
                  <a:cubicBezTo>
                    <a:pt x="23" y="79"/>
                    <a:pt x="47" y="76"/>
                    <a:pt x="78" y="73"/>
                  </a:cubicBezTo>
                  <a:cubicBezTo>
                    <a:pt x="109" y="70"/>
                    <a:pt x="151" y="66"/>
                    <a:pt x="189" y="61"/>
                  </a:cubicBezTo>
                  <a:cubicBezTo>
                    <a:pt x="227" y="56"/>
                    <a:pt x="266" y="46"/>
                    <a:pt x="305" y="40"/>
                  </a:cubicBezTo>
                  <a:cubicBezTo>
                    <a:pt x="344" y="34"/>
                    <a:pt x="384" y="27"/>
                    <a:pt x="422" y="24"/>
                  </a:cubicBezTo>
                  <a:cubicBezTo>
                    <a:pt x="460" y="21"/>
                    <a:pt x="493" y="23"/>
                    <a:pt x="533" y="24"/>
                  </a:cubicBezTo>
                  <a:cubicBezTo>
                    <a:pt x="573" y="25"/>
                    <a:pt x="632" y="29"/>
                    <a:pt x="663" y="31"/>
                  </a:cubicBezTo>
                  <a:cubicBezTo>
                    <a:pt x="694" y="33"/>
                    <a:pt x="697" y="35"/>
                    <a:pt x="720" y="36"/>
                  </a:cubicBezTo>
                  <a:cubicBezTo>
                    <a:pt x="743" y="37"/>
                    <a:pt x="769" y="39"/>
                    <a:pt x="804" y="36"/>
                  </a:cubicBezTo>
                  <a:cubicBezTo>
                    <a:pt x="839" y="33"/>
                    <a:pt x="888" y="24"/>
                    <a:pt x="929" y="18"/>
                  </a:cubicBezTo>
                  <a:cubicBezTo>
                    <a:pt x="970" y="12"/>
                    <a:pt x="1011" y="6"/>
                    <a:pt x="1053" y="0"/>
                  </a:cubicBezTo>
                </a:path>
              </a:pathLst>
            </a:custGeom>
            <a:noFill/>
            <a:ln w="9525" cap="flat" cmpd="sng">
              <a:solidFill>
                <a:schemeClr val="tx1"/>
              </a:solidFill>
              <a:prstDash val="lgDash"/>
              <a:round/>
              <a:headEnd/>
              <a:tailEnd type="arrow" w="sm" len="sm"/>
            </a:ln>
            <a:effectLst/>
          </p:spPr>
          <p:txBody>
            <a:bodyPr/>
            <a:lstStyle/>
            <a:p>
              <a:endParaRPr lang="en-US"/>
            </a:p>
          </p:txBody>
        </p:sp>
        <p:sp>
          <p:nvSpPr>
            <p:cNvPr id="13400" name="Freeform 88"/>
            <p:cNvSpPr>
              <a:spLocks/>
            </p:cNvSpPr>
            <p:nvPr/>
          </p:nvSpPr>
          <p:spPr bwMode="auto">
            <a:xfrm>
              <a:off x="3007" y="3657"/>
              <a:ext cx="1623" cy="65"/>
            </a:xfrm>
            <a:custGeom>
              <a:avLst/>
              <a:gdLst/>
              <a:ahLst/>
              <a:cxnLst>
                <a:cxn ang="0">
                  <a:pos x="0" y="27"/>
                </a:cxn>
                <a:cxn ang="0">
                  <a:pos x="2" y="47"/>
                </a:cxn>
                <a:cxn ang="0">
                  <a:pos x="177" y="27"/>
                </a:cxn>
                <a:cxn ang="0">
                  <a:pos x="338" y="27"/>
                </a:cxn>
                <a:cxn ang="0">
                  <a:pos x="497" y="30"/>
                </a:cxn>
                <a:cxn ang="0">
                  <a:pos x="684" y="15"/>
                </a:cxn>
                <a:cxn ang="0">
                  <a:pos x="911" y="5"/>
                </a:cxn>
                <a:cxn ang="0">
                  <a:pos x="993" y="8"/>
                </a:cxn>
                <a:cxn ang="0">
                  <a:pos x="1056" y="0"/>
                </a:cxn>
              </a:cxnLst>
              <a:rect l="0" t="0" r="r" b="b"/>
              <a:pathLst>
                <a:path w="1056" h="47">
                  <a:moveTo>
                    <a:pt x="0" y="27"/>
                  </a:moveTo>
                  <a:lnTo>
                    <a:pt x="2" y="47"/>
                  </a:lnTo>
                  <a:cubicBezTo>
                    <a:pt x="31" y="47"/>
                    <a:pt x="121" y="30"/>
                    <a:pt x="177" y="27"/>
                  </a:cubicBezTo>
                  <a:cubicBezTo>
                    <a:pt x="233" y="24"/>
                    <a:pt x="285" y="27"/>
                    <a:pt x="338" y="27"/>
                  </a:cubicBezTo>
                  <a:cubicBezTo>
                    <a:pt x="391" y="27"/>
                    <a:pt x="439" y="32"/>
                    <a:pt x="497" y="30"/>
                  </a:cubicBezTo>
                  <a:cubicBezTo>
                    <a:pt x="555" y="28"/>
                    <a:pt x="615" y="19"/>
                    <a:pt x="684" y="15"/>
                  </a:cubicBezTo>
                  <a:cubicBezTo>
                    <a:pt x="753" y="11"/>
                    <a:pt x="860" y="6"/>
                    <a:pt x="911" y="5"/>
                  </a:cubicBezTo>
                  <a:cubicBezTo>
                    <a:pt x="962" y="4"/>
                    <a:pt x="969" y="9"/>
                    <a:pt x="993" y="8"/>
                  </a:cubicBezTo>
                  <a:cubicBezTo>
                    <a:pt x="1017" y="7"/>
                    <a:pt x="1036" y="3"/>
                    <a:pt x="1056" y="0"/>
                  </a:cubicBezTo>
                </a:path>
              </a:pathLst>
            </a:custGeom>
            <a:noFill/>
            <a:ln w="9525" cap="flat" cmpd="sng">
              <a:solidFill>
                <a:schemeClr val="tx1"/>
              </a:solidFill>
              <a:prstDash val="lgDash"/>
              <a:round/>
              <a:headEnd/>
              <a:tailEnd type="arrow" w="sm" len="sm"/>
            </a:ln>
            <a:effectLst/>
          </p:spPr>
          <p:txBody>
            <a:bodyPr/>
            <a:lstStyle/>
            <a:p>
              <a:endParaRPr lang="en-US"/>
            </a:p>
          </p:txBody>
        </p:sp>
      </p:grpSp>
      <p:grpSp>
        <p:nvGrpSpPr>
          <p:cNvPr id="26" name="Group 180"/>
          <p:cNvGrpSpPr>
            <a:grpSpLocks/>
          </p:cNvGrpSpPr>
          <p:nvPr/>
        </p:nvGrpSpPr>
        <p:grpSpPr bwMode="auto">
          <a:xfrm>
            <a:off x="1423988" y="1955800"/>
            <a:ext cx="3392488" cy="1930400"/>
            <a:chOff x="1018" y="1280"/>
            <a:chExt cx="2137" cy="1216"/>
          </a:xfrm>
        </p:grpSpPr>
        <p:sp>
          <p:nvSpPr>
            <p:cNvPr id="13324" name="Line 12"/>
            <p:cNvSpPr>
              <a:spLocks noChangeShapeType="1"/>
            </p:cNvSpPr>
            <p:nvPr/>
          </p:nvSpPr>
          <p:spPr bwMode="auto">
            <a:xfrm>
              <a:off x="1311" y="2353"/>
              <a:ext cx="1844" cy="1"/>
            </a:xfrm>
            <a:prstGeom prst="line">
              <a:avLst/>
            </a:prstGeom>
            <a:noFill/>
            <a:ln w="9525">
              <a:solidFill>
                <a:schemeClr val="tx1"/>
              </a:solidFill>
              <a:round/>
              <a:headEnd/>
              <a:tailEnd/>
            </a:ln>
            <a:effectLst/>
          </p:spPr>
          <p:txBody>
            <a:bodyPr/>
            <a:lstStyle/>
            <a:p>
              <a:endParaRPr lang="en-US"/>
            </a:p>
          </p:txBody>
        </p:sp>
        <p:sp>
          <p:nvSpPr>
            <p:cNvPr id="13325" name="Line 13"/>
            <p:cNvSpPr>
              <a:spLocks noChangeShapeType="1"/>
            </p:cNvSpPr>
            <p:nvPr/>
          </p:nvSpPr>
          <p:spPr bwMode="auto">
            <a:xfrm>
              <a:off x="1311" y="1280"/>
              <a:ext cx="2" cy="1115"/>
            </a:xfrm>
            <a:prstGeom prst="line">
              <a:avLst/>
            </a:prstGeom>
            <a:noFill/>
            <a:ln w="9525">
              <a:solidFill>
                <a:schemeClr val="tx1"/>
              </a:solidFill>
              <a:round/>
              <a:headEnd type="triangle" w="sm" len="sm"/>
              <a:tailEnd/>
            </a:ln>
            <a:effectLst/>
          </p:spPr>
          <p:txBody>
            <a:bodyPr/>
            <a:lstStyle/>
            <a:p>
              <a:endParaRPr lang="en-US"/>
            </a:p>
          </p:txBody>
        </p:sp>
        <p:sp>
          <p:nvSpPr>
            <p:cNvPr id="13326" name="Line 14"/>
            <p:cNvSpPr>
              <a:spLocks noChangeShapeType="1"/>
            </p:cNvSpPr>
            <p:nvPr/>
          </p:nvSpPr>
          <p:spPr bwMode="auto">
            <a:xfrm>
              <a:off x="3007" y="1280"/>
              <a:ext cx="2" cy="1109"/>
            </a:xfrm>
            <a:prstGeom prst="line">
              <a:avLst/>
            </a:prstGeom>
            <a:noFill/>
            <a:ln w="9525">
              <a:solidFill>
                <a:schemeClr val="tx1"/>
              </a:solidFill>
              <a:round/>
              <a:headEnd/>
              <a:tailEnd/>
            </a:ln>
            <a:effectLst/>
          </p:spPr>
          <p:txBody>
            <a:bodyPr/>
            <a:lstStyle/>
            <a:p>
              <a:endParaRPr lang="en-US"/>
            </a:p>
          </p:txBody>
        </p:sp>
        <p:sp>
          <p:nvSpPr>
            <p:cNvPr id="13327" name="Text Box 15"/>
            <p:cNvSpPr txBox="1">
              <a:spLocks noChangeArrowheads="1"/>
            </p:cNvSpPr>
            <p:nvPr/>
          </p:nvSpPr>
          <p:spPr bwMode="auto">
            <a:xfrm>
              <a:off x="1152" y="2323"/>
              <a:ext cx="316" cy="173"/>
            </a:xfrm>
            <a:prstGeom prst="rect">
              <a:avLst/>
            </a:prstGeom>
            <a:noFill/>
            <a:ln w="9525">
              <a:noFill/>
              <a:miter lim="800000"/>
              <a:headEnd/>
              <a:tailEnd/>
            </a:ln>
            <a:effectLst/>
          </p:spPr>
          <p:txBody>
            <a:bodyPr wrap="none">
              <a:spAutoFit/>
            </a:bodyPr>
            <a:lstStyle/>
            <a:p>
              <a:r>
                <a:rPr lang="en-US" sz="1200" b="0">
                  <a:latin typeface="Times New Roman" pitchFamily="18" charset="0"/>
                </a:rPr>
                <a:t>Jan 1</a:t>
              </a:r>
            </a:p>
          </p:txBody>
        </p:sp>
        <p:sp>
          <p:nvSpPr>
            <p:cNvPr id="13328" name="Text Box 16"/>
            <p:cNvSpPr txBox="1">
              <a:spLocks noChangeArrowheads="1"/>
            </p:cNvSpPr>
            <p:nvPr/>
          </p:nvSpPr>
          <p:spPr bwMode="auto">
            <a:xfrm>
              <a:off x="2786" y="2323"/>
              <a:ext cx="332" cy="173"/>
            </a:xfrm>
            <a:prstGeom prst="rect">
              <a:avLst/>
            </a:prstGeom>
            <a:noFill/>
            <a:ln w="9525">
              <a:noFill/>
              <a:miter lim="800000"/>
              <a:headEnd/>
              <a:tailEnd/>
            </a:ln>
            <a:effectLst/>
          </p:spPr>
          <p:txBody>
            <a:bodyPr wrap="none">
              <a:spAutoFit/>
            </a:bodyPr>
            <a:lstStyle/>
            <a:p>
              <a:r>
                <a:rPr lang="en-US" sz="1200" b="0">
                  <a:latin typeface="Times New Roman" pitchFamily="18" charset="0"/>
                </a:rPr>
                <a:t>Feb 1</a:t>
              </a:r>
            </a:p>
          </p:txBody>
        </p:sp>
        <p:sp>
          <p:nvSpPr>
            <p:cNvPr id="13401" name="Text Box 89"/>
            <p:cNvSpPr txBox="1">
              <a:spLocks noChangeArrowheads="1"/>
            </p:cNvSpPr>
            <p:nvPr/>
          </p:nvSpPr>
          <p:spPr bwMode="auto">
            <a:xfrm rot="16200000">
              <a:off x="610" y="1749"/>
              <a:ext cx="1010" cy="194"/>
            </a:xfrm>
            <a:prstGeom prst="rect">
              <a:avLst/>
            </a:prstGeom>
            <a:noFill/>
            <a:ln w="9525">
              <a:noFill/>
              <a:miter lim="800000"/>
              <a:headEnd/>
              <a:tailEnd/>
            </a:ln>
            <a:effectLst/>
          </p:spPr>
          <p:txBody>
            <a:bodyPr wrap="none">
              <a:spAutoFit/>
            </a:bodyPr>
            <a:lstStyle/>
            <a:p>
              <a:r>
                <a:rPr lang="en-US" sz="1400" b="0" i="1" dirty="0" smtClean="0">
                  <a:latin typeface="Times New Roman" pitchFamily="18" charset="0"/>
                </a:rPr>
                <a:t>Model storage term</a:t>
              </a:r>
              <a:endParaRPr lang="en-US" sz="1400" b="0" i="1" dirty="0">
                <a:latin typeface="Times New Roman" pitchFamily="18" charset="0"/>
              </a:endParaRPr>
            </a:p>
          </p:txBody>
        </p:sp>
      </p:grpSp>
      <p:grpSp>
        <p:nvGrpSpPr>
          <p:cNvPr id="27" name="Group 200"/>
          <p:cNvGrpSpPr>
            <a:grpSpLocks/>
          </p:cNvGrpSpPr>
          <p:nvPr/>
        </p:nvGrpSpPr>
        <p:grpSpPr bwMode="auto">
          <a:xfrm>
            <a:off x="1889125" y="4665663"/>
            <a:ext cx="2697162" cy="1165225"/>
            <a:chOff x="1311" y="2987"/>
            <a:chExt cx="1699" cy="734"/>
          </a:xfrm>
        </p:grpSpPr>
        <p:sp>
          <p:nvSpPr>
            <p:cNvPr id="13370" name="Freeform 58"/>
            <p:cNvSpPr>
              <a:spLocks/>
            </p:cNvSpPr>
            <p:nvPr/>
          </p:nvSpPr>
          <p:spPr bwMode="auto">
            <a:xfrm>
              <a:off x="1314" y="2987"/>
              <a:ext cx="1693" cy="259"/>
            </a:xfrm>
            <a:custGeom>
              <a:avLst/>
              <a:gdLst/>
              <a:ahLst/>
              <a:cxnLst>
                <a:cxn ang="0">
                  <a:pos x="0" y="0"/>
                </a:cxn>
                <a:cxn ang="0">
                  <a:pos x="34" y="30"/>
                </a:cxn>
                <a:cxn ang="0">
                  <a:pos x="88" y="66"/>
                </a:cxn>
                <a:cxn ang="0">
                  <a:pos x="170" y="76"/>
                </a:cxn>
                <a:cxn ang="0">
                  <a:pos x="274" y="86"/>
                </a:cxn>
                <a:cxn ang="0">
                  <a:pos x="310" y="126"/>
                </a:cxn>
                <a:cxn ang="0">
                  <a:pos x="416" y="156"/>
                </a:cxn>
                <a:cxn ang="0">
                  <a:pos x="560" y="170"/>
                </a:cxn>
                <a:cxn ang="0">
                  <a:pos x="668" y="202"/>
                </a:cxn>
                <a:cxn ang="0">
                  <a:pos x="798" y="238"/>
                </a:cxn>
                <a:cxn ang="0">
                  <a:pos x="892" y="248"/>
                </a:cxn>
                <a:cxn ang="0">
                  <a:pos x="994" y="248"/>
                </a:cxn>
                <a:cxn ang="0">
                  <a:pos x="1066" y="268"/>
                </a:cxn>
                <a:cxn ang="0">
                  <a:pos x="1102" y="268"/>
                </a:cxn>
              </a:cxnLst>
              <a:rect l="0" t="0" r="r" b="b"/>
              <a:pathLst>
                <a:path w="1102" h="271">
                  <a:moveTo>
                    <a:pt x="0" y="0"/>
                  </a:moveTo>
                  <a:cubicBezTo>
                    <a:pt x="9" y="9"/>
                    <a:pt x="19" y="19"/>
                    <a:pt x="34" y="30"/>
                  </a:cubicBezTo>
                  <a:cubicBezTo>
                    <a:pt x="49" y="41"/>
                    <a:pt x="65" y="58"/>
                    <a:pt x="88" y="66"/>
                  </a:cubicBezTo>
                  <a:cubicBezTo>
                    <a:pt x="111" y="74"/>
                    <a:pt x="139" y="73"/>
                    <a:pt x="170" y="76"/>
                  </a:cubicBezTo>
                  <a:cubicBezTo>
                    <a:pt x="201" y="79"/>
                    <a:pt x="251" y="78"/>
                    <a:pt x="274" y="86"/>
                  </a:cubicBezTo>
                  <a:cubicBezTo>
                    <a:pt x="297" y="94"/>
                    <a:pt x="287" y="114"/>
                    <a:pt x="310" y="126"/>
                  </a:cubicBezTo>
                  <a:cubicBezTo>
                    <a:pt x="333" y="138"/>
                    <a:pt x="374" y="149"/>
                    <a:pt x="416" y="156"/>
                  </a:cubicBezTo>
                  <a:cubicBezTo>
                    <a:pt x="458" y="163"/>
                    <a:pt x="518" y="162"/>
                    <a:pt x="560" y="170"/>
                  </a:cubicBezTo>
                  <a:cubicBezTo>
                    <a:pt x="602" y="178"/>
                    <a:pt x="628" y="191"/>
                    <a:pt x="668" y="202"/>
                  </a:cubicBezTo>
                  <a:cubicBezTo>
                    <a:pt x="708" y="213"/>
                    <a:pt x="761" y="230"/>
                    <a:pt x="798" y="238"/>
                  </a:cubicBezTo>
                  <a:cubicBezTo>
                    <a:pt x="835" y="246"/>
                    <a:pt x="859" y="246"/>
                    <a:pt x="892" y="248"/>
                  </a:cubicBezTo>
                  <a:cubicBezTo>
                    <a:pt x="925" y="250"/>
                    <a:pt x="965" y="245"/>
                    <a:pt x="994" y="248"/>
                  </a:cubicBezTo>
                  <a:cubicBezTo>
                    <a:pt x="1023" y="251"/>
                    <a:pt x="1048" y="265"/>
                    <a:pt x="1066" y="268"/>
                  </a:cubicBezTo>
                  <a:cubicBezTo>
                    <a:pt x="1084" y="271"/>
                    <a:pt x="1093" y="269"/>
                    <a:pt x="1102" y="268"/>
                  </a:cubicBezTo>
                </a:path>
              </a:pathLst>
            </a:custGeom>
            <a:noFill/>
            <a:ln w="9525" cmpd="sng">
              <a:solidFill>
                <a:schemeClr val="tx1"/>
              </a:solidFill>
              <a:round/>
              <a:headEnd type="none" w="med" len="med"/>
              <a:tailEnd type="arrow" w="sm" len="sm"/>
            </a:ln>
            <a:effectLst/>
          </p:spPr>
          <p:txBody>
            <a:bodyPr/>
            <a:lstStyle/>
            <a:p>
              <a:endParaRPr lang="en-US"/>
            </a:p>
          </p:txBody>
        </p:sp>
        <p:sp>
          <p:nvSpPr>
            <p:cNvPr id="13371" name="Freeform 59"/>
            <p:cNvSpPr>
              <a:spLocks/>
            </p:cNvSpPr>
            <p:nvPr/>
          </p:nvSpPr>
          <p:spPr bwMode="auto">
            <a:xfrm>
              <a:off x="1311" y="3012"/>
              <a:ext cx="1696" cy="292"/>
            </a:xfrm>
            <a:custGeom>
              <a:avLst/>
              <a:gdLst/>
              <a:ahLst/>
              <a:cxnLst>
                <a:cxn ang="0">
                  <a:pos x="2" y="0"/>
                </a:cxn>
                <a:cxn ang="0">
                  <a:pos x="0" y="16"/>
                </a:cxn>
                <a:cxn ang="0">
                  <a:pos x="46" y="40"/>
                </a:cxn>
                <a:cxn ang="0">
                  <a:pos x="146" y="60"/>
                </a:cxn>
                <a:cxn ang="0">
                  <a:pos x="226" y="100"/>
                </a:cxn>
                <a:cxn ang="0">
                  <a:pos x="320" y="140"/>
                </a:cxn>
                <a:cxn ang="0">
                  <a:pos x="456" y="166"/>
                </a:cxn>
                <a:cxn ang="0">
                  <a:pos x="572" y="198"/>
                </a:cxn>
                <a:cxn ang="0">
                  <a:pos x="792" y="242"/>
                </a:cxn>
                <a:cxn ang="0">
                  <a:pos x="960" y="278"/>
                </a:cxn>
                <a:cxn ang="0">
                  <a:pos x="1056" y="290"/>
                </a:cxn>
                <a:cxn ang="0">
                  <a:pos x="1104" y="306"/>
                </a:cxn>
              </a:cxnLst>
              <a:rect l="0" t="0" r="r" b="b"/>
              <a:pathLst>
                <a:path w="1104" h="306">
                  <a:moveTo>
                    <a:pt x="2" y="0"/>
                  </a:moveTo>
                  <a:lnTo>
                    <a:pt x="0" y="16"/>
                  </a:lnTo>
                  <a:cubicBezTo>
                    <a:pt x="7" y="23"/>
                    <a:pt x="22" y="33"/>
                    <a:pt x="46" y="40"/>
                  </a:cubicBezTo>
                  <a:cubicBezTo>
                    <a:pt x="70" y="47"/>
                    <a:pt x="116" y="50"/>
                    <a:pt x="146" y="60"/>
                  </a:cubicBezTo>
                  <a:cubicBezTo>
                    <a:pt x="176" y="70"/>
                    <a:pt x="197" y="87"/>
                    <a:pt x="226" y="100"/>
                  </a:cubicBezTo>
                  <a:cubicBezTo>
                    <a:pt x="255" y="113"/>
                    <a:pt x="282" y="129"/>
                    <a:pt x="320" y="140"/>
                  </a:cubicBezTo>
                  <a:cubicBezTo>
                    <a:pt x="358" y="151"/>
                    <a:pt x="414" y="156"/>
                    <a:pt x="456" y="166"/>
                  </a:cubicBezTo>
                  <a:cubicBezTo>
                    <a:pt x="498" y="176"/>
                    <a:pt x="516" y="185"/>
                    <a:pt x="572" y="198"/>
                  </a:cubicBezTo>
                  <a:cubicBezTo>
                    <a:pt x="628" y="211"/>
                    <a:pt x="727" y="229"/>
                    <a:pt x="792" y="242"/>
                  </a:cubicBezTo>
                  <a:cubicBezTo>
                    <a:pt x="857" y="255"/>
                    <a:pt x="916" y="270"/>
                    <a:pt x="960" y="278"/>
                  </a:cubicBezTo>
                  <a:cubicBezTo>
                    <a:pt x="1004" y="286"/>
                    <a:pt x="1032" y="285"/>
                    <a:pt x="1056" y="290"/>
                  </a:cubicBezTo>
                  <a:cubicBezTo>
                    <a:pt x="1080" y="295"/>
                    <a:pt x="1092" y="300"/>
                    <a:pt x="1104" y="306"/>
                  </a:cubicBezTo>
                </a:path>
              </a:pathLst>
            </a:custGeom>
            <a:noFill/>
            <a:ln w="9525" cmpd="sng">
              <a:solidFill>
                <a:schemeClr val="tx1"/>
              </a:solidFill>
              <a:round/>
              <a:headEnd type="none" w="med" len="med"/>
              <a:tailEnd type="arrow" w="sm" len="sm"/>
            </a:ln>
            <a:effectLst/>
          </p:spPr>
          <p:txBody>
            <a:bodyPr/>
            <a:lstStyle/>
            <a:p>
              <a:endParaRPr lang="en-US"/>
            </a:p>
          </p:txBody>
        </p:sp>
        <p:sp>
          <p:nvSpPr>
            <p:cNvPr id="13372" name="Freeform 60"/>
            <p:cNvSpPr>
              <a:spLocks/>
            </p:cNvSpPr>
            <p:nvPr/>
          </p:nvSpPr>
          <p:spPr bwMode="auto">
            <a:xfrm>
              <a:off x="1314" y="3058"/>
              <a:ext cx="1690" cy="220"/>
            </a:xfrm>
            <a:custGeom>
              <a:avLst/>
              <a:gdLst/>
              <a:ahLst/>
              <a:cxnLst>
                <a:cxn ang="0">
                  <a:pos x="0" y="0"/>
                </a:cxn>
                <a:cxn ang="0">
                  <a:pos x="90" y="60"/>
                </a:cxn>
                <a:cxn ang="0">
                  <a:pos x="210" y="84"/>
                </a:cxn>
                <a:cxn ang="0">
                  <a:pos x="352" y="118"/>
                </a:cxn>
                <a:cxn ang="0">
                  <a:pos x="432" y="122"/>
                </a:cxn>
                <a:cxn ang="0">
                  <a:pos x="624" y="146"/>
                </a:cxn>
                <a:cxn ang="0">
                  <a:pos x="760" y="200"/>
                </a:cxn>
                <a:cxn ang="0">
                  <a:pos x="1010" y="228"/>
                </a:cxn>
                <a:cxn ang="0">
                  <a:pos x="1100" y="216"/>
                </a:cxn>
              </a:cxnLst>
              <a:rect l="0" t="0" r="r" b="b"/>
              <a:pathLst>
                <a:path w="1100" h="231">
                  <a:moveTo>
                    <a:pt x="0" y="0"/>
                  </a:moveTo>
                  <a:cubicBezTo>
                    <a:pt x="27" y="23"/>
                    <a:pt x="55" y="46"/>
                    <a:pt x="90" y="60"/>
                  </a:cubicBezTo>
                  <a:cubicBezTo>
                    <a:pt x="125" y="74"/>
                    <a:pt x="166" y="74"/>
                    <a:pt x="210" y="84"/>
                  </a:cubicBezTo>
                  <a:cubicBezTo>
                    <a:pt x="254" y="94"/>
                    <a:pt x="315" y="112"/>
                    <a:pt x="352" y="118"/>
                  </a:cubicBezTo>
                  <a:cubicBezTo>
                    <a:pt x="389" y="124"/>
                    <a:pt x="387" y="117"/>
                    <a:pt x="432" y="122"/>
                  </a:cubicBezTo>
                  <a:cubicBezTo>
                    <a:pt x="477" y="127"/>
                    <a:pt x="569" y="133"/>
                    <a:pt x="624" y="146"/>
                  </a:cubicBezTo>
                  <a:cubicBezTo>
                    <a:pt x="679" y="159"/>
                    <a:pt x="696" y="186"/>
                    <a:pt x="760" y="200"/>
                  </a:cubicBezTo>
                  <a:cubicBezTo>
                    <a:pt x="824" y="214"/>
                    <a:pt x="953" y="225"/>
                    <a:pt x="1010" y="228"/>
                  </a:cubicBezTo>
                  <a:cubicBezTo>
                    <a:pt x="1067" y="231"/>
                    <a:pt x="1083" y="223"/>
                    <a:pt x="1100" y="216"/>
                  </a:cubicBezTo>
                </a:path>
              </a:pathLst>
            </a:custGeom>
            <a:noFill/>
            <a:ln w="9525" cmpd="sng">
              <a:solidFill>
                <a:schemeClr val="tx1"/>
              </a:solidFill>
              <a:round/>
              <a:headEnd type="none" w="med" len="med"/>
              <a:tailEnd type="arrow" w="sm" len="sm"/>
            </a:ln>
            <a:effectLst/>
          </p:spPr>
          <p:txBody>
            <a:bodyPr/>
            <a:lstStyle/>
            <a:p>
              <a:endParaRPr lang="en-US"/>
            </a:p>
          </p:txBody>
        </p:sp>
        <p:grpSp>
          <p:nvGrpSpPr>
            <p:cNvPr id="28" name="Group 61"/>
            <p:cNvGrpSpPr>
              <a:grpSpLocks/>
            </p:cNvGrpSpPr>
            <p:nvPr/>
          </p:nvGrpSpPr>
          <p:grpSpPr bwMode="auto">
            <a:xfrm>
              <a:off x="1311" y="3448"/>
              <a:ext cx="1699" cy="273"/>
              <a:chOff x="864" y="1773"/>
              <a:chExt cx="1106" cy="195"/>
            </a:xfrm>
          </p:grpSpPr>
          <p:sp>
            <p:nvSpPr>
              <p:cNvPr id="13374" name="Freeform 62"/>
              <p:cNvSpPr>
                <a:spLocks/>
              </p:cNvSpPr>
              <p:nvPr/>
            </p:nvSpPr>
            <p:spPr bwMode="auto">
              <a:xfrm>
                <a:off x="866" y="1773"/>
                <a:ext cx="1102" cy="180"/>
              </a:xfrm>
              <a:custGeom>
                <a:avLst/>
                <a:gdLst/>
                <a:ahLst/>
                <a:cxnLst>
                  <a:cxn ang="0">
                    <a:pos x="0" y="0"/>
                  </a:cxn>
                  <a:cxn ang="0">
                    <a:pos x="0" y="12"/>
                  </a:cxn>
                  <a:cxn ang="0">
                    <a:pos x="48" y="44"/>
                  </a:cxn>
                  <a:cxn ang="0">
                    <a:pos x="206" y="66"/>
                  </a:cxn>
                  <a:cxn ang="0">
                    <a:pos x="386" y="146"/>
                  </a:cxn>
                  <a:cxn ang="0">
                    <a:pos x="520" y="162"/>
                  </a:cxn>
                  <a:cxn ang="0">
                    <a:pos x="668" y="160"/>
                  </a:cxn>
                  <a:cxn ang="0">
                    <a:pos x="762" y="184"/>
                  </a:cxn>
                  <a:cxn ang="0">
                    <a:pos x="824" y="198"/>
                  </a:cxn>
                  <a:cxn ang="0">
                    <a:pos x="950" y="200"/>
                  </a:cxn>
                  <a:cxn ang="0">
                    <a:pos x="972" y="212"/>
                  </a:cxn>
                  <a:cxn ang="0">
                    <a:pos x="1036" y="246"/>
                  </a:cxn>
                  <a:cxn ang="0">
                    <a:pos x="1102" y="264"/>
                  </a:cxn>
                </a:cxnLst>
                <a:rect l="0" t="0" r="r" b="b"/>
                <a:pathLst>
                  <a:path w="1102" h="264">
                    <a:moveTo>
                      <a:pt x="0" y="0"/>
                    </a:moveTo>
                    <a:lnTo>
                      <a:pt x="0" y="12"/>
                    </a:lnTo>
                    <a:cubicBezTo>
                      <a:pt x="8" y="19"/>
                      <a:pt x="14" y="35"/>
                      <a:pt x="48" y="44"/>
                    </a:cubicBezTo>
                    <a:cubicBezTo>
                      <a:pt x="82" y="53"/>
                      <a:pt x="150" y="49"/>
                      <a:pt x="206" y="66"/>
                    </a:cubicBezTo>
                    <a:cubicBezTo>
                      <a:pt x="262" y="83"/>
                      <a:pt x="334" y="130"/>
                      <a:pt x="386" y="146"/>
                    </a:cubicBezTo>
                    <a:cubicBezTo>
                      <a:pt x="438" y="162"/>
                      <a:pt x="473" y="160"/>
                      <a:pt x="520" y="162"/>
                    </a:cubicBezTo>
                    <a:cubicBezTo>
                      <a:pt x="567" y="164"/>
                      <a:pt x="628" y="156"/>
                      <a:pt x="668" y="160"/>
                    </a:cubicBezTo>
                    <a:cubicBezTo>
                      <a:pt x="708" y="164"/>
                      <a:pt x="736" y="178"/>
                      <a:pt x="762" y="184"/>
                    </a:cubicBezTo>
                    <a:cubicBezTo>
                      <a:pt x="788" y="190"/>
                      <a:pt x="793" y="195"/>
                      <a:pt x="824" y="198"/>
                    </a:cubicBezTo>
                    <a:cubicBezTo>
                      <a:pt x="855" y="201"/>
                      <a:pt x="925" y="198"/>
                      <a:pt x="950" y="200"/>
                    </a:cubicBezTo>
                    <a:cubicBezTo>
                      <a:pt x="975" y="202"/>
                      <a:pt x="958" y="204"/>
                      <a:pt x="972" y="212"/>
                    </a:cubicBezTo>
                    <a:cubicBezTo>
                      <a:pt x="986" y="220"/>
                      <a:pt x="1014" y="237"/>
                      <a:pt x="1036" y="246"/>
                    </a:cubicBezTo>
                    <a:cubicBezTo>
                      <a:pt x="1058" y="255"/>
                      <a:pt x="1080" y="259"/>
                      <a:pt x="1102" y="264"/>
                    </a:cubicBezTo>
                  </a:path>
                </a:pathLst>
              </a:custGeom>
              <a:noFill/>
              <a:ln w="9525" cap="flat" cmpd="sng">
                <a:solidFill>
                  <a:schemeClr val="tx1"/>
                </a:solidFill>
                <a:prstDash val="lgDash"/>
                <a:round/>
                <a:headEnd/>
                <a:tailEnd type="arrow" w="sm" len="sm"/>
              </a:ln>
              <a:effectLst/>
            </p:spPr>
            <p:txBody>
              <a:bodyPr/>
              <a:lstStyle/>
              <a:p>
                <a:endParaRPr lang="en-US"/>
              </a:p>
            </p:txBody>
          </p:sp>
          <p:sp>
            <p:nvSpPr>
              <p:cNvPr id="13375" name="Freeform 63"/>
              <p:cNvSpPr>
                <a:spLocks/>
              </p:cNvSpPr>
              <p:nvPr/>
            </p:nvSpPr>
            <p:spPr bwMode="auto">
              <a:xfrm>
                <a:off x="864" y="1805"/>
                <a:ext cx="1106" cy="163"/>
              </a:xfrm>
              <a:custGeom>
                <a:avLst/>
                <a:gdLst/>
                <a:ahLst/>
                <a:cxnLst>
                  <a:cxn ang="0">
                    <a:pos x="2" y="0"/>
                  </a:cxn>
                  <a:cxn ang="0">
                    <a:pos x="0" y="12"/>
                  </a:cxn>
                  <a:cxn ang="0">
                    <a:pos x="66" y="42"/>
                  </a:cxn>
                  <a:cxn ang="0">
                    <a:pos x="162" y="42"/>
                  </a:cxn>
                  <a:cxn ang="0">
                    <a:pos x="266" y="98"/>
                  </a:cxn>
                  <a:cxn ang="0">
                    <a:pos x="386" y="126"/>
                  </a:cxn>
                  <a:cxn ang="0">
                    <a:pos x="552" y="116"/>
                  </a:cxn>
                  <a:cxn ang="0">
                    <a:pos x="688" y="130"/>
                  </a:cxn>
                  <a:cxn ang="0">
                    <a:pos x="840" y="178"/>
                  </a:cxn>
                  <a:cxn ang="0">
                    <a:pos x="974" y="194"/>
                  </a:cxn>
                  <a:cxn ang="0">
                    <a:pos x="1106" y="238"/>
                  </a:cxn>
                </a:cxnLst>
                <a:rect l="0" t="0" r="r" b="b"/>
                <a:pathLst>
                  <a:path w="1106" h="238">
                    <a:moveTo>
                      <a:pt x="2" y="0"/>
                    </a:moveTo>
                    <a:lnTo>
                      <a:pt x="0" y="12"/>
                    </a:lnTo>
                    <a:cubicBezTo>
                      <a:pt x="11" y="19"/>
                      <a:pt x="39" y="37"/>
                      <a:pt x="66" y="42"/>
                    </a:cubicBezTo>
                    <a:cubicBezTo>
                      <a:pt x="93" y="47"/>
                      <a:pt x="129" y="33"/>
                      <a:pt x="162" y="42"/>
                    </a:cubicBezTo>
                    <a:cubicBezTo>
                      <a:pt x="195" y="51"/>
                      <a:pt x="229" y="84"/>
                      <a:pt x="266" y="98"/>
                    </a:cubicBezTo>
                    <a:cubicBezTo>
                      <a:pt x="303" y="112"/>
                      <a:pt x="338" y="123"/>
                      <a:pt x="386" y="126"/>
                    </a:cubicBezTo>
                    <a:cubicBezTo>
                      <a:pt x="434" y="129"/>
                      <a:pt x="502" y="115"/>
                      <a:pt x="552" y="116"/>
                    </a:cubicBezTo>
                    <a:cubicBezTo>
                      <a:pt x="602" y="117"/>
                      <a:pt x="640" y="120"/>
                      <a:pt x="688" y="130"/>
                    </a:cubicBezTo>
                    <a:cubicBezTo>
                      <a:pt x="736" y="140"/>
                      <a:pt x="792" y="167"/>
                      <a:pt x="840" y="178"/>
                    </a:cubicBezTo>
                    <a:cubicBezTo>
                      <a:pt x="888" y="189"/>
                      <a:pt x="930" y="184"/>
                      <a:pt x="974" y="194"/>
                    </a:cubicBezTo>
                    <a:cubicBezTo>
                      <a:pt x="1018" y="204"/>
                      <a:pt x="1062" y="221"/>
                      <a:pt x="1106" y="238"/>
                    </a:cubicBezTo>
                  </a:path>
                </a:pathLst>
              </a:custGeom>
              <a:noFill/>
              <a:ln w="9525" cap="flat" cmpd="sng">
                <a:solidFill>
                  <a:schemeClr val="tx1"/>
                </a:solidFill>
                <a:prstDash val="lgDash"/>
                <a:round/>
                <a:headEnd/>
                <a:tailEnd type="arrow" w="sm" len="sm"/>
              </a:ln>
              <a:effectLst/>
            </p:spPr>
            <p:txBody>
              <a:bodyPr/>
              <a:lstStyle/>
              <a:p>
                <a:endParaRPr lang="en-US"/>
              </a:p>
            </p:txBody>
          </p:sp>
          <p:sp>
            <p:nvSpPr>
              <p:cNvPr id="13376" name="Freeform 64"/>
              <p:cNvSpPr>
                <a:spLocks/>
              </p:cNvSpPr>
              <p:nvPr/>
            </p:nvSpPr>
            <p:spPr bwMode="auto">
              <a:xfrm>
                <a:off x="866" y="1820"/>
                <a:ext cx="1102" cy="111"/>
              </a:xfrm>
              <a:custGeom>
                <a:avLst/>
                <a:gdLst/>
                <a:ahLst/>
                <a:cxnLst>
                  <a:cxn ang="0">
                    <a:pos x="0" y="26"/>
                  </a:cxn>
                  <a:cxn ang="0">
                    <a:pos x="2" y="8"/>
                  </a:cxn>
                  <a:cxn ang="0">
                    <a:pos x="116" y="6"/>
                  </a:cxn>
                  <a:cxn ang="0">
                    <a:pos x="280" y="44"/>
                  </a:cxn>
                  <a:cxn ang="0">
                    <a:pos x="436" y="68"/>
                  </a:cxn>
                  <a:cxn ang="0">
                    <a:pos x="540" y="72"/>
                  </a:cxn>
                  <a:cxn ang="0">
                    <a:pos x="658" y="64"/>
                  </a:cxn>
                  <a:cxn ang="0">
                    <a:pos x="772" y="100"/>
                  </a:cxn>
                  <a:cxn ang="0">
                    <a:pos x="938" y="150"/>
                  </a:cxn>
                  <a:cxn ang="0">
                    <a:pos x="1102" y="162"/>
                  </a:cxn>
                </a:cxnLst>
                <a:rect l="0" t="0" r="r" b="b"/>
                <a:pathLst>
                  <a:path w="1102" h="162">
                    <a:moveTo>
                      <a:pt x="0" y="26"/>
                    </a:moveTo>
                    <a:lnTo>
                      <a:pt x="2" y="8"/>
                    </a:lnTo>
                    <a:cubicBezTo>
                      <a:pt x="21" y="5"/>
                      <a:pt x="70" y="0"/>
                      <a:pt x="116" y="6"/>
                    </a:cubicBezTo>
                    <a:cubicBezTo>
                      <a:pt x="162" y="12"/>
                      <a:pt x="227" y="34"/>
                      <a:pt x="280" y="44"/>
                    </a:cubicBezTo>
                    <a:cubicBezTo>
                      <a:pt x="333" y="54"/>
                      <a:pt x="393" y="63"/>
                      <a:pt x="436" y="68"/>
                    </a:cubicBezTo>
                    <a:cubicBezTo>
                      <a:pt x="479" y="73"/>
                      <a:pt x="503" y="73"/>
                      <a:pt x="540" y="72"/>
                    </a:cubicBezTo>
                    <a:cubicBezTo>
                      <a:pt x="577" y="71"/>
                      <a:pt x="619" y="59"/>
                      <a:pt x="658" y="64"/>
                    </a:cubicBezTo>
                    <a:cubicBezTo>
                      <a:pt x="697" y="69"/>
                      <a:pt x="725" y="86"/>
                      <a:pt x="772" y="100"/>
                    </a:cubicBezTo>
                    <a:cubicBezTo>
                      <a:pt x="819" y="114"/>
                      <a:pt x="883" y="140"/>
                      <a:pt x="938" y="150"/>
                    </a:cubicBezTo>
                    <a:cubicBezTo>
                      <a:pt x="993" y="160"/>
                      <a:pt x="1047" y="161"/>
                      <a:pt x="1102" y="162"/>
                    </a:cubicBezTo>
                  </a:path>
                </a:pathLst>
              </a:custGeom>
              <a:noFill/>
              <a:ln w="9525" cap="flat" cmpd="sng">
                <a:solidFill>
                  <a:schemeClr val="tx1"/>
                </a:solidFill>
                <a:prstDash val="lgDash"/>
                <a:round/>
                <a:headEnd/>
                <a:tailEnd type="arrow" w="sm" len="sm"/>
              </a:ln>
              <a:effectLst/>
            </p:spPr>
            <p:txBody>
              <a:bodyPr/>
              <a:lstStyle/>
              <a:p>
                <a:endParaRPr lang="en-US"/>
              </a:p>
            </p:txBody>
          </p:sp>
        </p:grpSp>
      </p:grpSp>
      <p:grpSp>
        <p:nvGrpSpPr>
          <p:cNvPr id="29" name="Group 199"/>
          <p:cNvGrpSpPr>
            <a:grpSpLocks/>
          </p:cNvGrpSpPr>
          <p:nvPr/>
        </p:nvGrpSpPr>
        <p:grpSpPr bwMode="auto">
          <a:xfrm>
            <a:off x="1422400" y="4068763"/>
            <a:ext cx="5735638" cy="2265362"/>
            <a:chOff x="1017" y="2611"/>
            <a:chExt cx="3613" cy="1427"/>
          </a:xfrm>
        </p:grpSpPr>
        <p:grpSp>
          <p:nvGrpSpPr>
            <p:cNvPr id="30" name="Group 191"/>
            <p:cNvGrpSpPr>
              <a:grpSpLocks/>
            </p:cNvGrpSpPr>
            <p:nvPr/>
          </p:nvGrpSpPr>
          <p:grpSpPr bwMode="auto">
            <a:xfrm>
              <a:off x="1308" y="2987"/>
              <a:ext cx="1699" cy="839"/>
              <a:chOff x="1308" y="2987"/>
              <a:chExt cx="1699" cy="839"/>
            </a:xfrm>
          </p:grpSpPr>
          <p:sp>
            <p:nvSpPr>
              <p:cNvPr id="13362" name="Freeform 50"/>
              <p:cNvSpPr>
                <a:spLocks/>
              </p:cNvSpPr>
              <p:nvPr/>
            </p:nvSpPr>
            <p:spPr bwMode="auto">
              <a:xfrm>
                <a:off x="1311" y="2987"/>
                <a:ext cx="1693" cy="379"/>
              </a:xfrm>
              <a:custGeom>
                <a:avLst/>
                <a:gdLst/>
                <a:ahLst/>
                <a:cxnLst>
                  <a:cxn ang="0">
                    <a:pos x="0" y="0"/>
                  </a:cxn>
                  <a:cxn ang="0">
                    <a:pos x="34" y="30"/>
                  </a:cxn>
                  <a:cxn ang="0">
                    <a:pos x="88" y="66"/>
                  </a:cxn>
                  <a:cxn ang="0">
                    <a:pos x="170" y="76"/>
                  </a:cxn>
                  <a:cxn ang="0">
                    <a:pos x="274" y="86"/>
                  </a:cxn>
                  <a:cxn ang="0">
                    <a:pos x="310" y="126"/>
                  </a:cxn>
                  <a:cxn ang="0">
                    <a:pos x="416" y="156"/>
                  </a:cxn>
                  <a:cxn ang="0">
                    <a:pos x="560" y="170"/>
                  </a:cxn>
                  <a:cxn ang="0">
                    <a:pos x="668" y="202"/>
                  </a:cxn>
                  <a:cxn ang="0">
                    <a:pos x="798" y="238"/>
                  </a:cxn>
                  <a:cxn ang="0">
                    <a:pos x="892" y="248"/>
                  </a:cxn>
                  <a:cxn ang="0">
                    <a:pos x="994" y="248"/>
                  </a:cxn>
                  <a:cxn ang="0">
                    <a:pos x="1066" y="268"/>
                  </a:cxn>
                  <a:cxn ang="0">
                    <a:pos x="1102" y="268"/>
                  </a:cxn>
                </a:cxnLst>
                <a:rect l="0" t="0" r="r" b="b"/>
                <a:pathLst>
                  <a:path w="1102" h="271">
                    <a:moveTo>
                      <a:pt x="0" y="0"/>
                    </a:moveTo>
                    <a:cubicBezTo>
                      <a:pt x="9" y="9"/>
                      <a:pt x="19" y="19"/>
                      <a:pt x="34" y="30"/>
                    </a:cubicBezTo>
                    <a:cubicBezTo>
                      <a:pt x="49" y="41"/>
                      <a:pt x="65" y="58"/>
                      <a:pt x="88" y="66"/>
                    </a:cubicBezTo>
                    <a:cubicBezTo>
                      <a:pt x="111" y="74"/>
                      <a:pt x="139" y="73"/>
                      <a:pt x="170" y="76"/>
                    </a:cubicBezTo>
                    <a:cubicBezTo>
                      <a:pt x="201" y="79"/>
                      <a:pt x="251" y="78"/>
                      <a:pt x="274" y="86"/>
                    </a:cubicBezTo>
                    <a:cubicBezTo>
                      <a:pt x="297" y="94"/>
                      <a:pt x="287" y="114"/>
                      <a:pt x="310" y="126"/>
                    </a:cubicBezTo>
                    <a:cubicBezTo>
                      <a:pt x="333" y="138"/>
                      <a:pt x="374" y="149"/>
                      <a:pt x="416" y="156"/>
                    </a:cubicBezTo>
                    <a:cubicBezTo>
                      <a:pt x="458" y="163"/>
                      <a:pt x="518" y="162"/>
                      <a:pt x="560" y="170"/>
                    </a:cubicBezTo>
                    <a:cubicBezTo>
                      <a:pt x="602" y="178"/>
                      <a:pt x="628" y="191"/>
                      <a:pt x="668" y="202"/>
                    </a:cubicBezTo>
                    <a:cubicBezTo>
                      <a:pt x="708" y="213"/>
                      <a:pt x="761" y="230"/>
                      <a:pt x="798" y="238"/>
                    </a:cubicBezTo>
                    <a:cubicBezTo>
                      <a:pt x="835" y="246"/>
                      <a:pt x="859" y="246"/>
                      <a:pt x="892" y="248"/>
                    </a:cubicBezTo>
                    <a:cubicBezTo>
                      <a:pt x="925" y="250"/>
                      <a:pt x="965" y="245"/>
                      <a:pt x="994" y="248"/>
                    </a:cubicBezTo>
                    <a:cubicBezTo>
                      <a:pt x="1023" y="251"/>
                      <a:pt x="1048" y="265"/>
                      <a:pt x="1066" y="268"/>
                    </a:cubicBezTo>
                    <a:cubicBezTo>
                      <a:pt x="1084" y="271"/>
                      <a:pt x="1093" y="269"/>
                      <a:pt x="1102" y="268"/>
                    </a:cubicBezTo>
                  </a:path>
                </a:pathLst>
              </a:custGeom>
              <a:noFill/>
              <a:ln w="9525" cmpd="sng">
                <a:solidFill>
                  <a:srgbClr val="B2B2B2"/>
                </a:solidFill>
                <a:round/>
                <a:headEnd type="none" w="med" len="med"/>
                <a:tailEnd type="arrow" w="sm" len="sm"/>
              </a:ln>
              <a:effectLst/>
            </p:spPr>
            <p:txBody>
              <a:bodyPr/>
              <a:lstStyle/>
              <a:p>
                <a:endParaRPr lang="en-US"/>
              </a:p>
            </p:txBody>
          </p:sp>
          <p:sp>
            <p:nvSpPr>
              <p:cNvPr id="13363" name="Freeform 51"/>
              <p:cNvSpPr>
                <a:spLocks/>
              </p:cNvSpPr>
              <p:nvPr/>
            </p:nvSpPr>
            <p:spPr bwMode="auto">
              <a:xfrm>
                <a:off x="1308" y="3023"/>
                <a:ext cx="1696" cy="428"/>
              </a:xfrm>
              <a:custGeom>
                <a:avLst/>
                <a:gdLst/>
                <a:ahLst/>
                <a:cxnLst>
                  <a:cxn ang="0">
                    <a:pos x="2" y="0"/>
                  </a:cxn>
                  <a:cxn ang="0">
                    <a:pos x="0" y="16"/>
                  </a:cxn>
                  <a:cxn ang="0">
                    <a:pos x="46" y="40"/>
                  </a:cxn>
                  <a:cxn ang="0">
                    <a:pos x="146" y="60"/>
                  </a:cxn>
                  <a:cxn ang="0">
                    <a:pos x="226" y="100"/>
                  </a:cxn>
                  <a:cxn ang="0">
                    <a:pos x="320" y="140"/>
                  </a:cxn>
                  <a:cxn ang="0">
                    <a:pos x="456" y="166"/>
                  </a:cxn>
                  <a:cxn ang="0">
                    <a:pos x="572" y="198"/>
                  </a:cxn>
                  <a:cxn ang="0">
                    <a:pos x="792" y="242"/>
                  </a:cxn>
                  <a:cxn ang="0">
                    <a:pos x="960" y="278"/>
                  </a:cxn>
                  <a:cxn ang="0">
                    <a:pos x="1056" y="290"/>
                  </a:cxn>
                  <a:cxn ang="0">
                    <a:pos x="1104" y="306"/>
                  </a:cxn>
                </a:cxnLst>
                <a:rect l="0" t="0" r="r" b="b"/>
                <a:pathLst>
                  <a:path w="1104" h="306">
                    <a:moveTo>
                      <a:pt x="2" y="0"/>
                    </a:moveTo>
                    <a:lnTo>
                      <a:pt x="0" y="16"/>
                    </a:lnTo>
                    <a:cubicBezTo>
                      <a:pt x="7" y="23"/>
                      <a:pt x="22" y="33"/>
                      <a:pt x="46" y="40"/>
                    </a:cubicBezTo>
                    <a:cubicBezTo>
                      <a:pt x="70" y="47"/>
                      <a:pt x="116" y="50"/>
                      <a:pt x="146" y="60"/>
                    </a:cubicBezTo>
                    <a:cubicBezTo>
                      <a:pt x="176" y="70"/>
                      <a:pt x="197" y="87"/>
                      <a:pt x="226" y="100"/>
                    </a:cubicBezTo>
                    <a:cubicBezTo>
                      <a:pt x="255" y="113"/>
                      <a:pt x="282" y="129"/>
                      <a:pt x="320" y="140"/>
                    </a:cubicBezTo>
                    <a:cubicBezTo>
                      <a:pt x="358" y="151"/>
                      <a:pt x="414" y="156"/>
                      <a:pt x="456" y="166"/>
                    </a:cubicBezTo>
                    <a:cubicBezTo>
                      <a:pt x="498" y="176"/>
                      <a:pt x="516" y="185"/>
                      <a:pt x="572" y="198"/>
                    </a:cubicBezTo>
                    <a:cubicBezTo>
                      <a:pt x="628" y="211"/>
                      <a:pt x="727" y="229"/>
                      <a:pt x="792" y="242"/>
                    </a:cubicBezTo>
                    <a:cubicBezTo>
                      <a:pt x="857" y="255"/>
                      <a:pt x="916" y="270"/>
                      <a:pt x="960" y="278"/>
                    </a:cubicBezTo>
                    <a:cubicBezTo>
                      <a:pt x="1004" y="286"/>
                      <a:pt x="1032" y="285"/>
                      <a:pt x="1056" y="290"/>
                    </a:cubicBezTo>
                    <a:cubicBezTo>
                      <a:pt x="1080" y="295"/>
                      <a:pt x="1092" y="300"/>
                      <a:pt x="1104" y="306"/>
                    </a:cubicBezTo>
                  </a:path>
                </a:pathLst>
              </a:custGeom>
              <a:noFill/>
              <a:ln w="9525" cmpd="sng">
                <a:solidFill>
                  <a:srgbClr val="B2B2B2"/>
                </a:solidFill>
                <a:round/>
                <a:headEnd type="none" w="med" len="med"/>
                <a:tailEnd type="arrow" w="sm" len="sm"/>
              </a:ln>
              <a:effectLst/>
            </p:spPr>
            <p:txBody>
              <a:bodyPr/>
              <a:lstStyle/>
              <a:p>
                <a:endParaRPr lang="en-US"/>
              </a:p>
            </p:txBody>
          </p:sp>
          <p:sp>
            <p:nvSpPr>
              <p:cNvPr id="13364" name="Freeform 52"/>
              <p:cNvSpPr>
                <a:spLocks/>
              </p:cNvSpPr>
              <p:nvPr/>
            </p:nvSpPr>
            <p:spPr bwMode="auto">
              <a:xfrm>
                <a:off x="1311" y="3091"/>
                <a:ext cx="1690" cy="322"/>
              </a:xfrm>
              <a:custGeom>
                <a:avLst/>
                <a:gdLst/>
                <a:ahLst/>
                <a:cxnLst>
                  <a:cxn ang="0">
                    <a:pos x="0" y="0"/>
                  </a:cxn>
                  <a:cxn ang="0">
                    <a:pos x="90" y="60"/>
                  </a:cxn>
                  <a:cxn ang="0">
                    <a:pos x="210" y="84"/>
                  </a:cxn>
                  <a:cxn ang="0">
                    <a:pos x="352" y="118"/>
                  </a:cxn>
                  <a:cxn ang="0">
                    <a:pos x="432" y="122"/>
                  </a:cxn>
                  <a:cxn ang="0">
                    <a:pos x="624" y="146"/>
                  </a:cxn>
                  <a:cxn ang="0">
                    <a:pos x="760" y="200"/>
                  </a:cxn>
                  <a:cxn ang="0">
                    <a:pos x="1010" y="228"/>
                  </a:cxn>
                  <a:cxn ang="0">
                    <a:pos x="1100" y="216"/>
                  </a:cxn>
                </a:cxnLst>
                <a:rect l="0" t="0" r="r" b="b"/>
                <a:pathLst>
                  <a:path w="1100" h="231">
                    <a:moveTo>
                      <a:pt x="0" y="0"/>
                    </a:moveTo>
                    <a:cubicBezTo>
                      <a:pt x="27" y="23"/>
                      <a:pt x="55" y="46"/>
                      <a:pt x="90" y="60"/>
                    </a:cubicBezTo>
                    <a:cubicBezTo>
                      <a:pt x="125" y="74"/>
                      <a:pt x="166" y="74"/>
                      <a:pt x="210" y="84"/>
                    </a:cubicBezTo>
                    <a:cubicBezTo>
                      <a:pt x="254" y="94"/>
                      <a:pt x="315" y="112"/>
                      <a:pt x="352" y="118"/>
                    </a:cubicBezTo>
                    <a:cubicBezTo>
                      <a:pt x="389" y="124"/>
                      <a:pt x="387" y="117"/>
                      <a:pt x="432" y="122"/>
                    </a:cubicBezTo>
                    <a:cubicBezTo>
                      <a:pt x="477" y="127"/>
                      <a:pt x="569" y="133"/>
                      <a:pt x="624" y="146"/>
                    </a:cubicBezTo>
                    <a:cubicBezTo>
                      <a:pt x="679" y="159"/>
                      <a:pt x="696" y="186"/>
                      <a:pt x="760" y="200"/>
                    </a:cubicBezTo>
                    <a:cubicBezTo>
                      <a:pt x="824" y="214"/>
                      <a:pt x="953" y="225"/>
                      <a:pt x="1010" y="228"/>
                    </a:cubicBezTo>
                    <a:cubicBezTo>
                      <a:pt x="1067" y="231"/>
                      <a:pt x="1083" y="223"/>
                      <a:pt x="1100" y="216"/>
                    </a:cubicBezTo>
                  </a:path>
                </a:pathLst>
              </a:custGeom>
              <a:noFill/>
              <a:ln w="9525" cmpd="sng">
                <a:solidFill>
                  <a:srgbClr val="B2B2B2"/>
                </a:solidFill>
                <a:round/>
                <a:headEnd type="none" w="med" len="med"/>
                <a:tailEnd type="arrow" w="sm" len="sm"/>
              </a:ln>
              <a:effectLst/>
            </p:spPr>
            <p:txBody>
              <a:bodyPr/>
              <a:lstStyle/>
              <a:p>
                <a:endParaRPr lang="en-US"/>
              </a:p>
            </p:txBody>
          </p:sp>
          <p:sp>
            <p:nvSpPr>
              <p:cNvPr id="13365" name="Freeform 53"/>
              <p:cNvSpPr>
                <a:spLocks/>
              </p:cNvSpPr>
              <p:nvPr/>
            </p:nvSpPr>
            <p:spPr bwMode="auto">
              <a:xfrm>
                <a:off x="1311" y="3426"/>
                <a:ext cx="1693" cy="369"/>
              </a:xfrm>
              <a:custGeom>
                <a:avLst/>
                <a:gdLst/>
                <a:ahLst/>
                <a:cxnLst>
                  <a:cxn ang="0">
                    <a:pos x="0" y="0"/>
                  </a:cxn>
                  <a:cxn ang="0">
                    <a:pos x="0" y="12"/>
                  </a:cxn>
                  <a:cxn ang="0">
                    <a:pos x="48" y="44"/>
                  </a:cxn>
                  <a:cxn ang="0">
                    <a:pos x="206" y="66"/>
                  </a:cxn>
                  <a:cxn ang="0">
                    <a:pos x="386" y="146"/>
                  </a:cxn>
                  <a:cxn ang="0">
                    <a:pos x="520" y="162"/>
                  </a:cxn>
                  <a:cxn ang="0">
                    <a:pos x="668" y="160"/>
                  </a:cxn>
                  <a:cxn ang="0">
                    <a:pos x="762" y="184"/>
                  </a:cxn>
                  <a:cxn ang="0">
                    <a:pos x="824" y="198"/>
                  </a:cxn>
                  <a:cxn ang="0">
                    <a:pos x="950" y="200"/>
                  </a:cxn>
                  <a:cxn ang="0">
                    <a:pos x="972" y="212"/>
                  </a:cxn>
                  <a:cxn ang="0">
                    <a:pos x="1036" y="246"/>
                  </a:cxn>
                  <a:cxn ang="0">
                    <a:pos x="1102" y="264"/>
                  </a:cxn>
                </a:cxnLst>
                <a:rect l="0" t="0" r="r" b="b"/>
                <a:pathLst>
                  <a:path w="1102" h="264">
                    <a:moveTo>
                      <a:pt x="0" y="0"/>
                    </a:moveTo>
                    <a:lnTo>
                      <a:pt x="0" y="12"/>
                    </a:lnTo>
                    <a:cubicBezTo>
                      <a:pt x="8" y="19"/>
                      <a:pt x="14" y="35"/>
                      <a:pt x="48" y="44"/>
                    </a:cubicBezTo>
                    <a:cubicBezTo>
                      <a:pt x="82" y="53"/>
                      <a:pt x="150" y="49"/>
                      <a:pt x="206" y="66"/>
                    </a:cubicBezTo>
                    <a:cubicBezTo>
                      <a:pt x="262" y="83"/>
                      <a:pt x="334" y="130"/>
                      <a:pt x="386" y="146"/>
                    </a:cubicBezTo>
                    <a:cubicBezTo>
                      <a:pt x="438" y="162"/>
                      <a:pt x="473" y="160"/>
                      <a:pt x="520" y="162"/>
                    </a:cubicBezTo>
                    <a:cubicBezTo>
                      <a:pt x="567" y="164"/>
                      <a:pt x="628" y="156"/>
                      <a:pt x="668" y="160"/>
                    </a:cubicBezTo>
                    <a:cubicBezTo>
                      <a:pt x="708" y="164"/>
                      <a:pt x="736" y="178"/>
                      <a:pt x="762" y="184"/>
                    </a:cubicBezTo>
                    <a:cubicBezTo>
                      <a:pt x="788" y="190"/>
                      <a:pt x="793" y="195"/>
                      <a:pt x="824" y="198"/>
                    </a:cubicBezTo>
                    <a:cubicBezTo>
                      <a:pt x="855" y="201"/>
                      <a:pt x="925" y="198"/>
                      <a:pt x="950" y="200"/>
                    </a:cubicBezTo>
                    <a:cubicBezTo>
                      <a:pt x="975" y="202"/>
                      <a:pt x="958" y="204"/>
                      <a:pt x="972" y="212"/>
                    </a:cubicBezTo>
                    <a:cubicBezTo>
                      <a:pt x="986" y="220"/>
                      <a:pt x="1014" y="237"/>
                      <a:pt x="1036" y="246"/>
                    </a:cubicBezTo>
                    <a:cubicBezTo>
                      <a:pt x="1058" y="255"/>
                      <a:pt x="1080" y="259"/>
                      <a:pt x="1102" y="264"/>
                    </a:cubicBezTo>
                  </a:path>
                </a:pathLst>
              </a:custGeom>
              <a:noFill/>
              <a:ln w="9525" cap="flat" cmpd="sng">
                <a:solidFill>
                  <a:srgbClr val="B2B2B2"/>
                </a:solidFill>
                <a:prstDash val="lgDash"/>
                <a:round/>
                <a:headEnd/>
                <a:tailEnd type="arrow" w="sm" len="sm"/>
              </a:ln>
              <a:effectLst/>
            </p:spPr>
            <p:txBody>
              <a:bodyPr/>
              <a:lstStyle/>
              <a:p>
                <a:endParaRPr lang="en-US"/>
              </a:p>
            </p:txBody>
          </p:sp>
          <p:sp>
            <p:nvSpPr>
              <p:cNvPr id="13366" name="Freeform 54"/>
              <p:cNvSpPr>
                <a:spLocks/>
              </p:cNvSpPr>
              <p:nvPr/>
            </p:nvSpPr>
            <p:spPr bwMode="auto">
              <a:xfrm>
                <a:off x="1308" y="3493"/>
                <a:ext cx="1699" cy="333"/>
              </a:xfrm>
              <a:custGeom>
                <a:avLst/>
                <a:gdLst/>
                <a:ahLst/>
                <a:cxnLst>
                  <a:cxn ang="0">
                    <a:pos x="2" y="0"/>
                  </a:cxn>
                  <a:cxn ang="0">
                    <a:pos x="0" y="12"/>
                  </a:cxn>
                  <a:cxn ang="0">
                    <a:pos x="66" y="42"/>
                  </a:cxn>
                  <a:cxn ang="0">
                    <a:pos x="162" y="42"/>
                  </a:cxn>
                  <a:cxn ang="0">
                    <a:pos x="266" y="98"/>
                  </a:cxn>
                  <a:cxn ang="0">
                    <a:pos x="386" y="126"/>
                  </a:cxn>
                  <a:cxn ang="0">
                    <a:pos x="552" y="116"/>
                  </a:cxn>
                  <a:cxn ang="0">
                    <a:pos x="688" y="130"/>
                  </a:cxn>
                  <a:cxn ang="0">
                    <a:pos x="840" y="178"/>
                  </a:cxn>
                  <a:cxn ang="0">
                    <a:pos x="974" y="194"/>
                  </a:cxn>
                  <a:cxn ang="0">
                    <a:pos x="1106" y="238"/>
                  </a:cxn>
                </a:cxnLst>
                <a:rect l="0" t="0" r="r" b="b"/>
                <a:pathLst>
                  <a:path w="1106" h="238">
                    <a:moveTo>
                      <a:pt x="2" y="0"/>
                    </a:moveTo>
                    <a:lnTo>
                      <a:pt x="0" y="12"/>
                    </a:lnTo>
                    <a:cubicBezTo>
                      <a:pt x="11" y="19"/>
                      <a:pt x="39" y="37"/>
                      <a:pt x="66" y="42"/>
                    </a:cubicBezTo>
                    <a:cubicBezTo>
                      <a:pt x="93" y="47"/>
                      <a:pt x="129" y="33"/>
                      <a:pt x="162" y="42"/>
                    </a:cubicBezTo>
                    <a:cubicBezTo>
                      <a:pt x="195" y="51"/>
                      <a:pt x="229" y="84"/>
                      <a:pt x="266" y="98"/>
                    </a:cubicBezTo>
                    <a:cubicBezTo>
                      <a:pt x="303" y="112"/>
                      <a:pt x="338" y="123"/>
                      <a:pt x="386" y="126"/>
                    </a:cubicBezTo>
                    <a:cubicBezTo>
                      <a:pt x="434" y="129"/>
                      <a:pt x="502" y="115"/>
                      <a:pt x="552" y="116"/>
                    </a:cubicBezTo>
                    <a:cubicBezTo>
                      <a:pt x="602" y="117"/>
                      <a:pt x="640" y="120"/>
                      <a:pt x="688" y="130"/>
                    </a:cubicBezTo>
                    <a:cubicBezTo>
                      <a:pt x="736" y="140"/>
                      <a:pt x="792" y="167"/>
                      <a:pt x="840" y="178"/>
                    </a:cubicBezTo>
                    <a:cubicBezTo>
                      <a:pt x="888" y="189"/>
                      <a:pt x="930" y="184"/>
                      <a:pt x="974" y="194"/>
                    </a:cubicBezTo>
                    <a:cubicBezTo>
                      <a:pt x="1018" y="204"/>
                      <a:pt x="1062" y="221"/>
                      <a:pt x="1106" y="238"/>
                    </a:cubicBezTo>
                  </a:path>
                </a:pathLst>
              </a:custGeom>
              <a:noFill/>
              <a:ln w="9525" cap="flat" cmpd="sng">
                <a:solidFill>
                  <a:srgbClr val="B2B2B2"/>
                </a:solidFill>
                <a:prstDash val="lgDash"/>
                <a:round/>
                <a:headEnd/>
                <a:tailEnd type="arrow" w="sm" len="sm"/>
              </a:ln>
              <a:effectLst/>
            </p:spPr>
            <p:txBody>
              <a:bodyPr/>
              <a:lstStyle/>
              <a:p>
                <a:endParaRPr lang="en-US"/>
              </a:p>
            </p:txBody>
          </p:sp>
          <p:sp>
            <p:nvSpPr>
              <p:cNvPr id="13367" name="Freeform 55"/>
              <p:cNvSpPr>
                <a:spLocks/>
              </p:cNvSpPr>
              <p:nvPr/>
            </p:nvSpPr>
            <p:spPr bwMode="auto">
              <a:xfrm>
                <a:off x="1311" y="3524"/>
                <a:ext cx="1693" cy="226"/>
              </a:xfrm>
              <a:custGeom>
                <a:avLst/>
                <a:gdLst/>
                <a:ahLst/>
                <a:cxnLst>
                  <a:cxn ang="0">
                    <a:pos x="0" y="26"/>
                  </a:cxn>
                  <a:cxn ang="0">
                    <a:pos x="2" y="8"/>
                  </a:cxn>
                  <a:cxn ang="0">
                    <a:pos x="116" y="6"/>
                  </a:cxn>
                  <a:cxn ang="0">
                    <a:pos x="280" y="44"/>
                  </a:cxn>
                  <a:cxn ang="0">
                    <a:pos x="436" y="68"/>
                  </a:cxn>
                  <a:cxn ang="0">
                    <a:pos x="540" y="72"/>
                  </a:cxn>
                  <a:cxn ang="0">
                    <a:pos x="658" y="64"/>
                  </a:cxn>
                  <a:cxn ang="0">
                    <a:pos x="772" y="100"/>
                  </a:cxn>
                  <a:cxn ang="0">
                    <a:pos x="938" y="150"/>
                  </a:cxn>
                  <a:cxn ang="0">
                    <a:pos x="1102" y="162"/>
                  </a:cxn>
                </a:cxnLst>
                <a:rect l="0" t="0" r="r" b="b"/>
                <a:pathLst>
                  <a:path w="1102" h="162">
                    <a:moveTo>
                      <a:pt x="0" y="26"/>
                    </a:moveTo>
                    <a:lnTo>
                      <a:pt x="2" y="8"/>
                    </a:lnTo>
                    <a:cubicBezTo>
                      <a:pt x="21" y="5"/>
                      <a:pt x="70" y="0"/>
                      <a:pt x="116" y="6"/>
                    </a:cubicBezTo>
                    <a:cubicBezTo>
                      <a:pt x="162" y="12"/>
                      <a:pt x="227" y="34"/>
                      <a:pt x="280" y="44"/>
                    </a:cubicBezTo>
                    <a:cubicBezTo>
                      <a:pt x="333" y="54"/>
                      <a:pt x="393" y="63"/>
                      <a:pt x="436" y="68"/>
                    </a:cubicBezTo>
                    <a:cubicBezTo>
                      <a:pt x="479" y="73"/>
                      <a:pt x="503" y="73"/>
                      <a:pt x="540" y="72"/>
                    </a:cubicBezTo>
                    <a:cubicBezTo>
                      <a:pt x="577" y="71"/>
                      <a:pt x="619" y="59"/>
                      <a:pt x="658" y="64"/>
                    </a:cubicBezTo>
                    <a:cubicBezTo>
                      <a:pt x="697" y="69"/>
                      <a:pt x="725" y="86"/>
                      <a:pt x="772" y="100"/>
                    </a:cubicBezTo>
                    <a:cubicBezTo>
                      <a:pt x="819" y="114"/>
                      <a:pt x="883" y="140"/>
                      <a:pt x="938" y="150"/>
                    </a:cubicBezTo>
                    <a:cubicBezTo>
                      <a:pt x="993" y="160"/>
                      <a:pt x="1047" y="161"/>
                      <a:pt x="1102" y="162"/>
                    </a:cubicBezTo>
                  </a:path>
                </a:pathLst>
              </a:custGeom>
              <a:noFill/>
              <a:ln w="9525" cap="flat" cmpd="sng">
                <a:solidFill>
                  <a:srgbClr val="B2B2B2"/>
                </a:solidFill>
                <a:prstDash val="lgDash"/>
                <a:round/>
                <a:headEnd/>
                <a:tailEnd type="arrow" w="sm" len="sm"/>
              </a:ln>
              <a:effectLst/>
            </p:spPr>
            <p:txBody>
              <a:bodyPr/>
              <a:lstStyle/>
              <a:p>
                <a:endParaRPr lang="en-US"/>
              </a:p>
            </p:txBody>
          </p:sp>
        </p:grpSp>
        <p:sp>
          <p:nvSpPr>
            <p:cNvPr id="13357" name="Line 45"/>
            <p:cNvSpPr>
              <a:spLocks noChangeShapeType="1"/>
            </p:cNvSpPr>
            <p:nvPr/>
          </p:nvSpPr>
          <p:spPr bwMode="auto">
            <a:xfrm>
              <a:off x="1311" y="3895"/>
              <a:ext cx="3319" cy="2"/>
            </a:xfrm>
            <a:prstGeom prst="line">
              <a:avLst/>
            </a:prstGeom>
            <a:noFill/>
            <a:ln w="9525">
              <a:solidFill>
                <a:schemeClr val="tx1"/>
              </a:solidFill>
              <a:round/>
              <a:headEnd/>
              <a:tailEnd/>
            </a:ln>
            <a:effectLst/>
          </p:spPr>
          <p:txBody>
            <a:bodyPr/>
            <a:lstStyle/>
            <a:p>
              <a:endParaRPr lang="en-US"/>
            </a:p>
          </p:txBody>
        </p:sp>
        <p:sp>
          <p:nvSpPr>
            <p:cNvPr id="13358" name="Line 46"/>
            <p:cNvSpPr>
              <a:spLocks noChangeShapeType="1"/>
            </p:cNvSpPr>
            <p:nvPr/>
          </p:nvSpPr>
          <p:spPr bwMode="auto">
            <a:xfrm>
              <a:off x="1311" y="2822"/>
              <a:ext cx="2" cy="1115"/>
            </a:xfrm>
            <a:prstGeom prst="line">
              <a:avLst/>
            </a:prstGeom>
            <a:noFill/>
            <a:ln w="9525">
              <a:solidFill>
                <a:schemeClr val="tx1"/>
              </a:solidFill>
              <a:round/>
              <a:headEnd type="triangle" w="sm" len="sm"/>
              <a:tailEnd/>
            </a:ln>
            <a:effectLst/>
          </p:spPr>
          <p:txBody>
            <a:bodyPr/>
            <a:lstStyle/>
            <a:p>
              <a:endParaRPr lang="en-US"/>
            </a:p>
          </p:txBody>
        </p:sp>
        <p:sp>
          <p:nvSpPr>
            <p:cNvPr id="13359" name="Line 47"/>
            <p:cNvSpPr>
              <a:spLocks noChangeShapeType="1"/>
            </p:cNvSpPr>
            <p:nvPr/>
          </p:nvSpPr>
          <p:spPr bwMode="auto">
            <a:xfrm>
              <a:off x="3007" y="2822"/>
              <a:ext cx="2" cy="1110"/>
            </a:xfrm>
            <a:prstGeom prst="line">
              <a:avLst/>
            </a:prstGeom>
            <a:noFill/>
            <a:ln w="9525">
              <a:solidFill>
                <a:schemeClr val="tx1"/>
              </a:solidFill>
              <a:round/>
              <a:headEnd/>
              <a:tailEnd/>
            </a:ln>
            <a:effectLst/>
          </p:spPr>
          <p:txBody>
            <a:bodyPr/>
            <a:lstStyle/>
            <a:p>
              <a:endParaRPr lang="en-US"/>
            </a:p>
          </p:txBody>
        </p:sp>
        <p:sp>
          <p:nvSpPr>
            <p:cNvPr id="13360" name="Text Box 48"/>
            <p:cNvSpPr txBox="1">
              <a:spLocks noChangeArrowheads="1"/>
            </p:cNvSpPr>
            <p:nvPr/>
          </p:nvSpPr>
          <p:spPr bwMode="auto">
            <a:xfrm>
              <a:off x="1172" y="3865"/>
              <a:ext cx="316" cy="173"/>
            </a:xfrm>
            <a:prstGeom prst="rect">
              <a:avLst/>
            </a:prstGeom>
            <a:noFill/>
            <a:ln w="9525">
              <a:noFill/>
              <a:miter lim="800000"/>
              <a:headEnd/>
              <a:tailEnd/>
            </a:ln>
            <a:effectLst/>
          </p:spPr>
          <p:txBody>
            <a:bodyPr wrap="none">
              <a:spAutoFit/>
            </a:bodyPr>
            <a:lstStyle/>
            <a:p>
              <a:r>
                <a:rPr lang="en-US" sz="1200" b="0">
                  <a:latin typeface="Times New Roman" pitchFamily="18" charset="0"/>
                </a:rPr>
                <a:t>Jan 1</a:t>
              </a:r>
            </a:p>
          </p:txBody>
        </p:sp>
        <p:sp>
          <p:nvSpPr>
            <p:cNvPr id="13361" name="Text Box 49"/>
            <p:cNvSpPr txBox="1">
              <a:spLocks noChangeArrowheads="1"/>
            </p:cNvSpPr>
            <p:nvPr/>
          </p:nvSpPr>
          <p:spPr bwMode="auto">
            <a:xfrm>
              <a:off x="2836" y="3865"/>
              <a:ext cx="332" cy="173"/>
            </a:xfrm>
            <a:prstGeom prst="rect">
              <a:avLst/>
            </a:prstGeom>
            <a:noFill/>
            <a:ln w="9525">
              <a:noFill/>
              <a:miter lim="800000"/>
              <a:headEnd/>
              <a:tailEnd/>
            </a:ln>
            <a:effectLst/>
          </p:spPr>
          <p:txBody>
            <a:bodyPr wrap="none">
              <a:spAutoFit/>
            </a:bodyPr>
            <a:lstStyle/>
            <a:p>
              <a:r>
                <a:rPr lang="en-US" sz="1200" b="0">
                  <a:latin typeface="Times New Roman" pitchFamily="18" charset="0"/>
                </a:rPr>
                <a:t>Feb 1</a:t>
              </a:r>
            </a:p>
          </p:txBody>
        </p:sp>
        <p:grpSp>
          <p:nvGrpSpPr>
            <p:cNvPr id="31" name="Group 69"/>
            <p:cNvGrpSpPr>
              <a:grpSpLocks/>
            </p:cNvGrpSpPr>
            <p:nvPr/>
          </p:nvGrpSpPr>
          <p:grpSpPr bwMode="auto">
            <a:xfrm>
              <a:off x="1985" y="2916"/>
              <a:ext cx="268" cy="192"/>
              <a:chOff x="334" y="2848"/>
              <a:chExt cx="174" cy="137"/>
            </a:xfrm>
          </p:grpSpPr>
          <p:sp>
            <p:nvSpPr>
              <p:cNvPr id="13382" name="Rectangle 70"/>
              <p:cNvSpPr>
                <a:spLocks noChangeArrowheads="1"/>
              </p:cNvSpPr>
              <p:nvPr/>
            </p:nvSpPr>
            <p:spPr bwMode="auto">
              <a:xfrm>
                <a:off x="373" y="2877"/>
                <a:ext cx="96" cy="96"/>
              </a:xfrm>
              <a:prstGeom prst="rect">
                <a:avLst/>
              </a:prstGeom>
              <a:noFill/>
              <a:ln w="9525">
                <a:solidFill>
                  <a:schemeClr val="tx1"/>
                </a:solidFill>
                <a:miter lim="800000"/>
                <a:headEnd/>
                <a:tailEnd/>
              </a:ln>
              <a:effectLst/>
            </p:spPr>
            <p:txBody>
              <a:bodyPr wrap="none" anchor="ctr"/>
              <a:lstStyle/>
              <a:p>
                <a:endParaRPr lang="en-US"/>
              </a:p>
            </p:txBody>
          </p:sp>
          <p:sp>
            <p:nvSpPr>
              <p:cNvPr id="13383" name="Text Box 71"/>
              <p:cNvSpPr txBox="1">
                <a:spLocks noChangeArrowheads="1"/>
              </p:cNvSpPr>
              <p:nvPr/>
            </p:nvSpPr>
            <p:spPr bwMode="auto">
              <a:xfrm>
                <a:off x="334" y="2848"/>
                <a:ext cx="174" cy="137"/>
              </a:xfrm>
              <a:prstGeom prst="rect">
                <a:avLst/>
              </a:prstGeom>
              <a:noFill/>
              <a:ln w="9525">
                <a:noFill/>
                <a:miter lim="800000"/>
                <a:headEnd/>
                <a:tailEnd/>
              </a:ln>
              <a:effectLst/>
            </p:spPr>
            <p:txBody>
              <a:bodyPr>
                <a:spAutoFit/>
              </a:bodyPr>
              <a:lstStyle/>
              <a:p>
                <a:pPr algn="ctr"/>
                <a:r>
                  <a:rPr lang="en-US" sz="1400">
                    <a:latin typeface="Times New Roman" pitchFamily="18" charset="0"/>
                  </a:rPr>
                  <a:t>4</a:t>
                </a:r>
              </a:p>
            </p:txBody>
          </p:sp>
        </p:grpSp>
        <p:sp>
          <p:nvSpPr>
            <p:cNvPr id="13402" name="Text Box 90"/>
            <p:cNvSpPr txBox="1">
              <a:spLocks noChangeArrowheads="1"/>
            </p:cNvSpPr>
            <p:nvPr/>
          </p:nvSpPr>
          <p:spPr bwMode="auto">
            <a:xfrm rot="16200000">
              <a:off x="609" y="3249"/>
              <a:ext cx="1010" cy="194"/>
            </a:xfrm>
            <a:prstGeom prst="rect">
              <a:avLst/>
            </a:prstGeom>
            <a:noFill/>
            <a:ln w="9525">
              <a:noFill/>
              <a:miter lim="800000"/>
              <a:headEnd/>
              <a:tailEnd/>
            </a:ln>
            <a:effectLst/>
          </p:spPr>
          <p:txBody>
            <a:bodyPr wrap="none">
              <a:spAutoFit/>
            </a:bodyPr>
            <a:lstStyle/>
            <a:p>
              <a:r>
                <a:rPr lang="en-US" sz="1400" b="0" i="1" dirty="0" smtClean="0">
                  <a:latin typeface="Times New Roman" pitchFamily="18" charset="0"/>
                </a:rPr>
                <a:t>Model storage term</a:t>
              </a:r>
              <a:endParaRPr lang="en-US" sz="1400" b="0" i="1" dirty="0">
                <a:latin typeface="Times New Roman" pitchFamily="18" charset="0"/>
              </a:endParaRPr>
            </a:p>
          </p:txBody>
        </p:sp>
        <p:sp>
          <p:nvSpPr>
            <p:cNvPr id="13416" name="Text Box 104"/>
            <p:cNvSpPr txBox="1">
              <a:spLocks noChangeArrowheads="1"/>
            </p:cNvSpPr>
            <p:nvPr/>
          </p:nvSpPr>
          <p:spPr bwMode="auto">
            <a:xfrm>
              <a:off x="1411" y="3208"/>
              <a:ext cx="344" cy="173"/>
            </a:xfrm>
            <a:prstGeom prst="rect">
              <a:avLst/>
            </a:prstGeom>
            <a:noFill/>
            <a:ln w="9525">
              <a:noFill/>
              <a:miter lim="800000"/>
              <a:headEnd/>
              <a:tailEnd/>
            </a:ln>
            <a:effectLst/>
          </p:spPr>
          <p:txBody>
            <a:bodyPr wrap="none">
              <a:spAutoFit/>
            </a:bodyPr>
            <a:lstStyle/>
            <a:p>
              <a:r>
                <a:rPr lang="en-US" sz="1200" b="0">
                  <a:latin typeface="Times New Roman" pitchFamily="18" charset="0"/>
                </a:rPr>
                <a:t>Tile 1</a:t>
              </a:r>
            </a:p>
          </p:txBody>
        </p:sp>
        <p:sp>
          <p:nvSpPr>
            <p:cNvPr id="13417" name="Text Box 105"/>
            <p:cNvSpPr txBox="1">
              <a:spLocks noChangeArrowheads="1"/>
            </p:cNvSpPr>
            <p:nvPr/>
          </p:nvSpPr>
          <p:spPr bwMode="auto">
            <a:xfrm>
              <a:off x="1411" y="3590"/>
              <a:ext cx="344" cy="173"/>
            </a:xfrm>
            <a:prstGeom prst="rect">
              <a:avLst/>
            </a:prstGeom>
            <a:noFill/>
            <a:ln w="9525">
              <a:noFill/>
              <a:miter lim="800000"/>
              <a:headEnd/>
              <a:tailEnd/>
            </a:ln>
            <a:effectLst/>
          </p:spPr>
          <p:txBody>
            <a:bodyPr wrap="none">
              <a:spAutoFit/>
            </a:bodyPr>
            <a:lstStyle/>
            <a:p>
              <a:r>
                <a:rPr lang="en-US" sz="1200" b="0">
                  <a:latin typeface="Times New Roman" pitchFamily="18" charset="0"/>
                </a:rPr>
                <a:t>Tile 2</a:t>
              </a:r>
            </a:p>
          </p:txBody>
        </p:sp>
        <p:sp>
          <p:nvSpPr>
            <p:cNvPr id="13419" name="Line 107"/>
            <p:cNvSpPr>
              <a:spLocks noChangeShapeType="1"/>
            </p:cNvSpPr>
            <p:nvPr/>
          </p:nvSpPr>
          <p:spPr bwMode="auto">
            <a:xfrm flipV="1">
              <a:off x="2104" y="2611"/>
              <a:ext cx="1" cy="338"/>
            </a:xfrm>
            <a:prstGeom prst="line">
              <a:avLst/>
            </a:prstGeom>
            <a:noFill/>
            <a:ln w="12700" cap="rnd">
              <a:solidFill>
                <a:schemeClr val="tx1"/>
              </a:solidFill>
              <a:prstDash val="sysDot"/>
              <a:round/>
              <a:headEnd type="triangle" w="sm" len="sm"/>
              <a:tailEnd/>
            </a:ln>
            <a:effectLst/>
          </p:spPr>
          <p:txBody>
            <a:bodyPr/>
            <a:lstStyle/>
            <a:p>
              <a:endParaRPr lang="en-US"/>
            </a:p>
          </p:txBody>
        </p:sp>
      </p:grpSp>
      <p:grpSp>
        <p:nvGrpSpPr>
          <p:cNvPr id="13442" name="Group 189"/>
          <p:cNvGrpSpPr>
            <a:grpSpLocks/>
          </p:cNvGrpSpPr>
          <p:nvPr/>
        </p:nvGrpSpPr>
        <p:grpSpPr bwMode="auto">
          <a:xfrm>
            <a:off x="1838325" y="2136775"/>
            <a:ext cx="3738562" cy="2074863"/>
            <a:chOff x="1279" y="1394"/>
            <a:chExt cx="2355" cy="1307"/>
          </a:xfrm>
        </p:grpSpPr>
        <p:sp>
          <p:nvSpPr>
            <p:cNvPr id="13316" name="Rectangle 4"/>
            <p:cNvSpPr>
              <a:spLocks noChangeArrowheads="1"/>
            </p:cNvSpPr>
            <p:nvPr/>
          </p:nvSpPr>
          <p:spPr bwMode="auto">
            <a:xfrm>
              <a:off x="3516" y="1703"/>
              <a:ext cx="118" cy="469"/>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13368" name="Line 56"/>
            <p:cNvSpPr>
              <a:spLocks noChangeShapeType="1"/>
            </p:cNvSpPr>
            <p:nvPr/>
          </p:nvSpPr>
          <p:spPr bwMode="auto">
            <a:xfrm flipV="1">
              <a:off x="1360" y="2611"/>
              <a:ext cx="2045" cy="2"/>
            </a:xfrm>
            <a:prstGeom prst="line">
              <a:avLst/>
            </a:prstGeom>
            <a:noFill/>
            <a:ln w="12700" cap="rnd">
              <a:solidFill>
                <a:schemeClr val="tx1"/>
              </a:solidFill>
              <a:prstDash val="sysDot"/>
              <a:round/>
              <a:headEnd/>
              <a:tailEnd/>
            </a:ln>
            <a:effectLst/>
          </p:spPr>
          <p:txBody>
            <a:bodyPr/>
            <a:lstStyle/>
            <a:p>
              <a:endParaRPr lang="en-US"/>
            </a:p>
          </p:txBody>
        </p:sp>
        <p:sp>
          <p:nvSpPr>
            <p:cNvPr id="13369" name="Line 57"/>
            <p:cNvSpPr>
              <a:spLocks noChangeShapeType="1"/>
            </p:cNvSpPr>
            <p:nvPr/>
          </p:nvSpPr>
          <p:spPr bwMode="auto">
            <a:xfrm flipV="1">
              <a:off x="3405" y="2172"/>
              <a:ext cx="157" cy="439"/>
            </a:xfrm>
            <a:prstGeom prst="line">
              <a:avLst/>
            </a:prstGeom>
            <a:noFill/>
            <a:ln w="12700" cap="rnd">
              <a:solidFill>
                <a:schemeClr val="tx1"/>
              </a:solidFill>
              <a:prstDash val="sysDot"/>
              <a:round/>
              <a:headEnd/>
              <a:tailEnd/>
            </a:ln>
            <a:effectLst/>
          </p:spPr>
          <p:txBody>
            <a:bodyPr/>
            <a:lstStyle/>
            <a:p>
              <a:endParaRPr lang="en-US"/>
            </a:p>
          </p:txBody>
        </p:sp>
        <p:sp>
          <p:nvSpPr>
            <p:cNvPr id="13380" name="Line 68"/>
            <p:cNvSpPr>
              <a:spLocks noChangeShapeType="1"/>
            </p:cNvSpPr>
            <p:nvPr/>
          </p:nvSpPr>
          <p:spPr bwMode="auto">
            <a:xfrm flipV="1">
              <a:off x="1360" y="2073"/>
              <a:ext cx="2" cy="538"/>
            </a:xfrm>
            <a:prstGeom prst="line">
              <a:avLst/>
            </a:prstGeom>
            <a:noFill/>
            <a:ln w="12700" cap="rnd">
              <a:solidFill>
                <a:schemeClr val="tx1"/>
              </a:solidFill>
              <a:prstDash val="sysDot"/>
              <a:round/>
              <a:headEnd type="none" w="sm" len="sm"/>
              <a:tailEnd/>
            </a:ln>
            <a:effectLst/>
          </p:spPr>
          <p:txBody>
            <a:bodyPr/>
            <a:lstStyle/>
            <a:p>
              <a:endParaRPr lang="en-US"/>
            </a:p>
          </p:txBody>
        </p:sp>
        <p:sp>
          <p:nvSpPr>
            <p:cNvPr id="13418" name="Rectangle 106"/>
            <p:cNvSpPr>
              <a:spLocks noChangeArrowheads="1"/>
            </p:cNvSpPr>
            <p:nvPr/>
          </p:nvSpPr>
          <p:spPr bwMode="auto">
            <a:xfrm>
              <a:off x="1279" y="1394"/>
              <a:ext cx="118" cy="676"/>
            </a:xfrm>
            <a:prstGeom prst="rect">
              <a:avLst/>
            </a:prstGeom>
            <a:noFill/>
            <a:ln w="12700" cap="rnd">
              <a:solidFill>
                <a:schemeClr val="tx1"/>
              </a:solidFill>
              <a:prstDash val="sysDot"/>
              <a:miter lim="800000"/>
              <a:headEnd/>
              <a:tailEnd/>
            </a:ln>
            <a:effectLst/>
          </p:spPr>
          <p:txBody>
            <a:bodyPr wrap="none" anchor="ctr"/>
            <a:lstStyle/>
            <a:p>
              <a:endParaRPr lang="en-US"/>
            </a:p>
          </p:txBody>
        </p:sp>
        <p:grpSp>
          <p:nvGrpSpPr>
            <p:cNvPr id="13446" name="Group 108"/>
            <p:cNvGrpSpPr>
              <a:grpSpLocks/>
            </p:cNvGrpSpPr>
            <p:nvPr/>
          </p:nvGrpSpPr>
          <p:grpSpPr bwMode="auto">
            <a:xfrm>
              <a:off x="1985" y="2509"/>
              <a:ext cx="268" cy="192"/>
              <a:chOff x="916" y="1216"/>
              <a:chExt cx="174" cy="137"/>
            </a:xfrm>
          </p:grpSpPr>
          <p:sp>
            <p:nvSpPr>
              <p:cNvPr id="13421" name="Rectangle 109"/>
              <p:cNvSpPr>
                <a:spLocks noChangeArrowheads="1"/>
              </p:cNvSpPr>
              <p:nvPr/>
            </p:nvSpPr>
            <p:spPr bwMode="auto">
              <a:xfrm>
                <a:off x="955" y="1245"/>
                <a:ext cx="96" cy="96"/>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422" name="Text Box 110"/>
              <p:cNvSpPr txBox="1">
                <a:spLocks noChangeArrowheads="1"/>
              </p:cNvSpPr>
              <p:nvPr/>
            </p:nvSpPr>
            <p:spPr bwMode="auto">
              <a:xfrm>
                <a:off x="916" y="1216"/>
                <a:ext cx="174" cy="137"/>
              </a:xfrm>
              <a:prstGeom prst="rect">
                <a:avLst/>
              </a:prstGeom>
              <a:noFill/>
              <a:ln w="9525">
                <a:noFill/>
                <a:miter lim="800000"/>
                <a:headEnd/>
                <a:tailEnd/>
              </a:ln>
              <a:effectLst/>
            </p:spPr>
            <p:txBody>
              <a:bodyPr>
                <a:spAutoFit/>
              </a:bodyPr>
              <a:lstStyle/>
              <a:p>
                <a:pPr algn="ctr"/>
                <a:r>
                  <a:rPr lang="en-US" sz="1400">
                    <a:latin typeface="Times New Roman" pitchFamily="18" charset="0"/>
                  </a:rPr>
                  <a:t>3</a:t>
                </a:r>
              </a:p>
            </p:txBody>
          </p:sp>
        </p:grpSp>
      </p:grpSp>
      <p:grpSp>
        <p:nvGrpSpPr>
          <p:cNvPr id="13449" name="Group 188"/>
          <p:cNvGrpSpPr>
            <a:grpSpLocks/>
          </p:cNvGrpSpPr>
          <p:nvPr/>
        </p:nvGrpSpPr>
        <p:grpSpPr bwMode="auto">
          <a:xfrm>
            <a:off x="4989512" y="1600200"/>
            <a:ext cx="3468688" cy="2093913"/>
            <a:chOff x="3264" y="1056"/>
            <a:chExt cx="2185" cy="1319"/>
          </a:xfrm>
        </p:grpSpPr>
        <p:sp>
          <p:nvSpPr>
            <p:cNvPr id="13345" name="Line 33"/>
            <p:cNvSpPr>
              <a:spLocks noChangeShapeType="1"/>
            </p:cNvSpPr>
            <p:nvPr/>
          </p:nvSpPr>
          <p:spPr bwMode="auto">
            <a:xfrm flipH="1">
              <a:off x="3442" y="1463"/>
              <a:ext cx="1" cy="912"/>
            </a:xfrm>
            <a:prstGeom prst="line">
              <a:avLst/>
            </a:prstGeom>
            <a:noFill/>
            <a:ln w="9525">
              <a:solidFill>
                <a:schemeClr val="tx1"/>
              </a:solidFill>
              <a:round/>
              <a:headEnd type="triangle" w="sm" len="sm"/>
              <a:tailEnd/>
            </a:ln>
            <a:effectLst/>
          </p:spPr>
          <p:txBody>
            <a:bodyPr/>
            <a:lstStyle/>
            <a:p>
              <a:endParaRPr lang="en-US"/>
            </a:p>
          </p:txBody>
        </p:sp>
        <p:grpSp>
          <p:nvGrpSpPr>
            <p:cNvPr id="13452" name="Group 34"/>
            <p:cNvGrpSpPr>
              <a:grpSpLocks/>
            </p:cNvGrpSpPr>
            <p:nvPr/>
          </p:nvGrpSpPr>
          <p:grpSpPr bwMode="auto">
            <a:xfrm>
              <a:off x="3553" y="1776"/>
              <a:ext cx="36" cy="25"/>
              <a:chOff x="1137" y="701"/>
              <a:chExt cx="24" cy="18"/>
            </a:xfrm>
          </p:grpSpPr>
          <p:sp>
            <p:nvSpPr>
              <p:cNvPr id="13347" name="Line 35"/>
              <p:cNvSpPr>
                <a:spLocks noChangeShapeType="1"/>
              </p:cNvSpPr>
              <p:nvPr/>
            </p:nvSpPr>
            <p:spPr bwMode="auto">
              <a:xfrm flipH="1">
                <a:off x="1137" y="701"/>
                <a:ext cx="11" cy="15"/>
              </a:xfrm>
              <a:prstGeom prst="line">
                <a:avLst/>
              </a:prstGeom>
              <a:noFill/>
              <a:ln w="9525">
                <a:solidFill>
                  <a:schemeClr val="tx1"/>
                </a:solidFill>
                <a:round/>
                <a:headEnd/>
                <a:tailEnd/>
              </a:ln>
              <a:effectLst/>
            </p:spPr>
            <p:txBody>
              <a:bodyPr/>
              <a:lstStyle/>
              <a:p>
                <a:endParaRPr lang="en-US"/>
              </a:p>
            </p:txBody>
          </p:sp>
          <p:sp>
            <p:nvSpPr>
              <p:cNvPr id="13348" name="Line 36"/>
              <p:cNvSpPr>
                <a:spLocks noChangeShapeType="1"/>
              </p:cNvSpPr>
              <p:nvPr/>
            </p:nvSpPr>
            <p:spPr bwMode="auto">
              <a:xfrm>
                <a:off x="1150" y="702"/>
                <a:ext cx="11" cy="15"/>
              </a:xfrm>
              <a:prstGeom prst="line">
                <a:avLst/>
              </a:prstGeom>
              <a:noFill/>
              <a:ln w="9525">
                <a:solidFill>
                  <a:schemeClr val="tx1"/>
                </a:solidFill>
                <a:round/>
                <a:headEnd/>
                <a:tailEnd/>
              </a:ln>
              <a:effectLst/>
            </p:spPr>
            <p:txBody>
              <a:bodyPr/>
              <a:lstStyle/>
              <a:p>
                <a:endParaRPr lang="en-US"/>
              </a:p>
            </p:txBody>
          </p:sp>
          <p:sp>
            <p:nvSpPr>
              <p:cNvPr id="13349" name="Line 37"/>
              <p:cNvSpPr>
                <a:spLocks noChangeShapeType="1"/>
              </p:cNvSpPr>
              <p:nvPr/>
            </p:nvSpPr>
            <p:spPr bwMode="auto">
              <a:xfrm flipH="1">
                <a:off x="1137" y="719"/>
                <a:ext cx="23" cy="0"/>
              </a:xfrm>
              <a:prstGeom prst="line">
                <a:avLst/>
              </a:prstGeom>
              <a:noFill/>
              <a:ln w="9525">
                <a:solidFill>
                  <a:schemeClr val="tx1"/>
                </a:solidFill>
                <a:round/>
                <a:headEnd/>
                <a:tailEnd/>
              </a:ln>
              <a:effectLst/>
            </p:spPr>
            <p:txBody>
              <a:bodyPr/>
              <a:lstStyle/>
              <a:p>
                <a:endParaRPr lang="en-US"/>
              </a:p>
            </p:txBody>
          </p:sp>
        </p:grpSp>
        <p:grpSp>
          <p:nvGrpSpPr>
            <p:cNvPr id="13456" name="Group 38"/>
            <p:cNvGrpSpPr>
              <a:grpSpLocks/>
            </p:cNvGrpSpPr>
            <p:nvPr/>
          </p:nvGrpSpPr>
          <p:grpSpPr bwMode="auto">
            <a:xfrm>
              <a:off x="3553" y="1955"/>
              <a:ext cx="33" cy="30"/>
              <a:chOff x="577" y="2591"/>
              <a:chExt cx="22" cy="22"/>
            </a:xfrm>
          </p:grpSpPr>
          <p:sp>
            <p:nvSpPr>
              <p:cNvPr id="13351" name="Line 39"/>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352" name="Line 40"/>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grpSp>
          <p:nvGrpSpPr>
            <p:cNvPr id="13459" name="Group 41"/>
            <p:cNvGrpSpPr>
              <a:grpSpLocks/>
            </p:cNvGrpSpPr>
            <p:nvPr/>
          </p:nvGrpSpPr>
          <p:grpSpPr bwMode="auto">
            <a:xfrm rot="2700000">
              <a:off x="3554" y="1861"/>
              <a:ext cx="31" cy="33"/>
              <a:chOff x="577" y="2591"/>
              <a:chExt cx="22" cy="22"/>
            </a:xfrm>
          </p:grpSpPr>
          <p:sp>
            <p:nvSpPr>
              <p:cNvPr id="13354" name="Line 42"/>
              <p:cNvSpPr>
                <a:spLocks noChangeShapeType="1"/>
              </p:cNvSpPr>
              <p:nvPr/>
            </p:nvSpPr>
            <p:spPr bwMode="auto">
              <a:xfrm>
                <a:off x="577" y="2591"/>
                <a:ext cx="22" cy="22"/>
              </a:xfrm>
              <a:prstGeom prst="line">
                <a:avLst/>
              </a:prstGeom>
              <a:noFill/>
              <a:ln w="9525">
                <a:solidFill>
                  <a:schemeClr val="tx1"/>
                </a:solidFill>
                <a:round/>
                <a:headEnd/>
                <a:tailEnd/>
              </a:ln>
              <a:effectLst/>
            </p:spPr>
            <p:txBody>
              <a:bodyPr/>
              <a:lstStyle/>
              <a:p>
                <a:endParaRPr lang="en-US"/>
              </a:p>
            </p:txBody>
          </p:sp>
          <p:sp>
            <p:nvSpPr>
              <p:cNvPr id="13355" name="Line 43"/>
              <p:cNvSpPr>
                <a:spLocks noChangeShapeType="1"/>
              </p:cNvSpPr>
              <p:nvPr/>
            </p:nvSpPr>
            <p:spPr bwMode="auto">
              <a:xfrm flipH="1">
                <a:off x="577" y="2591"/>
                <a:ext cx="22" cy="22"/>
              </a:xfrm>
              <a:prstGeom prst="line">
                <a:avLst/>
              </a:prstGeom>
              <a:noFill/>
              <a:ln w="9525">
                <a:solidFill>
                  <a:schemeClr val="tx1"/>
                </a:solidFill>
                <a:round/>
                <a:headEnd/>
                <a:tailEnd/>
              </a:ln>
              <a:effectLst/>
            </p:spPr>
            <p:txBody>
              <a:bodyPr/>
              <a:lstStyle/>
              <a:p>
                <a:endParaRPr lang="en-US"/>
              </a:p>
            </p:txBody>
          </p:sp>
        </p:grpSp>
        <p:sp>
          <p:nvSpPr>
            <p:cNvPr id="13356" name="Line 44"/>
            <p:cNvSpPr>
              <a:spLocks noChangeShapeType="1"/>
            </p:cNvSpPr>
            <p:nvPr/>
          </p:nvSpPr>
          <p:spPr bwMode="auto">
            <a:xfrm rot="2700000" flipH="1">
              <a:off x="3562" y="2064"/>
              <a:ext cx="34" cy="30"/>
            </a:xfrm>
            <a:prstGeom prst="line">
              <a:avLst/>
            </a:prstGeom>
            <a:noFill/>
            <a:ln w="38100">
              <a:solidFill>
                <a:schemeClr val="tx1"/>
              </a:solidFill>
              <a:round/>
              <a:headEnd/>
              <a:tailEnd/>
            </a:ln>
            <a:effectLst/>
          </p:spPr>
          <p:txBody>
            <a:bodyPr/>
            <a:lstStyle/>
            <a:p>
              <a:endParaRPr lang="en-US"/>
            </a:p>
          </p:txBody>
        </p:sp>
        <p:grpSp>
          <p:nvGrpSpPr>
            <p:cNvPr id="13462" name="Group 65"/>
            <p:cNvGrpSpPr>
              <a:grpSpLocks/>
            </p:cNvGrpSpPr>
            <p:nvPr/>
          </p:nvGrpSpPr>
          <p:grpSpPr bwMode="auto">
            <a:xfrm>
              <a:off x="3312" y="1104"/>
              <a:ext cx="268" cy="192"/>
              <a:chOff x="334" y="2848"/>
              <a:chExt cx="174" cy="138"/>
            </a:xfrm>
          </p:grpSpPr>
          <p:sp>
            <p:nvSpPr>
              <p:cNvPr id="13378" name="Rectangle 66"/>
              <p:cNvSpPr>
                <a:spLocks noChangeArrowheads="1"/>
              </p:cNvSpPr>
              <p:nvPr/>
            </p:nvSpPr>
            <p:spPr bwMode="auto">
              <a:xfrm>
                <a:off x="373" y="2877"/>
                <a:ext cx="96" cy="96"/>
              </a:xfrm>
              <a:prstGeom prst="rect">
                <a:avLst/>
              </a:prstGeom>
              <a:noFill/>
              <a:ln w="9525">
                <a:solidFill>
                  <a:schemeClr val="tx1"/>
                </a:solidFill>
                <a:miter lim="800000"/>
                <a:headEnd/>
                <a:tailEnd/>
              </a:ln>
              <a:effectLst/>
            </p:spPr>
            <p:txBody>
              <a:bodyPr wrap="none" anchor="ctr"/>
              <a:lstStyle/>
              <a:p>
                <a:endParaRPr lang="en-US"/>
              </a:p>
            </p:txBody>
          </p:sp>
          <p:sp>
            <p:nvSpPr>
              <p:cNvPr id="13379" name="Text Box 67"/>
              <p:cNvSpPr txBox="1">
                <a:spLocks noChangeArrowheads="1"/>
              </p:cNvSpPr>
              <p:nvPr/>
            </p:nvSpPr>
            <p:spPr bwMode="auto">
              <a:xfrm>
                <a:off x="334" y="2848"/>
                <a:ext cx="174" cy="138"/>
              </a:xfrm>
              <a:prstGeom prst="rect">
                <a:avLst/>
              </a:prstGeom>
              <a:noFill/>
              <a:ln w="9525">
                <a:noFill/>
                <a:miter lim="800000"/>
                <a:headEnd/>
                <a:tailEnd/>
              </a:ln>
              <a:effectLst/>
            </p:spPr>
            <p:txBody>
              <a:bodyPr>
                <a:spAutoFit/>
              </a:bodyPr>
              <a:lstStyle/>
              <a:p>
                <a:pPr algn="ctr"/>
                <a:r>
                  <a:rPr lang="en-US" sz="1400">
                    <a:latin typeface="Times New Roman" pitchFamily="18" charset="0"/>
                  </a:rPr>
                  <a:t>2</a:t>
                </a:r>
              </a:p>
            </p:txBody>
          </p:sp>
        </p:grpSp>
        <p:sp>
          <p:nvSpPr>
            <p:cNvPr id="13403" name="Text Box 91"/>
            <p:cNvSpPr txBox="1">
              <a:spLocks noChangeArrowheads="1"/>
            </p:cNvSpPr>
            <p:nvPr/>
          </p:nvSpPr>
          <p:spPr bwMode="auto">
            <a:xfrm rot="16200000">
              <a:off x="3196" y="1661"/>
              <a:ext cx="327" cy="192"/>
            </a:xfrm>
            <a:prstGeom prst="rect">
              <a:avLst/>
            </a:prstGeom>
            <a:noFill/>
            <a:ln w="9525">
              <a:noFill/>
              <a:miter lim="800000"/>
              <a:headEnd/>
              <a:tailEnd/>
            </a:ln>
            <a:effectLst/>
          </p:spPr>
          <p:txBody>
            <a:bodyPr wrap="none">
              <a:spAutoFit/>
            </a:bodyPr>
            <a:lstStyle/>
            <a:p>
              <a:r>
                <a:rPr lang="en-US" sz="1400" b="0" i="1">
                  <a:latin typeface="Times New Roman" pitchFamily="18" charset="0"/>
                </a:rPr>
                <a:t>TWS</a:t>
              </a:r>
            </a:p>
          </p:txBody>
        </p:sp>
        <p:sp>
          <p:nvSpPr>
            <p:cNvPr id="13404" name="Line 92"/>
            <p:cNvSpPr>
              <a:spLocks noChangeShapeType="1"/>
            </p:cNvSpPr>
            <p:nvPr/>
          </p:nvSpPr>
          <p:spPr bwMode="auto">
            <a:xfrm flipH="1">
              <a:off x="3622" y="2080"/>
              <a:ext cx="167" cy="2"/>
            </a:xfrm>
            <a:prstGeom prst="line">
              <a:avLst/>
            </a:prstGeom>
            <a:noFill/>
            <a:ln w="6350">
              <a:solidFill>
                <a:schemeClr val="tx1"/>
              </a:solidFill>
              <a:round/>
              <a:headEnd/>
              <a:tailEnd type="arrow" w="sm" len="sm"/>
            </a:ln>
            <a:effectLst/>
          </p:spPr>
          <p:txBody>
            <a:bodyPr/>
            <a:lstStyle/>
            <a:p>
              <a:endParaRPr lang="en-US"/>
            </a:p>
          </p:txBody>
        </p:sp>
        <p:sp>
          <p:nvSpPr>
            <p:cNvPr id="13405" name="Text Box 93"/>
            <p:cNvSpPr txBox="1">
              <a:spLocks noChangeArrowheads="1"/>
            </p:cNvSpPr>
            <p:nvPr/>
          </p:nvSpPr>
          <p:spPr bwMode="auto">
            <a:xfrm>
              <a:off x="3753" y="1992"/>
              <a:ext cx="862" cy="192"/>
            </a:xfrm>
            <a:prstGeom prst="rect">
              <a:avLst/>
            </a:prstGeom>
            <a:noFill/>
            <a:ln w="9525">
              <a:noFill/>
              <a:miter lim="800000"/>
              <a:headEnd/>
              <a:tailEnd/>
            </a:ln>
            <a:effectLst/>
          </p:spPr>
          <p:txBody>
            <a:bodyPr wrap="none">
              <a:spAutoFit/>
            </a:bodyPr>
            <a:lstStyle/>
            <a:p>
              <a:r>
                <a:rPr lang="en-US" sz="1400" b="0">
                  <a:latin typeface="Times New Roman" pitchFamily="18" charset="0"/>
                </a:rPr>
                <a:t>GRACE</a:t>
              </a:r>
              <a:r>
                <a:rPr lang="en-US" sz="1400" b="0" baseline="-25000">
                  <a:latin typeface="Times New Roman" pitchFamily="18" charset="0"/>
                </a:rPr>
                <a:t>TWS</a:t>
              </a:r>
              <a:r>
                <a:rPr lang="en-US" sz="1400" b="0">
                  <a:latin typeface="Times New Roman" pitchFamily="18" charset="0"/>
                </a:rPr>
                <a:t> (</a:t>
              </a:r>
              <a:r>
                <a:rPr lang="en-US" sz="1400">
                  <a:latin typeface="Times New Roman" pitchFamily="18" charset="0"/>
                </a:rPr>
                <a:t>    </a:t>
              </a:r>
              <a:r>
                <a:rPr lang="en-US" sz="1400" b="0">
                  <a:latin typeface="Times New Roman" pitchFamily="18" charset="0"/>
                </a:rPr>
                <a:t>)</a:t>
              </a:r>
            </a:p>
          </p:txBody>
        </p:sp>
        <p:sp>
          <p:nvSpPr>
            <p:cNvPr id="13406" name="Line 94"/>
            <p:cNvSpPr>
              <a:spLocks noChangeShapeType="1"/>
            </p:cNvSpPr>
            <p:nvPr/>
          </p:nvSpPr>
          <p:spPr bwMode="auto">
            <a:xfrm flipH="1">
              <a:off x="3629" y="1967"/>
              <a:ext cx="182" cy="1"/>
            </a:xfrm>
            <a:prstGeom prst="line">
              <a:avLst/>
            </a:prstGeom>
            <a:noFill/>
            <a:ln w="6350">
              <a:solidFill>
                <a:schemeClr val="tx1"/>
              </a:solidFill>
              <a:round/>
              <a:headEnd/>
              <a:tailEnd type="arrow" w="sm" len="sm"/>
            </a:ln>
            <a:effectLst/>
          </p:spPr>
          <p:txBody>
            <a:bodyPr/>
            <a:lstStyle/>
            <a:p>
              <a:endParaRPr lang="en-US"/>
            </a:p>
          </p:txBody>
        </p:sp>
        <p:graphicFrame>
          <p:nvGraphicFramePr>
            <p:cNvPr id="13407" name="Object 95"/>
            <p:cNvGraphicFramePr>
              <a:graphicFrameLocks noChangeAspect="1"/>
            </p:cNvGraphicFramePr>
            <p:nvPr/>
          </p:nvGraphicFramePr>
          <p:xfrm>
            <a:off x="3809" y="1597"/>
            <a:ext cx="413" cy="147"/>
          </p:xfrm>
          <a:graphic>
            <a:graphicData uri="http://schemas.openxmlformats.org/presentationml/2006/ole">
              <p:oleObj spid="_x0000_s1027" name="Equation" r:id="rId3" imgW="583920" imgH="228600" progId="Equation.3">
                <p:embed/>
              </p:oleObj>
            </a:graphicData>
          </a:graphic>
        </p:graphicFrame>
        <p:graphicFrame>
          <p:nvGraphicFramePr>
            <p:cNvPr id="13408" name="Object 96"/>
            <p:cNvGraphicFramePr>
              <a:graphicFrameLocks noChangeAspect="1"/>
            </p:cNvGraphicFramePr>
            <p:nvPr/>
          </p:nvGraphicFramePr>
          <p:xfrm>
            <a:off x="3809" y="1749"/>
            <a:ext cx="413" cy="147"/>
          </p:xfrm>
          <a:graphic>
            <a:graphicData uri="http://schemas.openxmlformats.org/presentationml/2006/ole">
              <p:oleObj spid="_x0000_s1028" name="Equation" r:id="rId4" imgW="583920" imgH="228600" progId="Equation.3">
                <p:embed/>
              </p:oleObj>
            </a:graphicData>
          </a:graphic>
        </p:graphicFrame>
        <p:graphicFrame>
          <p:nvGraphicFramePr>
            <p:cNvPr id="13409" name="Object 97"/>
            <p:cNvGraphicFramePr>
              <a:graphicFrameLocks noChangeAspect="1"/>
            </p:cNvGraphicFramePr>
            <p:nvPr/>
          </p:nvGraphicFramePr>
          <p:xfrm>
            <a:off x="3809" y="1896"/>
            <a:ext cx="413" cy="147"/>
          </p:xfrm>
          <a:graphic>
            <a:graphicData uri="http://schemas.openxmlformats.org/presentationml/2006/ole">
              <p:oleObj spid="_x0000_s1029" name="Equation" r:id="rId5" imgW="583920" imgH="228600" progId="Equation.3">
                <p:embed/>
              </p:oleObj>
            </a:graphicData>
          </a:graphic>
        </p:graphicFrame>
        <p:sp>
          <p:nvSpPr>
            <p:cNvPr id="13410" name="Line 98"/>
            <p:cNvSpPr>
              <a:spLocks noChangeShapeType="1"/>
            </p:cNvSpPr>
            <p:nvPr/>
          </p:nvSpPr>
          <p:spPr bwMode="auto">
            <a:xfrm flipH="1">
              <a:off x="3626" y="1825"/>
              <a:ext cx="188" cy="75"/>
            </a:xfrm>
            <a:prstGeom prst="line">
              <a:avLst/>
            </a:prstGeom>
            <a:noFill/>
            <a:ln w="6350">
              <a:solidFill>
                <a:schemeClr val="tx1"/>
              </a:solidFill>
              <a:round/>
              <a:headEnd/>
              <a:tailEnd type="arrow" w="sm" len="sm"/>
            </a:ln>
            <a:effectLst/>
          </p:spPr>
          <p:txBody>
            <a:bodyPr/>
            <a:lstStyle/>
            <a:p>
              <a:endParaRPr lang="en-US"/>
            </a:p>
          </p:txBody>
        </p:sp>
        <p:sp>
          <p:nvSpPr>
            <p:cNvPr id="13411" name="Line 99"/>
            <p:cNvSpPr>
              <a:spLocks noChangeShapeType="1"/>
            </p:cNvSpPr>
            <p:nvPr/>
          </p:nvSpPr>
          <p:spPr bwMode="auto">
            <a:xfrm flipH="1">
              <a:off x="3636" y="1690"/>
              <a:ext cx="178" cy="104"/>
            </a:xfrm>
            <a:prstGeom prst="line">
              <a:avLst/>
            </a:prstGeom>
            <a:noFill/>
            <a:ln w="6350">
              <a:solidFill>
                <a:schemeClr val="tx1"/>
              </a:solidFill>
              <a:round/>
              <a:headEnd/>
              <a:tailEnd type="arrow" w="sm" len="sm"/>
            </a:ln>
            <a:effectLst/>
          </p:spPr>
          <p:txBody>
            <a:bodyPr/>
            <a:lstStyle/>
            <a:p>
              <a:endParaRPr lang="en-US"/>
            </a:p>
          </p:txBody>
        </p:sp>
        <p:graphicFrame>
          <p:nvGraphicFramePr>
            <p:cNvPr id="13412" name="Object 100"/>
            <p:cNvGraphicFramePr>
              <a:graphicFrameLocks noChangeAspect="1"/>
            </p:cNvGraphicFramePr>
            <p:nvPr/>
          </p:nvGraphicFramePr>
          <p:xfrm>
            <a:off x="4398" y="2022"/>
            <a:ext cx="142" cy="138"/>
          </p:xfrm>
          <a:graphic>
            <a:graphicData uri="http://schemas.openxmlformats.org/presentationml/2006/ole">
              <p:oleObj spid="_x0000_s1030" name="Equation" r:id="rId6" imgW="203040" imgH="215640" progId="Equation.3">
                <p:embed/>
              </p:oleObj>
            </a:graphicData>
          </a:graphic>
        </p:graphicFrame>
        <p:sp>
          <p:nvSpPr>
            <p:cNvPr id="13423" name="Text Box 111"/>
            <p:cNvSpPr txBox="1">
              <a:spLocks noChangeArrowheads="1"/>
            </p:cNvSpPr>
            <p:nvPr/>
          </p:nvSpPr>
          <p:spPr bwMode="auto">
            <a:xfrm>
              <a:off x="3504" y="1056"/>
              <a:ext cx="1945" cy="404"/>
            </a:xfrm>
            <a:prstGeom prst="rect">
              <a:avLst/>
            </a:prstGeom>
            <a:noFill/>
            <a:ln w="9525">
              <a:noFill/>
              <a:miter lim="800000"/>
              <a:headEnd/>
              <a:tailEnd/>
            </a:ln>
            <a:effectLst/>
          </p:spPr>
          <p:txBody>
            <a:bodyPr>
              <a:spAutoFit/>
            </a:bodyPr>
            <a:lstStyle/>
            <a:p>
              <a:pPr>
                <a:spcBef>
                  <a:spcPct val="50000"/>
                </a:spcBef>
              </a:pPr>
              <a:r>
                <a:rPr lang="en-US" sz="1800" b="0" i="1"/>
                <a:t>Observation space: basin scale, monthly average</a:t>
              </a:r>
            </a:p>
          </p:txBody>
        </p:sp>
      </p:grpSp>
      <p:grpSp>
        <p:nvGrpSpPr>
          <p:cNvPr id="13466" name="Group 184"/>
          <p:cNvGrpSpPr>
            <a:grpSpLocks/>
          </p:cNvGrpSpPr>
          <p:nvPr/>
        </p:nvGrpSpPr>
        <p:grpSpPr bwMode="auto">
          <a:xfrm>
            <a:off x="2003425" y="2560638"/>
            <a:ext cx="579437" cy="838200"/>
            <a:chOff x="1383" y="1661"/>
            <a:chExt cx="365" cy="528"/>
          </a:xfrm>
        </p:grpSpPr>
        <p:sp>
          <p:nvSpPr>
            <p:cNvPr id="13414" name="Text Box 102"/>
            <p:cNvSpPr txBox="1">
              <a:spLocks noChangeArrowheads="1"/>
            </p:cNvSpPr>
            <p:nvPr/>
          </p:nvSpPr>
          <p:spPr bwMode="auto">
            <a:xfrm>
              <a:off x="1383" y="1661"/>
              <a:ext cx="344" cy="173"/>
            </a:xfrm>
            <a:prstGeom prst="rect">
              <a:avLst/>
            </a:prstGeom>
            <a:noFill/>
            <a:ln w="9525">
              <a:noFill/>
              <a:miter lim="800000"/>
              <a:headEnd/>
              <a:tailEnd/>
            </a:ln>
            <a:effectLst/>
          </p:spPr>
          <p:txBody>
            <a:bodyPr wrap="none">
              <a:spAutoFit/>
            </a:bodyPr>
            <a:lstStyle/>
            <a:p>
              <a:r>
                <a:rPr lang="en-US" sz="1200" b="0">
                  <a:latin typeface="Times New Roman" pitchFamily="18" charset="0"/>
                </a:rPr>
                <a:t>Tile 1</a:t>
              </a:r>
            </a:p>
          </p:txBody>
        </p:sp>
        <p:sp>
          <p:nvSpPr>
            <p:cNvPr id="13415" name="Text Box 103"/>
            <p:cNvSpPr txBox="1">
              <a:spLocks noChangeArrowheads="1"/>
            </p:cNvSpPr>
            <p:nvPr/>
          </p:nvSpPr>
          <p:spPr bwMode="auto">
            <a:xfrm>
              <a:off x="1404" y="2016"/>
              <a:ext cx="344" cy="173"/>
            </a:xfrm>
            <a:prstGeom prst="rect">
              <a:avLst/>
            </a:prstGeom>
            <a:noFill/>
            <a:ln w="9525">
              <a:noFill/>
              <a:miter lim="800000"/>
              <a:headEnd/>
              <a:tailEnd/>
            </a:ln>
            <a:effectLst/>
          </p:spPr>
          <p:txBody>
            <a:bodyPr wrap="none">
              <a:spAutoFit/>
            </a:bodyPr>
            <a:lstStyle/>
            <a:p>
              <a:r>
                <a:rPr lang="en-US" sz="1200" b="0">
                  <a:latin typeface="Times New Roman" pitchFamily="18" charset="0"/>
                </a:rPr>
                <a:t>Tile 2</a:t>
              </a:r>
            </a:p>
          </p:txBody>
        </p:sp>
      </p:grpSp>
      <p:grpSp>
        <p:nvGrpSpPr>
          <p:cNvPr id="13469" name="Group 196"/>
          <p:cNvGrpSpPr>
            <a:grpSpLocks/>
          </p:cNvGrpSpPr>
          <p:nvPr/>
        </p:nvGrpSpPr>
        <p:grpSpPr bwMode="auto">
          <a:xfrm>
            <a:off x="2025650" y="3209925"/>
            <a:ext cx="592137" cy="536575"/>
            <a:chOff x="1397" y="2070"/>
            <a:chExt cx="373" cy="338"/>
          </a:xfrm>
        </p:grpSpPr>
        <p:sp>
          <p:nvSpPr>
            <p:cNvPr id="13413" name="Line 101"/>
            <p:cNvSpPr>
              <a:spLocks noChangeShapeType="1"/>
            </p:cNvSpPr>
            <p:nvPr/>
          </p:nvSpPr>
          <p:spPr bwMode="auto">
            <a:xfrm flipH="1" flipV="1">
              <a:off x="1397" y="2070"/>
              <a:ext cx="186" cy="203"/>
            </a:xfrm>
            <a:prstGeom prst="line">
              <a:avLst/>
            </a:prstGeom>
            <a:noFill/>
            <a:ln w="6350">
              <a:solidFill>
                <a:schemeClr val="tx1"/>
              </a:solidFill>
              <a:round/>
              <a:headEnd/>
              <a:tailEnd type="arrow" w="sm" len="sm"/>
            </a:ln>
            <a:effectLst/>
          </p:spPr>
          <p:txBody>
            <a:bodyPr/>
            <a:lstStyle/>
            <a:p>
              <a:endParaRPr lang="en-US"/>
            </a:p>
          </p:txBody>
        </p:sp>
        <p:grpSp>
          <p:nvGrpSpPr>
            <p:cNvPr id="13472" name="Group 112"/>
            <p:cNvGrpSpPr>
              <a:grpSpLocks/>
            </p:cNvGrpSpPr>
            <p:nvPr/>
          </p:nvGrpSpPr>
          <p:grpSpPr bwMode="auto">
            <a:xfrm>
              <a:off x="1583" y="2214"/>
              <a:ext cx="187" cy="194"/>
              <a:chOff x="3295" y="916"/>
              <a:chExt cx="122" cy="139"/>
            </a:xfrm>
          </p:grpSpPr>
          <p:sp>
            <p:nvSpPr>
              <p:cNvPr id="13425" name="Rectangle 113"/>
              <p:cNvSpPr>
                <a:spLocks noChangeArrowheads="1"/>
              </p:cNvSpPr>
              <p:nvPr/>
            </p:nvSpPr>
            <p:spPr bwMode="auto">
              <a:xfrm>
                <a:off x="3377" y="954"/>
                <a:ext cx="40" cy="96"/>
              </a:xfrm>
              <a:prstGeom prst="rect">
                <a:avLst/>
              </a:prstGeom>
              <a:noFill/>
              <a:ln w="9525">
                <a:noFill/>
                <a:miter lim="800000"/>
                <a:headEnd/>
                <a:tailEnd/>
              </a:ln>
            </p:spPr>
            <p:txBody>
              <a:bodyPr wrap="none" lIns="0" tIns="0" rIns="0" bIns="0">
                <a:spAutoFit/>
              </a:bodyPr>
              <a:lstStyle/>
              <a:p>
                <a:r>
                  <a:rPr lang="en-US" sz="1400" b="0">
                    <a:solidFill>
                      <a:srgbClr val="000000"/>
                    </a:solidFill>
                    <a:latin typeface="Symbol" pitchFamily="18" charset="2"/>
                  </a:rPr>
                  <a:t>-</a:t>
                </a:r>
                <a:endParaRPr lang="en-US" sz="1400" b="0"/>
              </a:p>
            </p:txBody>
          </p:sp>
          <p:sp>
            <p:nvSpPr>
              <p:cNvPr id="13426" name="Rectangle 114"/>
              <p:cNvSpPr>
                <a:spLocks noChangeArrowheads="1"/>
              </p:cNvSpPr>
              <p:nvPr/>
            </p:nvSpPr>
            <p:spPr bwMode="auto">
              <a:xfrm>
                <a:off x="3347" y="959"/>
                <a:ext cx="41" cy="96"/>
              </a:xfrm>
              <a:prstGeom prst="rect">
                <a:avLst/>
              </a:prstGeom>
              <a:noFill/>
              <a:ln w="9525">
                <a:noFill/>
                <a:miter lim="800000"/>
                <a:headEnd/>
                <a:tailEnd/>
              </a:ln>
            </p:spPr>
            <p:txBody>
              <a:bodyPr wrap="none" lIns="0" tIns="0" rIns="0" bIns="0">
                <a:spAutoFit/>
              </a:bodyPr>
              <a:lstStyle/>
              <a:p>
                <a:r>
                  <a:rPr lang="en-US" sz="1400" b="0" i="1">
                    <a:solidFill>
                      <a:srgbClr val="000000"/>
                    </a:solidFill>
                    <a:latin typeface="Times New Roman" pitchFamily="18" charset="0"/>
                  </a:rPr>
                  <a:t>T</a:t>
                </a:r>
                <a:endParaRPr lang="en-US" sz="1400" b="0"/>
              </a:p>
            </p:txBody>
          </p:sp>
          <p:sp>
            <p:nvSpPr>
              <p:cNvPr id="13427" name="Rectangle 115"/>
              <p:cNvSpPr>
                <a:spLocks noChangeArrowheads="1"/>
              </p:cNvSpPr>
              <p:nvPr/>
            </p:nvSpPr>
            <p:spPr bwMode="auto">
              <a:xfrm>
                <a:off x="3295" y="916"/>
                <a:ext cx="53" cy="96"/>
              </a:xfrm>
              <a:prstGeom prst="rect">
                <a:avLst/>
              </a:prstGeom>
              <a:noFill/>
              <a:ln w="9525">
                <a:noFill/>
                <a:miter lim="800000"/>
                <a:headEnd/>
                <a:tailEnd/>
              </a:ln>
            </p:spPr>
            <p:txBody>
              <a:bodyPr wrap="none" lIns="0" tIns="0" rIns="0" bIns="0">
                <a:spAutoFit/>
              </a:bodyPr>
              <a:lstStyle/>
              <a:p>
                <a:r>
                  <a:rPr lang="en-US" sz="1400">
                    <a:solidFill>
                      <a:srgbClr val="000000"/>
                    </a:solidFill>
                    <a:latin typeface="Times New Roman" pitchFamily="18" charset="0"/>
                  </a:rPr>
                  <a:t>X</a:t>
                </a:r>
                <a:endParaRPr lang="en-US" sz="1400" b="0"/>
              </a:p>
            </p:txBody>
          </p:sp>
        </p:grpSp>
      </p:grpSp>
      <p:grpSp>
        <p:nvGrpSpPr>
          <p:cNvPr id="13476" name="Group 179"/>
          <p:cNvGrpSpPr>
            <a:grpSpLocks/>
          </p:cNvGrpSpPr>
          <p:nvPr/>
        </p:nvGrpSpPr>
        <p:grpSpPr bwMode="auto">
          <a:xfrm>
            <a:off x="1255712" y="1447800"/>
            <a:ext cx="3725863" cy="366713"/>
            <a:chOff x="912" y="960"/>
            <a:chExt cx="2347" cy="231"/>
          </a:xfrm>
        </p:grpSpPr>
        <p:grpSp>
          <p:nvGrpSpPr>
            <p:cNvPr id="13479" name="Group 26"/>
            <p:cNvGrpSpPr>
              <a:grpSpLocks/>
            </p:cNvGrpSpPr>
            <p:nvPr/>
          </p:nvGrpSpPr>
          <p:grpSpPr bwMode="auto">
            <a:xfrm>
              <a:off x="912" y="960"/>
              <a:ext cx="267" cy="192"/>
              <a:chOff x="334" y="2848"/>
              <a:chExt cx="174" cy="138"/>
            </a:xfrm>
          </p:grpSpPr>
          <p:sp>
            <p:nvSpPr>
              <p:cNvPr id="13339" name="Rectangle 27"/>
              <p:cNvSpPr>
                <a:spLocks noChangeArrowheads="1"/>
              </p:cNvSpPr>
              <p:nvPr/>
            </p:nvSpPr>
            <p:spPr bwMode="auto">
              <a:xfrm>
                <a:off x="373" y="2877"/>
                <a:ext cx="96" cy="96"/>
              </a:xfrm>
              <a:prstGeom prst="rect">
                <a:avLst/>
              </a:prstGeom>
              <a:noFill/>
              <a:ln w="9525">
                <a:solidFill>
                  <a:schemeClr val="tx1"/>
                </a:solidFill>
                <a:miter lim="800000"/>
                <a:headEnd/>
                <a:tailEnd/>
              </a:ln>
              <a:effectLst/>
            </p:spPr>
            <p:txBody>
              <a:bodyPr wrap="none" anchor="ctr"/>
              <a:lstStyle/>
              <a:p>
                <a:endParaRPr lang="en-US"/>
              </a:p>
            </p:txBody>
          </p:sp>
          <p:sp>
            <p:nvSpPr>
              <p:cNvPr id="13340" name="Text Box 28"/>
              <p:cNvSpPr txBox="1">
                <a:spLocks noChangeArrowheads="1"/>
              </p:cNvSpPr>
              <p:nvPr/>
            </p:nvSpPr>
            <p:spPr bwMode="auto">
              <a:xfrm>
                <a:off x="334" y="2848"/>
                <a:ext cx="174" cy="138"/>
              </a:xfrm>
              <a:prstGeom prst="rect">
                <a:avLst/>
              </a:prstGeom>
              <a:noFill/>
              <a:ln w="9525">
                <a:noFill/>
                <a:miter lim="800000"/>
                <a:headEnd/>
                <a:tailEnd/>
              </a:ln>
              <a:effectLst/>
            </p:spPr>
            <p:txBody>
              <a:bodyPr>
                <a:spAutoFit/>
              </a:bodyPr>
              <a:lstStyle/>
              <a:p>
                <a:pPr algn="ctr"/>
                <a:r>
                  <a:rPr lang="en-US" sz="1400">
                    <a:latin typeface="Times New Roman" pitchFamily="18" charset="0"/>
                  </a:rPr>
                  <a:t>1</a:t>
                </a:r>
              </a:p>
            </p:txBody>
          </p:sp>
        </p:grpSp>
        <p:sp>
          <p:nvSpPr>
            <p:cNvPr id="13428" name="Text Box 116"/>
            <p:cNvSpPr txBox="1">
              <a:spLocks noChangeArrowheads="1"/>
            </p:cNvSpPr>
            <p:nvPr/>
          </p:nvSpPr>
          <p:spPr bwMode="auto">
            <a:xfrm>
              <a:off x="1152" y="960"/>
              <a:ext cx="2107" cy="231"/>
            </a:xfrm>
            <a:prstGeom prst="rect">
              <a:avLst/>
            </a:prstGeom>
            <a:noFill/>
            <a:ln w="9525">
              <a:noFill/>
              <a:miter lim="800000"/>
              <a:headEnd/>
              <a:tailEnd/>
            </a:ln>
            <a:effectLst/>
          </p:spPr>
          <p:txBody>
            <a:bodyPr>
              <a:spAutoFit/>
            </a:bodyPr>
            <a:lstStyle/>
            <a:p>
              <a:pPr>
                <a:spcBef>
                  <a:spcPct val="50000"/>
                </a:spcBef>
              </a:pPr>
              <a:r>
                <a:rPr lang="en-US" sz="1800" b="0" i="1"/>
                <a:t>State space: catchment scale</a:t>
              </a:r>
            </a:p>
          </p:txBody>
        </p:sp>
      </p:grpSp>
      <p:sp>
        <p:nvSpPr>
          <p:cNvPr id="13514" name="Rectangle 202"/>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3513" name="Object 201"/>
          <p:cNvGraphicFramePr>
            <a:graphicFrameLocks noChangeAspect="1"/>
          </p:cNvGraphicFramePr>
          <p:nvPr/>
        </p:nvGraphicFramePr>
        <p:xfrm>
          <a:off x="1941512" y="4267200"/>
          <a:ext cx="2590800" cy="288925"/>
        </p:xfrm>
        <a:graphic>
          <a:graphicData uri="http://schemas.openxmlformats.org/presentationml/2006/ole">
            <p:oleObj spid="_x0000_s1026" name="Equation" r:id="rId7" imgW="2044700" imgH="228600" progId="Equation.3">
              <p:embed/>
            </p:oleObj>
          </a:graphicData>
        </a:graphic>
      </p:graphicFrame>
      <p:sp>
        <p:nvSpPr>
          <p:cNvPr id="193" name="TextBox 192"/>
          <p:cNvSpPr txBox="1"/>
          <p:nvPr/>
        </p:nvSpPr>
        <p:spPr>
          <a:xfrm>
            <a:off x="7052850" y="6488668"/>
            <a:ext cx="2091150" cy="369332"/>
          </a:xfrm>
          <a:prstGeom prst="rect">
            <a:avLst/>
          </a:prstGeom>
          <a:noFill/>
        </p:spPr>
        <p:txBody>
          <a:bodyPr wrap="none" rtlCol="0">
            <a:spAutoFit/>
          </a:bodyPr>
          <a:lstStyle/>
          <a:p>
            <a:r>
              <a:rPr lang="en-US" i="1" dirty="0" smtClean="0"/>
              <a:t>Zaitchik et al. (2008)</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par>
                                <p:cTn id="17" presetID="1" presetClass="entr" presetSubtype="0" fill="hold" nodeType="withEffect">
                                  <p:stCondLst>
                                    <p:cond delay="0"/>
                                  </p:stCondLst>
                                  <p:childTnLst>
                                    <p:set>
                                      <p:cBhvr>
                                        <p:cTn id="18" dur="1" fill="hold">
                                          <p:stCondLst>
                                            <p:cond delay="0"/>
                                          </p:stCondLst>
                                        </p:cTn>
                                        <p:tgtEl>
                                          <p:spTgt spid="134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4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4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4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5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135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sz="2800" b="1" dirty="0" smtClean="0"/>
              <a:t>First Application: </a:t>
            </a:r>
            <a:r>
              <a:rPr lang="en-US" dirty="0" smtClean="0"/>
              <a:t>T</a:t>
            </a:r>
            <a:r>
              <a:rPr lang="en-US" sz="2800" b="1" dirty="0" smtClean="0"/>
              <a:t>he Mississippi</a:t>
            </a:r>
            <a:endParaRPr lang="en-US" sz="2800" b="1" dirty="0"/>
          </a:p>
        </p:txBody>
      </p:sp>
      <p:pic>
        <p:nvPicPr>
          <p:cNvPr id="20483" name="Picture 3" descr="TWS_anom_GRACE_2005monthly"/>
          <p:cNvPicPr>
            <a:picLocks noChangeAspect="1" noChangeArrowheads="1" noCrop="1"/>
          </p:cNvPicPr>
          <p:nvPr/>
        </p:nvPicPr>
        <p:blipFill>
          <a:blip r:embed="rId2" cstate="print"/>
          <a:srcRect/>
          <a:stretch>
            <a:fillRect/>
          </a:stretch>
        </p:blipFill>
        <p:spPr bwMode="auto">
          <a:xfrm>
            <a:off x="0" y="1714500"/>
            <a:ext cx="4762500" cy="4762500"/>
          </a:xfrm>
          <a:prstGeom prst="rect">
            <a:avLst/>
          </a:prstGeom>
          <a:noFill/>
        </p:spPr>
      </p:pic>
      <p:pic>
        <p:nvPicPr>
          <p:cNvPr id="20484" name="Picture 4" descr="TWS_anom_CLSM_assim_2005monthly"/>
          <p:cNvPicPr>
            <a:picLocks noChangeAspect="1" noChangeArrowheads="1" noCrop="1"/>
          </p:cNvPicPr>
          <p:nvPr/>
        </p:nvPicPr>
        <p:blipFill>
          <a:blip r:embed="rId3" cstate="print"/>
          <a:srcRect/>
          <a:stretch>
            <a:fillRect/>
          </a:stretch>
        </p:blipFill>
        <p:spPr bwMode="auto">
          <a:xfrm>
            <a:off x="4267200" y="1714500"/>
            <a:ext cx="4762500" cy="4762500"/>
          </a:xfrm>
          <a:prstGeom prst="rect">
            <a:avLst/>
          </a:prstGeom>
          <a:noFill/>
        </p:spPr>
      </p:pic>
      <p:sp>
        <p:nvSpPr>
          <p:cNvPr id="20485" name="Text Box 5"/>
          <p:cNvSpPr txBox="1">
            <a:spLocks noChangeArrowheads="1"/>
          </p:cNvSpPr>
          <p:nvPr/>
        </p:nvSpPr>
        <p:spPr bwMode="auto">
          <a:xfrm>
            <a:off x="1069975" y="1981200"/>
            <a:ext cx="2622550" cy="396875"/>
          </a:xfrm>
          <a:prstGeom prst="rect">
            <a:avLst/>
          </a:prstGeom>
          <a:noFill/>
          <a:ln w="9525">
            <a:noFill/>
            <a:miter lim="800000"/>
            <a:headEnd/>
            <a:tailEnd/>
          </a:ln>
          <a:effectLst/>
        </p:spPr>
        <p:txBody>
          <a:bodyPr wrap="none">
            <a:spAutoFit/>
          </a:bodyPr>
          <a:lstStyle/>
          <a:p>
            <a:r>
              <a:rPr lang="en-US" sz="2000" dirty="0">
                <a:latin typeface="Courier New" pitchFamily="49" charset="0"/>
              </a:rPr>
              <a:t>GRACE TWS’: 2005</a:t>
            </a:r>
          </a:p>
        </p:txBody>
      </p:sp>
      <p:sp>
        <p:nvSpPr>
          <p:cNvPr id="20486" name="Text Box 6"/>
          <p:cNvSpPr txBox="1">
            <a:spLocks noChangeArrowheads="1"/>
          </p:cNvSpPr>
          <p:nvPr/>
        </p:nvSpPr>
        <p:spPr bwMode="auto">
          <a:xfrm>
            <a:off x="4803775" y="1981200"/>
            <a:ext cx="3689350" cy="396875"/>
          </a:xfrm>
          <a:prstGeom prst="rect">
            <a:avLst/>
          </a:prstGeom>
          <a:noFill/>
          <a:ln w="9525">
            <a:noFill/>
            <a:miter lim="800000"/>
            <a:headEnd/>
            <a:tailEnd/>
          </a:ln>
          <a:effectLst/>
        </p:spPr>
        <p:txBody>
          <a:bodyPr wrap="none">
            <a:spAutoFit/>
          </a:bodyPr>
          <a:lstStyle/>
          <a:p>
            <a:r>
              <a:rPr lang="en-US" sz="2000">
                <a:latin typeface="Courier New" pitchFamily="49" charset="0"/>
              </a:rPr>
              <a:t>Assimilation TWS’: 2005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0" y="4086225"/>
            <a:ext cx="9153525" cy="2771775"/>
          </a:xfrm>
          <a:prstGeom prst="rect">
            <a:avLst/>
          </a:prstGeom>
          <a:solidFill>
            <a:schemeClr val="tx2">
              <a:lumMod val="50000"/>
            </a:schemeClr>
          </a:solidFill>
          <a:ln w="9525">
            <a:noFill/>
            <a:miter lim="800000"/>
            <a:headEnd/>
            <a:tailEnd/>
          </a:ln>
          <a:effectLst/>
        </p:spPr>
      </p:pic>
      <p:pic>
        <p:nvPicPr>
          <p:cNvPr id="55299" name="Picture 3"/>
          <p:cNvPicPr>
            <a:picLocks noChangeAspect="1" noChangeArrowheads="1"/>
          </p:cNvPicPr>
          <p:nvPr/>
        </p:nvPicPr>
        <p:blipFill>
          <a:blip r:embed="rId3" cstate="print"/>
          <a:srcRect/>
          <a:stretch>
            <a:fillRect/>
          </a:stretch>
        </p:blipFill>
        <p:spPr bwMode="auto">
          <a:xfrm>
            <a:off x="0" y="1371600"/>
            <a:ext cx="9153525" cy="2771775"/>
          </a:xfrm>
          <a:prstGeom prst="rect">
            <a:avLst/>
          </a:prstGeom>
          <a:solidFill>
            <a:schemeClr val="tx2">
              <a:lumMod val="50000"/>
            </a:schemeClr>
          </a:solidFill>
          <a:ln w="9525">
            <a:noFill/>
            <a:miter lim="800000"/>
            <a:headEnd/>
            <a:tailEnd/>
          </a:ln>
          <a:effectLst/>
        </p:spPr>
      </p:pic>
      <p:sp>
        <p:nvSpPr>
          <p:cNvPr id="55300" name="Rectangle 4"/>
          <p:cNvSpPr>
            <a:spLocks noGrp="1" noChangeArrowheads="1"/>
          </p:cNvSpPr>
          <p:nvPr>
            <p:ph type="title"/>
          </p:nvPr>
        </p:nvSpPr>
        <p:spPr/>
        <p:txBody>
          <a:bodyPr/>
          <a:lstStyle/>
          <a:p>
            <a:r>
              <a:rPr lang="en-US" dirty="0" smtClean="0"/>
              <a:t>First Application: The Mississippi</a:t>
            </a:r>
            <a:endParaRPr lang="en-US" dirty="0"/>
          </a:p>
        </p:txBody>
      </p:sp>
      <p:sp>
        <p:nvSpPr>
          <p:cNvPr id="55301" name="Text Box 5"/>
          <p:cNvSpPr txBox="1">
            <a:spLocks noChangeArrowheads="1"/>
          </p:cNvSpPr>
          <p:nvPr/>
        </p:nvSpPr>
        <p:spPr bwMode="auto">
          <a:xfrm>
            <a:off x="3048000" y="1524000"/>
            <a:ext cx="1390650" cy="366713"/>
          </a:xfrm>
          <a:prstGeom prst="rect">
            <a:avLst/>
          </a:prstGeom>
          <a:noFill/>
          <a:ln w="9525">
            <a:noFill/>
            <a:miter lim="800000"/>
            <a:headEnd/>
            <a:tailEnd/>
          </a:ln>
          <a:effectLst/>
        </p:spPr>
        <p:txBody>
          <a:bodyPr wrap="none">
            <a:spAutoFit/>
          </a:bodyPr>
          <a:lstStyle/>
          <a:p>
            <a:r>
              <a:rPr lang="en-US" b="1"/>
              <a:t>Open Loop</a:t>
            </a:r>
          </a:p>
        </p:txBody>
      </p:sp>
      <p:sp>
        <p:nvSpPr>
          <p:cNvPr id="55302" name="Text Box 6"/>
          <p:cNvSpPr txBox="1">
            <a:spLocks noChangeArrowheads="1"/>
          </p:cNvSpPr>
          <p:nvPr/>
        </p:nvSpPr>
        <p:spPr bwMode="auto">
          <a:xfrm>
            <a:off x="2895600" y="4267200"/>
            <a:ext cx="1543050" cy="366713"/>
          </a:xfrm>
          <a:prstGeom prst="rect">
            <a:avLst/>
          </a:prstGeom>
          <a:noFill/>
          <a:ln w="9525">
            <a:noFill/>
            <a:miter lim="800000"/>
            <a:headEnd/>
            <a:tailEnd/>
          </a:ln>
          <a:effectLst/>
        </p:spPr>
        <p:txBody>
          <a:bodyPr wrap="none">
            <a:spAutoFit/>
          </a:bodyPr>
          <a:lstStyle/>
          <a:p>
            <a:r>
              <a:rPr lang="en-US" b="1"/>
              <a:t>Assimilation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Application: The Mississippi</a:t>
            </a:r>
            <a:endParaRPr lang="en-US" dirty="0"/>
          </a:p>
        </p:txBody>
      </p:sp>
      <p:sp>
        <p:nvSpPr>
          <p:cNvPr id="4" name="Content Placeholder 3"/>
          <p:cNvSpPr>
            <a:spLocks noGrp="1"/>
          </p:cNvSpPr>
          <p:nvPr>
            <p:ph idx="1"/>
          </p:nvPr>
        </p:nvSpPr>
        <p:spPr/>
        <p:txBody>
          <a:bodyPr>
            <a:normAutofit fontScale="85000" lnSpcReduction="10000"/>
          </a:bodyPr>
          <a:lstStyle/>
          <a:p>
            <a:pPr lvl="0">
              <a:defRPr/>
            </a:pPr>
            <a:r>
              <a:rPr lang="en-US" dirty="0" smtClean="0"/>
              <a:t>GRACE-DA </a:t>
            </a:r>
            <a:r>
              <a:rPr lang="en-US" u="sng" dirty="0" smtClean="0"/>
              <a:t>significantly</a:t>
            </a:r>
            <a:r>
              <a:rPr lang="en-US" dirty="0" smtClean="0"/>
              <a:t> improved simulation of seasonal and inter-annual groundwater variability at sub-basin scale</a:t>
            </a:r>
          </a:p>
          <a:p>
            <a:pPr lvl="0">
              <a:defRPr/>
            </a:pPr>
            <a:endParaRPr lang="en-US" dirty="0" smtClean="0"/>
          </a:p>
          <a:p>
            <a:pPr lvl="0">
              <a:defRPr/>
            </a:pPr>
            <a:r>
              <a:rPr lang="en-US" dirty="0" smtClean="0"/>
              <a:t>At watershed scale, simulation of groundwater and discharge was improved in some cases.  </a:t>
            </a:r>
          </a:p>
          <a:p>
            <a:pPr lvl="0">
              <a:defRPr/>
            </a:pPr>
            <a:endParaRPr lang="en-US" dirty="0" smtClean="0"/>
          </a:p>
          <a:p>
            <a:pPr lvl="0">
              <a:defRPr/>
            </a:pPr>
            <a:r>
              <a:rPr lang="en-US" dirty="0" smtClean="0"/>
              <a:t>Results for </a:t>
            </a:r>
            <a:r>
              <a:rPr lang="en-US" i="1" dirty="0" smtClean="0"/>
              <a:t>fluxes</a:t>
            </a:r>
            <a:r>
              <a:rPr lang="en-US" dirty="0" smtClean="0"/>
              <a:t> were promising, but require further study</a:t>
            </a:r>
          </a:p>
          <a:p>
            <a:pPr lvl="0">
              <a:defRPr/>
            </a:pPr>
            <a:endParaRPr lang="en-US" dirty="0" smtClean="0"/>
          </a:p>
          <a:p>
            <a:pPr lvl="0">
              <a:buNone/>
              <a:defRPr/>
            </a:pPr>
            <a:r>
              <a:rPr lang="en-US" sz="2100" i="1" dirty="0" smtClean="0"/>
              <a:t>Zaitchik , </a:t>
            </a:r>
            <a:r>
              <a:rPr lang="en-US" sz="2100" i="1" dirty="0" err="1" smtClean="0"/>
              <a:t>Rodell</a:t>
            </a:r>
            <a:r>
              <a:rPr lang="en-US" sz="2100" i="1" dirty="0" smtClean="0"/>
              <a:t>, and </a:t>
            </a:r>
            <a:r>
              <a:rPr lang="en-US" sz="2100" i="1" dirty="0" err="1" smtClean="0"/>
              <a:t>Riechle</a:t>
            </a:r>
            <a:r>
              <a:rPr lang="en-US" sz="2100" i="1" dirty="0" smtClean="0"/>
              <a:t> (2008), Journal of Hydrometeorology</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GRACE-DA</a:t>
            </a:r>
            <a:endParaRPr lang="en-US" dirty="0"/>
          </a:p>
        </p:txBody>
      </p:sp>
      <p:sp>
        <p:nvSpPr>
          <p:cNvPr id="3" name="Content Placeholder 2"/>
          <p:cNvSpPr>
            <a:spLocks noGrp="1"/>
          </p:cNvSpPr>
          <p:nvPr>
            <p:ph idx="1"/>
          </p:nvPr>
        </p:nvSpPr>
        <p:spPr/>
        <p:txBody>
          <a:bodyPr>
            <a:normAutofit/>
          </a:bodyPr>
          <a:lstStyle/>
          <a:p>
            <a:r>
              <a:rPr lang="en-US" sz="2800" dirty="0" smtClean="0"/>
              <a:t>How does the system perform in other climate zones?</a:t>
            </a:r>
          </a:p>
          <a:p>
            <a:endParaRPr lang="en-US" sz="2800" dirty="0" smtClean="0"/>
          </a:p>
          <a:p>
            <a:r>
              <a:rPr lang="en-US" sz="2800" dirty="0" smtClean="0"/>
              <a:t>What is its operational potential?</a:t>
            </a:r>
          </a:p>
          <a:p>
            <a:endParaRPr lang="en-US" sz="2800" dirty="0" smtClean="0"/>
          </a:p>
          <a:p>
            <a:r>
              <a:rPr lang="en-US" sz="2800" dirty="0" smtClean="0"/>
              <a:t>What potential does GRACE-DA hold for data poor regions?</a:t>
            </a:r>
          </a:p>
          <a:p>
            <a:endParaRPr lang="en-US" sz="2800" dirty="0" smtClean="0"/>
          </a:p>
          <a:p>
            <a:pPr>
              <a:buNone/>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GRACE-DA</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609600" y="2057400"/>
            <a:ext cx="7720570" cy="3881437"/>
          </a:xfrm>
          <a:prstGeom prst="rect">
            <a:avLst/>
          </a:prstGeom>
          <a:noFill/>
          <a:ln w="9525">
            <a:noFill/>
            <a:miter lim="800000"/>
            <a:headEnd/>
            <a:tailEnd/>
          </a:ln>
        </p:spPr>
      </p:pic>
      <p:sp>
        <p:nvSpPr>
          <p:cNvPr id="5" name="Rectangle 4"/>
          <p:cNvSpPr/>
          <p:nvPr/>
        </p:nvSpPr>
        <p:spPr>
          <a:xfrm>
            <a:off x="1676400" y="2895600"/>
            <a:ext cx="13716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 y="2362200"/>
            <a:ext cx="2286000" cy="1371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2438400"/>
            <a:ext cx="914400" cy="838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14800" y="3200400"/>
            <a:ext cx="1524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3000" y="3352800"/>
            <a:ext cx="381000" cy="76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0" y="2438400"/>
            <a:ext cx="533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cpc.noaa.gov/products/predictions/tools/edb/lb-11aug2007.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48225" y="3614737"/>
            <a:ext cx="3810000" cy="2862263"/>
          </a:xfrm>
          <a:prstGeom prst="rect">
            <a:avLst/>
          </a:prstGeom>
          <a:noFill/>
          <a:ln w="15875">
            <a:solidFill>
              <a:schemeClr val="bg1"/>
            </a:solidFill>
          </a:ln>
        </p:spPr>
      </p:pic>
      <p:pic>
        <p:nvPicPr>
          <p:cNvPr id="12294" name="Picture 6" descr="http://www.cpc.noaa.gov/products/predictions/tools/edb/sb-11aug2007.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4825" y="3614737"/>
            <a:ext cx="3810000" cy="2852738"/>
          </a:xfrm>
          <a:prstGeom prst="rect">
            <a:avLst/>
          </a:prstGeom>
          <a:noFill/>
          <a:ln w="15875">
            <a:solidFill>
              <a:schemeClr val="bg1"/>
            </a:solidFill>
          </a:ln>
        </p:spPr>
      </p:pic>
      <p:pic>
        <p:nvPicPr>
          <p:cNvPr id="12297" name="Picture 9"/>
          <p:cNvPicPr>
            <a:picLocks noChangeAspect="1" noChangeArrowheads="1"/>
          </p:cNvPicPr>
          <p:nvPr/>
        </p:nvPicPr>
        <p:blipFill>
          <a:blip r:embed="rId5" cstate="print"/>
          <a:srcRect/>
          <a:stretch>
            <a:fillRect/>
          </a:stretch>
        </p:blipFill>
        <p:spPr bwMode="auto">
          <a:xfrm>
            <a:off x="485775" y="2695575"/>
            <a:ext cx="1600200" cy="857250"/>
          </a:xfrm>
          <a:prstGeom prst="rect">
            <a:avLst/>
          </a:prstGeom>
          <a:noFill/>
          <a:ln w="9525">
            <a:noFill/>
            <a:miter lim="800000"/>
            <a:headEnd/>
            <a:tailEnd/>
          </a:ln>
        </p:spPr>
      </p:pic>
      <p:pic>
        <p:nvPicPr>
          <p:cNvPr id="12299" name="Picture 11"/>
          <p:cNvPicPr>
            <a:picLocks noChangeAspect="1" noChangeArrowheads="1"/>
          </p:cNvPicPr>
          <p:nvPr/>
        </p:nvPicPr>
        <p:blipFill>
          <a:blip r:embed="rId6" cstate="print"/>
          <a:srcRect/>
          <a:stretch>
            <a:fillRect/>
          </a:stretch>
        </p:blipFill>
        <p:spPr bwMode="auto">
          <a:xfrm>
            <a:off x="7115175" y="2581275"/>
            <a:ext cx="1552575" cy="962025"/>
          </a:xfrm>
          <a:prstGeom prst="rect">
            <a:avLst/>
          </a:prstGeom>
          <a:noFill/>
          <a:ln w="9525">
            <a:noFill/>
            <a:miter lim="800000"/>
            <a:headEnd/>
            <a:tailEnd/>
          </a:ln>
        </p:spPr>
      </p:pic>
      <p:pic>
        <p:nvPicPr>
          <p:cNvPr id="12300" name="Picture 12"/>
          <p:cNvPicPr>
            <a:picLocks noChangeAspect="1" noChangeArrowheads="1"/>
          </p:cNvPicPr>
          <p:nvPr/>
        </p:nvPicPr>
        <p:blipFill>
          <a:blip r:embed="rId7" cstate="print"/>
          <a:srcRect/>
          <a:stretch>
            <a:fillRect/>
          </a:stretch>
        </p:blipFill>
        <p:spPr bwMode="auto">
          <a:xfrm>
            <a:off x="7086600" y="1524000"/>
            <a:ext cx="1600200" cy="1000125"/>
          </a:xfrm>
          <a:prstGeom prst="rect">
            <a:avLst/>
          </a:prstGeom>
          <a:noFill/>
          <a:ln w="9525">
            <a:noFill/>
            <a:miter lim="800000"/>
            <a:headEnd/>
            <a:tailEnd/>
          </a:ln>
        </p:spPr>
      </p:pic>
      <p:grpSp>
        <p:nvGrpSpPr>
          <p:cNvPr id="2" name="Group 15"/>
          <p:cNvGrpSpPr/>
          <p:nvPr/>
        </p:nvGrpSpPr>
        <p:grpSpPr>
          <a:xfrm>
            <a:off x="651935" y="788670"/>
            <a:ext cx="6086503" cy="2658175"/>
            <a:chOff x="651935" y="636270"/>
            <a:chExt cx="6086503" cy="2658175"/>
          </a:xfrm>
        </p:grpSpPr>
        <p:pic>
          <p:nvPicPr>
            <p:cNvPr id="12296" name="Picture 8" descr="http://drought.unl.edu/dm/archive/20070814/pics/conus_dm_070814.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04210" y="636270"/>
              <a:ext cx="2739390" cy="2487930"/>
            </a:xfrm>
            <a:prstGeom prst="rect">
              <a:avLst/>
            </a:prstGeom>
            <a:noFill/>
          </p:spPr>
        </p:pic>
        <p:sp>
          <p:nvSpPr>
            <p:cNvPr id="7" name="Smiley Face 6"/>
            <p:cNvSpPr/>
            <p:nvPr/>
          </p:nvSpPr>
          <p:spPr>
            <a:xfrm>
              <a:off x="3619500" y="2762250"/>
              <a:ext cx="1933575" cy="457200"/>
            </a:xfrm>
            <a:prstGeom prst="smileyFac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1600" b="1" dirty="0" smtClean="0">
                  <a:solidFill>
                    <a:srgbClr val="C00000"/>
                  </a:solidFill>
                </a:rPr>
                <a:t>Subjective input</a:t>
              </a:r>
              <a:endParaRPr lang="en-US" sz="1600" b="1" dirty="0">
                <a:solidFill>
                  <a:srgbClr val="C00000"/>
                </a:solidFill>
              </a:endParaRPr>
            </a:p>
          </p:txBody>
        </p:sp>
        <p:sp>
          <p:nvSpPr>
            <p:cNvPr id="9" name="Right Arrow 8"/>
            <p:cNvSpPr/>
            <p:nvPr/>
          </p:nvSpPr>
          <p:spPr>
            <a:xfrm rot="-840000">
              <a:off x="2380707" y="3053570"/>
              <a:ext cx="966220" cy="240875"/>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1640000">
              <a:off x="5772218" y="3053570"/>
              <a:ext cx="966220" cy="240875"/>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400000">
              <a:off x="4425738" y="2432262"/>
              <a:ext cx="304799" cy="240875"/>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1935" y="1447800"/>
              <a:ext cx="2122376" cy="338554"/>
            </a:xfrm>
            <a:prstGeom prst="rect">
              <a:avLst/>
            </a:prstGeom>
            <a:noFill/>
          </p:spPr>
          <p:txBody>
            <a:bodyPr wrap="none" rtlCol="0">
              <a:spAutoFit/>
            </a:bodyPr>
            <a:lstStyle/>
            <a:p>
              <a:r>
                <a:rPr lang="en-US" sz="1600" b="1" dirty="0" smtClean="0"/>
                <a:t>Final U.S. DM product</a:t>
              </a:r>
              <a:endParaRPr lang="en-US" sz="1600" b="1" dirty="0"/>
            </a:p>
          </p:txBody>
        </p:sp>
        <p:sp>
          <p:nvSpPr>
            <p:cNvPr id="14" name="Right Arrow 13"/>
            <p:cNvSpPr/>
            <p:nvPr/>
          </p:nvSpPr>
          <p:spPr>
            <a:xfrm>
              <a:off x="2726266" y="1540934"/>
              <a:ext cx="457200" cy="1524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6" name="TextBox 15"/>
          <p:cNvSpPr txBox="1"/>
          <p:nvPr/>
        </p:nvSpPr>
        <p:spPr>
          <a:xfrm>
            <a:off x="609600" y="304800"/>
            <a:ext cx="7543800" cy="685800"/>
          </a:xfrm>
          <a:prstGeom prst="rect">
            <a:avLst/>
          </a:prstGeom>
          <a:noFill/>
          <a:effectLst>
            <a:outerShdw blurRad="50800" dist="38100" algn="l" rotWithShape="0">
              <a:schemeClr val="bg1">
                <a:lumMod val="65000"/>
                <a:alpha val="40000"/>
              </a:schemeClr>
            </a:outerShdw>
          </a:effectLst>
        </p:spPr>
        <p:txBody>
          <a:bodyPr wrap="square" rtlCol="0" anchor="ctr" anchorCtr="0">
            <a:noAutofit/>
          </a:bodyPr>
          <a:lstStyle/>
          <a:p>
            <a:pPr algn="ctr"/>
            <a:r>
              <a:rPr lang="en-US" sz="2800" b="1" dirty="0" smtClean="0">
                <a:latin typeface="Tahoma" pitchFamily="34" charset="0"/>
                <a:ea typeface="Tahoma" pitchFamily="34" charset="0"/>
                <a:cs typeface="Tahoma" pitchFamily="34" charset="0"/>
              </a:rPr>
              <a:t>North America:</a:t>
            </a:r>
          </a:p>
          <a:p>
            <a:pPr algn="ctr"/>
            <a:r>
              <a:rPr lang="en-US" sz="2800" b="1" dirty="0" smtClean="0">
                <a:latin typeface="Tahoma" pitchFamily="34" charset="0"/>
                <a:ea typeface="Tahoma" pitchFamily="34" charset="0"/>
                <a:cs typeface="Tahoma" pitchFamily="34" charset="0"/>
              </a:rPr>
              <a:t>U.S. and N.A. Drought Monitors</a:t>
            </a:r>
            <a:endParaRPr lang="en-US" sz="2800" b="1" dirty="0">
              <a:latin typeface="Tahoma" pitchFamily="34" charset="0"/>
              <a:ea typeface="Tahoma" pitchFamily="34" charset="0"/>
              <a:cs typeface="Tahoma" pitchFamily="34" charset="0"/>
            </a:endParaRPr>
          </a:p>
        </p:txBody>
      </p:sp>
      <p:sp>
        <p:nvSpPr>
          <p:cNvPr id="17" name="TextBox 16"/>
          <p:cNvSpPr txBox="1"/>
          <p:nvPr/>
        </p:nvSpPr>
        <p:spPr>
          <a:xfrm>
            <a:off x="73184" y="6488668"/>
            <a:ext cx="3279616" cy="369332"/>
          </a:xfrm>
          <a:prstGeom prst="rect">
            <a:avLst/>
          </a:prstGeom>
          <a:noFill/>
        </p:spPr>
        <p:txBody>
          <a:bodyPr wrap="none" rtlCol="0">
            <a:spAutoFit/>
          </a:bodyPr>
          <a:lstStyle/>
          <a:p>
            <a:r>
              <a:rPr lang="en-US" i="1" dirty="0" smtClean="0"/>
              <a:t>R. </a:t>
            </a:r>
            <a:r>
              <a:rPr lang="en-US" i="1" dirty="0" err="1" smtClean="0"/>
              <a:t>Houborg</a:t>
            </a:r>
            <a:r>
              <a:rPr lang="en-US" i="1" dirty="0" smtClean="0"/>
              <a:t> – NASA / U Maryland</a:t>
            </a:r>
            <a:endParaRPr lang="en-US"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872068" y="685800"/>
            <a:ext cx="7391400" cy="685800"/>
          </a:xfrm>
          <a:prstGeom prst="rect">
            <a:avLst/>
          </a:prstGeom>
          <a:noFill/>
          <a:effectLst>
            <a:outerShdw blurRad="50800" dist="38100" algn="l" rotWithShape="0">
              <a:schemeClr val="bg1">
                <a:lumMod val="65000"/>
                <a:alpha val="40000"/>
              </a:schemeClr>
            </a:outerShdw>
          </a:effectLst>
        </p:spPr>
        <p:txBody>
          <a:bodyPr wrap="square" lIns="0" rIns="0" rtlCol="0" anchor="ctr" anchorCtr="0">
            <a:noAutofit/>
          </a:bodyPr>
          <a:lstStyle/>
          <a:p>
            <a:pPr algn="ctr"/>
            <a:r>
              <a:rPr lang="en-US" sz="2800" b="1" dirty="0" smtClean="0">
                <a:latin typeface="Tahoma" pitchFamily="34" charset="0"/>
                <a:ea typeface="Tahoma" pitchFamily="34" charset="0"/>
                <a:cs typeface="Tahoma" pitchFamily="34" charset="0"/>
              </a:rPr>
              <a:t>Value of the GRACE for detecting drought</a:t>
            </a:r>
            <a:endParaRPr lang="en-US" sz="2800" b="1" dirty="0">
              <a:latin typeface="Tahoma" pitchFamily="34" charset="0"/>
              <a:ea typeface="Tahoma" pitchFamily="34" charset="0"/>
              <a:cs typeface="Tahoma" pitchFamily="34" charset="0"/>
            </a:endParaRPr>
          </a:p>
        </p:txBody>
      </p:sp>
      <p:pic>
        <p:nvPicPr>
          <p:cNvPr id="3" name="Picture 2" descr="DM_Blends_GRACE.jpg"/>
          <p:cNvPicPr>
            <a:picLocks noChangeAspect="1"/>
          </p:cNvPicPr>
          <p:nvPr/>
        </p:nvPicPr>
        <p:blipFill>
          <a:blip r:embed="rId4" cstate="print"/>
          <a:stretch>
            <a:fillRect/>
          </a:stretch>
        </p:blipFill>
        <p:spPr>
          <a:xfrm>
            <a:off x="283464" y="1970532"/>
            <a:ext cx="8577072" cy="2916936"/>
          </a:xfrm>
          <a:prstGeom prst="rect">
            <a:avLst/>
          </a:prstGeom>
        </p:spPr>
      </p:pic>
      <p:pic>
        <p:nvPicPr>
          <p:cNvPr id="5" name="Picture 4" descr="Groundwater_DI_tile.jpg"/>
          <p:cNvPicPr>
            <a:picLocks noChangeAspect="1"/>
          </p:cNvPicPr>
          <p:nvPr/>
        </p:nvPicPr>
        <p:blipFill>
          <a:blip r:embed="rId5" cstate="print"/>
          <a:stretch>
            <a:fillRect/>
          </a:stretch>
        </p:blipFill>
        <p:spPr>
          <a:xfrm>
            <a:off x="6800850" y="2154098"/>
            <a:ext cx="2044598" cy="2721254"/>
          </a:xfrm>
          <a:prstGeom prst="rect">
            <a:avLst/>
          </a:prstGeom>
        </p:spPr>
      </p:pic>
      <p:sp>
        <p:nvSpPr>
          <p:cNvPr id="6" name="TextBox 5"/>
          <p:cNvSpPr txBox="1"/>
          <p:nvPr/>
        </p:nvSpPr>
        <p:spPr>
          <a:xfrm>
            <a:off x="73184" y="6412468"/>
            <a:ext cx="3279616" cy="369332"/>
          </a:xfrm>
          <a:prstGeom prst="rect">
            <a:avLst/>
          </a:prstGeom>
          <a:noFill/>
        </p:spPr>
        <p:txBody>
          <a:bodyPr wrap="none" rtlCol="0">
            <a:spAutoFit/>
          </a:bodyPr>
          <a:lstStyle/>
          <a:p>
            <a:r>
              <a:rPr lang="en-US" i="1" dirty="0" smtClean="0"/>
              <a:t>R. </a:t>
            </a:r>
            <a:r>
              <a:rPr lang="en-US" i="1" dirty="0" err="1" smtClean="0"/>
              <a:t>Houborg</a:t>
            </a:r>
            <a:r>
              <a:rPr lang="en-US" i="1" dirty="0" smtClean="0"/>
              <a:t> – NASA / U Maryland</a:t>
            </a:r>
            <a:endParaRPr lang="en-US" i="1" dirty="0"/>
          </a:p>
        </p:txBody>
      </p:sp>
      <p:pic>
        <p:nvPicPr>
          <p:cNvPr id="7" name="Picture 6" descr="DM_Blends_GRACE.jpg"/>
          <p:cNvPicPr>
            <a:picLocks noChangeAspect="1"/>
          </p:cNvPicPr>
          <p:nvPr/>
        </p:nvPicPr>
        <p:blipFill>
          <a:blip r:embed="rId4" cstate="print"/>
          <a:srcRect l="23987" r="23597"/>
          <a:stretch>
            <a:fillRect/>
          </a:stretch>
        </p:blipFill>
        <p:spPr>
          <a:xfrm>
            <a:off x="152400" y="1981200"/>
            <a:ext cx="4495800" cy="2916936"/>
          </a:xfrm>
          <a:prstGeom prst="rect">
            <a:avLst/>
          </a:prstGeom>
        </p:spPr>
      </p:pic>
      <p:pic>
        <p:nvPicPr>
          <p:cNvPr id="8" name="Picture 7" descr="DM_Blends_GRACE.jpg"/>
          <p:cNvPicPr>
            <a:picLocks noChangeAspect="1"/>
          </p:cNvPicPr>
          <p:nvPr/>
        </p:nvPicPr>
        <p:blipFill>
          <a:blip r:embed="rId4" cstate="print"/>
          <a:srcRect r="74876"/>
          <a:stretch>
            <a:fillRect/>
          </a:stretch>
        </p:blipFill>
        <p:spPr>
          <a:xfrm>
            <a:off x="4648200" y="1981200"/>
            <a:ext cx="2154936" cy="2916936"/>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groundwater estimates</a:t>
            </a:r>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2362200"/>
            <a:ext cx="8547748" cy="3634442"/>
          </a:xfrm>
          <a:prstGeom prst="rect">
            <a:avLst/>
          </a:prstGeom>
          <a:noFill/>
          <a:ln w="9525">
            <a:noFill/>
            <a:miter lim="800000"/>
            <a:headEnd/>
            <a:tailEnd/>
          </a:ln>
        </p:spPr>
      </p:pic>
      <p:sp>
        <p:nvSpPr>
          <p:cNvPr id="5" name="TextBox 4"/>
          <p:cNvSpPr txBox="1"/>
          <p:nvPr/>
        </p:nvSpPr>
        <p:spPr>
          <a:xfrm>
            <a:off x="1308748" y="1600200"/>
            <a:ext cx="6400800" cy="381000"/>
          </a:xfrm>
          <a:prstGeom prst="rect">
            <a:avLst/>
          </a:prstGeom>
          <a:solidFill>
            <a:srgbClr val="002060">
              <a:alpha val="55000"/>
            </a:srgbClr>
          </a:solidFill>
          <a:ln w="25400">
            <a:solidFill>
              <a:schemeClr val="tx1"/>
            </a:solidFill>
          </a:ln>
        </p:spPr>
        <p:txBody>
          <a:bodyPr wrap="square" rtlCol="0">
            <a:noAutofit/>
          </a:bodyPr>
          <a:lstStyle/>
          <a:p>
            <a:pPr algn="ctr"/>
            <a:r>
              <a:rPr lang="en-US" sz="2000" b="1" dirty="0" smtClean="0">
                <a:solidFill>
                  <a:schemeClr val="bg1"/>
                </a:solidFill>
              </a:rPr>
              <a:t>Groundwater observation network (USGS)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Basin and Colorado</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28600" y="1447800"/>
            <a:ext cx="3390622" cy="1524000"/>
          </a:xfrm>
          <a:prstGeom prst="rect">
            <a:avLst/>
          </a:prstGeom>
          <a:noFill/>
          <a:ln w="9525">
            <a:noFill/>
            <a:miter lim="800000"/>
            <a:headEnd/>
            <a:tailEnd/>
          </a:ln>
        </p:spPr>
      </p:pic>
      <p:sp>
        <p:nvSpPr>
          <p:cNvPr id="5" name="TextBox 4"/>
          <p:cNvSpPr txBox="1"/>
          <p:nvPr/>
        </p:nvSpPr>
        <p:spPr>
          <a:xfrm>
            <a:off x="762000" y="1981200"/>
            <a:ext cx="716863" cy="276999"/>
          </a:xfrm>
          <a:prstGeom prst="rect">
            <a:avLst/>
          </a:prstGeom>
          <a:noFill/>
        </p:spPr>
        <p:txBody>
          <a:bodyPr wrap="none" rtlCol="0">
            <a:spAutoFit/>
          </a:bodyPr>
          <a:lstStyle/>
          <a:p>
            <a:r>
              <a:rPr lang="en-US" sz="1200" b="1" dirty="0" smtClean="0"/>
              <a:t>GB &amp; CB</a:t>
            </a:r>
            <a:endParaRPr lang="en-US" sz="1200" b="1" dirty="0"/>
          </a:p>
        </p:txBody>
      </p:sp>
      <p:pic>
        <p:nvPicPr>
          <p:cNvPr id="6" name="Picture 5" descr="GWS_basin_plots_1.jpg"/>
          <p:cNvPicPr>
            <a:picLocks noChangeAspect="1"/>
          </p:cNvPicPr>
          <p:nvPr/>
        </p:nvPicPr>
        <p:blipFill>
          <a:blip r:embed="rId3" cstate="print"/>
          <a:stretch>
            <a:fillRect/>
          </a:stretch>
        </p:blipFill>
        <p:spPr>
          <a:xfrm>
            <a:off x="1905000" y="2743200"/>
            <a:ext cx="5155722" cy="3752001"/>
          </a:xfrm>
          <a:prstGeom prst="rect">
            <a:avLst/>
          </a:prstGeom>
        </p:spPr>
      </p:pic>
      <p:sp>
        <p:nvSpPr>
          <p:cNvPr id="7" name="TextBox 6"/>
          <p:cNvSpPr txBox="1"/>
          <p:nvPr/>
        </p:nvSpPr>
        <p:spPr>
          <a:xfrm>
            <a:off x="7162800" y="3048000"/>
            <a:ext cx="1905000" cy="1066800"/>
          </a:xfrm>
          <a:prstGeom prst="rect">
            <a:avLst/>
          </a:prstGeom>
          <a:solidFill>
            <a:srgbClr val="002060">
              <a:alpha val="55000"/>
            </a:srgbClr>
          </a:solidFill>
          <a:ln w="25400">
            <a:solidFill>
              <a:schemeClr val="tx1"/>
            </a:solidFill>
          </a:ln>
        </p:spPr>
        <p:txBody>
          <a:bodyPr wrap="square" rtlCol="0">
            <a:noAutofit/>
          </a:bodyPr>
          <a:lstStyle/>
          <a:p>
            <a:r>
              <a:rPr lang="en-US" sz="2000" b="1" dirty="0" smtClean="0">
                <a:solidFill>
                  <a:schemeClr val="bg1"/>
                </a:solidFill>
              </a:rPr>
              <a:t>OL:	r = 0.62</a:t>
            </a:r>
          </a:p>
          <a:p>
            <a:r>
              <a:rPr lang="en-US" sz="2000" b="1" dirty="0" smtClean="0">
                <a:solidFill>
                  <a:schemeClr val="bg1"/>
                </a:solidFill>
              </a:rPr>
              <a:t>OL2:	r = 0.70</a:t>
            </a:r>
          </a:p>
          <a:p>
            <a:r>
              <a:rPr lang="en-US" sz="2000" b="1" dirty="0" smtClean="0">
                <a:solidFill>
                  <a:schemeClr val="bg1"/>
                </a:solidFill>
              </a:rPr>
              <a:t>DAS:	r = </a:t>
            </a:r>
            <a:r>
              <a:rPr lang="en-US" sz="2000" i="1" dirty="0" smtClean="0">
                <a:solidFill>
                  <a:schemeClr val="bg1"/>
                </a:solidFill>
              </a:rPr>
              <a:t>0.83</a:t>
            </a:r>
            <a:r>
              <a:rPr lang="en-US" sz="2000" b="1" dirty="0" smtClean="0">
                <a:solidFill>
                  <a:schemeClr val="bg1"/>
                </a:solidFill>
              </a:rPr>
              <a:t>  </a:t>
            </a:r>
            <a:endParaRPr lang="en-US" sz="2000" dirty="0">
              <a:solidFill>
                <a:schemeClr val="bg1"/>
              </a:solidFill>
            </a:endParaRPr>
          </a:p>
        </p:txBody>
      </p:sp>
      <p:sp>
        <p:nvSpPr>
          <p:cNvPr id="8" name="TextBox 7"/>
          <p:cNvSpPr txBox="1"/>
          <p:nvPr/>
        </p:nvSpPr>
        <p:spPr>
          <a:xfrm>
            <a:off x="7162800" y="4321780"/>
            <a:ext cx="1905000" cy="1066800"/>
          </a:xfrm>
          <a:prstGeom prst="rect">
            <a:avLst/>
          </a:prstGeom>
          <a:solidFill>
            <a:srgbClr val="002060">
              <a:alpha val="55000"/>
            </a:srgbClr>
          </a:solidFill>
          <a:ln w="25400">
            <a:solidFill>
              <a:schemeClr val="tx1"/>
            </a:solidFill>
          </a:ln>
        </p:spPr>
        <p:txBody>
          <a:bodyPr wrap="square" rtlCol="0">
            <a:noAutofit/>
          </a:bodyPr>
          <a:lstStyle/>
          <a:p>
            <a:r>
              <a:rPr lang="en-US" sz="2000" b="1" dirty="0" smtClean="0">
                <a:solidFill>
                  <a:schemeClr val="bg1"/>
                </a:solidFill>
              </a:rPr>
              <a:t>OL:    </a:t>
            </a:r>
            <a:r>
              <a:rPr lang="en-US" sz="2000" b="1" dirty="0" err="1" smtClean="0">
                <a:solidFill>
                  <a:schemeClr val="bg1"/>
                </a:solidFill>
              </a:rPr>
              <a:t>rms</a:t>
            </a:r>
            <a:r>
              <a:rPr lang="en-US" sz="2000" b="1" dirty="0" smtClean="0">
                <a:solidFill>
                  <a:schemeClr val="bg1"/>
                </a:solidFill>
              </a:rPr>
              <a:t> = 1.17</a:t>
            </a:r>
          </a:p>
          <a:p>
            <a:r>
              <a:rPr lang="en-US" sz="2000" b="1" dirty="0" smtClean="0">
                <a:solidFill>
                  <a:schemeClr val="bg1"/>
                </a:solidFill>
              </a:rPr>
              <a:t>OL2:  </a:t>
            </a:r>
            <a:r>
              <a:rPr lang="en-US" sz="2000" b="1" dirty="0" err="1" smtClean="0">
                <a:solidFill>
                  <a:schemeClr val="bg1"/>
                </a:solidFill>
              </a:rPr>
              <a:t>rms</a:t>
            </a:r>
            <a:r>
              <a:rPr lang="en-US" sz="2000" b="1" dirty="0" smtClean="0">
                <a:solidFill>
                  <a:schemeClr val="bg1"/>
                </a:solidFill>
              </a:rPr>
              <a:t> = 1.79</a:t>
            </a:r>
          </a:p>
          <a:p>
            <a:r>
              <a:rPr lang="en-US" sz="2000" b="1" dirty="0" smtClean="0">
                <a:solidFill>
                  <a:schemeClr val="bg1"/>
                </a:solidFill>
              </a:rPr>
              <a:t>DAS:  </a:t>
            </a:r>
            <a:r>
              <a:rPr lang="en-US" sz="2000" b="1" dirty="0" err="1" smtClean="0">
                <a:solidFill>
                  <a:schemeClr val="bg1"/>
                </a:solidFill>
              </a:rPr>
              <a:t>rms</a:t>
            </a:r>
            <a:r>
              <a:rPr lang="en-US" sz="2000" b="1" dirty="0" smtClean="0">
                <a:solidFill>
                  <a:schemeClr val="bg1"/>
                </a:solidFill>
              </a:rPr>
              <a:t> = 1.15  </a:t>
            </a:r>
            <a:endParaRPr lang="en-US" sz="2000" dirty="0">
              <a:solidFill>
                <a:schemeClr val="bg1"/>
              </a:solidFill>
            </a:endParaRPr>
          </a:p>
        </p:txBody>
      </p:sp>
      <p:sp>
        <p:nvSpPr>
          <p:cNvPr id="9" name="TextBox 8"/>
          <p:cNvSpPr txBox="1"/>
          <p:nvPr/>
        </p:nvSpPr>
        <p:spPr>
          <a:xfrm>
            <a:off x="73184" y="6412468"/>
            <a:ext cx="3332515" cy="369332"/>
          </a:xfrm>
          <a:prstGeom prst="rect">
            <a:avLst/>
          </a:prstGeom>
          <a:noFill/>
        </p:spPr>
        <p:txBody>
          <a:bodyPr wrap="none" rtlCol="0">
            <a:spAutoFit/>
          </a:bodyPr>
          <a:lstStyle/>
          <a:p>
            <a:r>
              <a:rPr lang="en-US" i="1" dirty="0" smtClean="0"/>
              <a:t>R. </a:t>
            </a:r>
            <a:r>
              <a:rPr lang="en-US" i="1" dirty="0" err="1" smtClean="0"/>
              <a:t>Houborg</a:t>
            </a:r>
            <a:r>
              <a:rPr lang="en-US" i="1" dirty="0" smtClean="0"/>
              <a:t> – NASA  / U Maryland</a:t>
            </a:r>
            <a:endParaRPr lang="en-US"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Outline</a:t>
            </a:r>
            <a:endParaRPr lang="en-US" sz="2800" b="1" dirty="0"/>
          </a:p>
        </p:txBody>
      </p:sp>
      <p:sp>
        <p:nvSpPr>
          <p:cNvPr id="3" name="Content Placeholder 2"/>
          <p:cNvSpPr>
            <a:spLocks noGrp="1"/>
          </p:cNvSpPr>
          <p:nvPr>
            <p:ph idx="1"/>
          </p:nvPr>
        </p:nvSpPr>
        <p:spPr>
          <a:xfrm>
            <a:off x="990600" y="1600200"/>
            <a:ext cx="7696200" cy="4724400"/>
          </a:xfrm>
        </p:spPr>
        <p:txBody>
          <a:bodyPr>
            <a:noAutofit/>
          </a:bodyPr>
          <a:lstStyle/>
          <a:p>
            <a:r>
              <a:rPr lang="en-US" sz="2800" dirty="0" smtClean="0"/>
              <a:t>Motivation for GRACE-DA</a:t>
            </a:r>
          </a:p>
          <a:p>
            <a:r>
              <a:rPr lang="en-US" sz="2800" dirty="0" smtClean="0"/>
              <a:t>Methodology &amp; Proof of Concept</a:t>
            </a:r>
          </a:p>
          <a:p>
            <a:r>
              <a:rPr lang="en-US" sz="2800" dirty="0" smtClean="0"/>
              <a:t>New Applications</a:t>
            </a:r>
          </a:p>
          <a:p>
            <a:pPr lvl="1"/>
            <a:r>
              <a:rPr lang="en-US" sz="2400" dirty="0" smtClean="0"/>
              <a:t>Europe</a:t>
            </a:r>
          </a:p>
          <a:p>
            <a:pPr lvl="1"/>
            <a:r>
              <a:rPr lang="en-US" sz="2400" dirty="0" smtClean="0"/>
              <a:t>North America</a:t>
            </a:r>
          </a:p>
          <a:p>
            <a:pPr lvl="1"/>
            <a:r>
              <a:rPr lang="en-US" sz="2400" dirty="0" smtClean="0"/>
              <a:t>Middle East / North Africa</a:t>
            </a:r>
          </a:p>
          <a:p>
            <a:pPr lvl="1"/>
            <a:r>
              <a:rPr lang="en-US" sz="2400" dirty="0" smtClean="0"/>
              <a:t>Nile River Basin</a:t>
            </a:r>
          </a:p>
          <a:p>
            <a:r>
              <a:rPr lang="en-US" sz="2800" dirty="0" smtClean="0"/>
              <a:t>Future Directions</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Eastern Basins</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28600" y="1447800"/>
            <a:ext cx="3390622" cy="1524000"/>
          </a:xfrm>
          <a:prstGeom prst="rect">
            <a:avLst/>
          </a:prstGeom>
          <a:noFill/>
          <a:ln w="9525">
            <a:noFill/>
            <a:miter lim="800000"/>
            <a:headEnd/>
            <a:tailEnd/>
          </a:ln>
        </p:spPr>
      </p:pic>
      <p:sp>
        <p:nvSpPr>
          <p:cNvPr id="5" name="TextBox 4"/>
          <p:cNvSpPr txBox="1"/>
          <p:nvPr/>
        </p:nvSpPr>
        <p:spPr>
          <a:xfrm>
            <a:off x="2396630" y="2237601"/>
            <a:ext cx="346570" cy="276999"/>
          </a:xfrm>
          <a:prstGeom prst="rect">
            <a:avLst/>
          </a:prstGeom>
          <a:noFill/>
        </p:spPr>
        <p:txBody>
          <a:bodyPr wrap="none" rtlCol="0">
            <a:spAutoFit/>
          </a:bodyPr>
          <a:lstStyle/>
          <a:p>
            <a:r>
              <a:rPr lang="en-US" sz="1200" b="1" dirty="0" smtClean="0"/>
              <a:t>EB</a:t>
            </a:r>
            <a:endParaRPr lang="en-US" sz="1200" b="1" dirty="0"/>
          </a:p>
        </p:txBody>
      </p:sp>
      <p:sp>
        <p:nvSpPr>
          <p:cNvPr id="9" name="TextBox 8"/>
          <p:cNvSpPr txBox="1"/>
          <p:nvPr/>
        </p:nvSpPr>
        <p:spPr>
          <a:xfrm>
            <a:off x="7162800" y="3069620"/>
            <a:ext cx="1905000" cy="1066800"/>
          </a:xfrm>
          <a:prstGeom prst="rect">
            <a:avLst/>
          </a:prstGeom>
          <a:solidFill>
            <a:srgbClr val="002060">
              <a:alpha val="55000"/>
            </a:srgbClr>
          </a:solidFill>
          <a:ln w="25400">
            <a:solidFill>
              <a:schemeClr val="tx1"/>
            </a:solidFill>
          </a:ln>
        </p:spPr>
        <p:txBody>
          <a:bodyPr wrap="square" rtlCol="0">
            <a:noAutofit/>
          </a:bodyPr>
          <a:lstStyle/>
          <a:p>
            <a:r>
              <a:rPr lang="en-US" sz="2000" b="1" dirty="0" smtClean="0">
                <a:solidFill>
                  <a:schemeClr val="bg1"/>
                </a:solidFill>
              </a:rPr>
              <a:t>OL:	r = 0.93</a:t>
            </a:r>
          </a:p>
          <a:p>
            <a:r>
              <a:rPr lang="en-US" sz="2000" b="1" dirty="0" smtClean="0">
                <a:solidFill>
                  <a:schemeClr val="bg1"/>
                </a:solidFill>
              </a:rPr>
              <a:t>OL2:	r = 0.93</a:t>
            </a:r>
          </a:p>
          <a:p>
            <a:r>
              <a:rPr lang="en-US" sz="2000" b="1" dirty="0" smtClean="0">
                <a:solidFill>
                  <a:schemeClr val="bg1"/>
                </a:solidFill>
              </a:rPr>
              <a:t>DAS:	r = </a:t>
            </a:r>
            <a:r>
              <a:rPr lang="en-US" sz="2000" dirty="0" smtClean="0">
                <a:solidFill>
                  <a:schemeClr val="bg1"/>
                </a:solidFill>
              </a:rPr>
              <a:t>0.97</a:t>
            </a:r>
            <a:r>
              <a:rPr lang="en-US" sz="2000" b="1" dirty="0" smtClean="0">
                <a:solidFill>
                  <a:schemeClr val="bg1"/>
                </a:solidFill>
              </a:rPr>
              <a:t>  </a:t>
            </a:r>
            <a:endParaRPr lang="en-US" sz="2000" dirty="0">
              <a:solidFill>
                <a:schemeClr val="bg1"/>
              </a:solidFill>
            </a:endParaRPr>
          </a:p>
        </p:txBody>
      </p:sp>
      <p:sp>
        <p:nvSpPr>
          <p:cNvPr id="10" name="TextBox 9"/>
          <p:cNvSpPr txBox="1"/>
          <p:nvPr/>
        </p:nvSpPr>
        <p:spPr>
          <a:xfrm>
            <a:off x="7162800" y="4343400"/>
            <a:ext cx="1905000" cy="1066800"/>
          </a:xfrm>
          <a:prstGeom prst="rect">
            <a:avLst/>
          </a:prstGeom>
          <a:solidFill>
            <a:srgbClr val="002060">
              <a:alpha val="55000"/>
            </a:srgbClr>
          </a:solidFill>
          <a:ln w="25400">
            <a:solidFill>
              <a:schemeClr val="tx1"/>
            </a:solidFill>
          </a:ln>
        </p:spPr>
        <p:txBody>
          <a:bodyPr wrap="square" rtlCol="0">
            <a:noAutofit/>
          </a:bodyPr>
          <a:lstStyle/>
          <a:p>
            <a:r>
              <a:rPr lang="en-US" sz="2000" b="1" dirty="0" smtClean="0">
                <a:solidFill>
                  <a:schemeClr val="bg1"/>
                </a:solidFill>
              </a:rPr>
              <a:t>OL:    </a:t>
            </a:r>
            <a:r>
              <a:rPr lang="en-US" sz="2000" b="1" dirty="0" err="1" smtClean="0">
                <a:solidFill>
                  <a:schemeClr val="bg1"/>
                </a:solidFill>
              </a:rPr>
              <a:t>rms</a:t>
            </a:r>
            <a:r>
              <a:rPr lang="en-US" sz="2000" b="1" dirty="0" smtClean="0">
                <a:solidFill>
                  <a:schemeClr val="bg1"/>
                </a:solidFill>
              </a:rPr>
              <a:t> = 3.67</a:t>
            </a:r>
          </a:p>
          <a:p>
            <a:r>
              <a:rPr lang="en-US" sz="2000" b="1" dirty="0" smtClean="0">
                <a:solidFill>
                  <a:schemeClr val="bg1"/>
                </a:solidFill>
              </a:rPr>
              <a:t>OL2:  </a:t>
            </a:r>
            <a:r>
              <a:rPr lang="en-US" sz="2000" b="1" dirty="0" err="1" smtClean="0">
                <a:solidFill>
                  <a:schemeClr val="bg1"/>
                </a:solidFill>
              </a:rPr>
              <a:t>rms</a:t>
            </a:r>
            <a:r>
              <a:rPr lang="en-US" sz="2000" b="1" dirty="0" smtClean="0">
                <a:solidFill>
                  <a:schemeClr val="bg1"/>
                </a:solidFill>
              </a:rPr>
              <a:t> = 4.85</a:t>
            </a:r>
          </a:p>
          <a:p>
            <a:r>
              <a:rPr lang="en-US" sz="2000" b="1" dirty="0" smtClean="0">
                <a:solidFill>
                  <a:schemeClr val="bg1"/>
                </a:solidFill>
              </a:rPr>
              <a:t>DAS:  </a:t>
            </a:r>
            <a:r>
              <a:rPr lang="en-US" sz="2000" b="1" dirty="0" err="1" smtClean="0">
                <a:solidFill>
                  <a:schemeClr val="bg1"/>
                </a:solidFill>
              </a:rPr>
              <a:t>rms</a:t>
            </a:r>
            <a:r>
              <a:rPr lang="en-US" sz="2000" b="1" dirty="0" smtClean="0">
                <a:solidFill>
                  <a:schemeClr val="bg1"/>
                </a:solidFill>
              </a:rPr>
              <a:t> = 2.09  </a:t>
            </a:r>
            <a:endParaRPr lang="en-US" sz="2000" dirty="0">
              <a:solidFill>
                <a:schemeClr val="bg1"/>
              </a:solidFill>
            </a:endParaRPr>
          </a:p>
        </p:txBody>
      </p:sp>
      <p:pic>
        <p:nvPicPr>
          <p:cNvPr id="11" name="Picture 10" descr="GWS_basin_plots_16.jpg"/>
          <p:cNvPicPr>
            <a:picLocks noChangeAspect="1"/>
          </p:cNvPicPr>
          <p:nvPr/>
        </p:nvPicPr>
        <p:blipFill>
          <a:blip r:embed="rId3" cstate="print"/>
          <a:stretch>
            <a:fillRect/>
          </a:stretch>
        </p:blipFill>
        <p:spPr>
          <a:xfrm>
            <a:off x="1931784" y="2743200"/>
            <a:ext cx="5154816" cy="3767319"/>
          </a:xfrm>
          <a:prstGeom prst="rect">
            <a:avLst/>
          </a:prstGeom>
        </p:spPr>
      </p:pic>
      <p:sp>
        <p:nvSpPr>
          <p:cNvPr id="12" name="TextBox 11"/>
          <p:cNvSpPr txBox="1"/>
          <p:nvPr/>
        </p:nvSpPr>
        <p:spPr>
          <a:xfrm>
            <a:off x="73184" y="6412468"/>
            <a:ext cx="3332515" cy="369332"/>
          </a:xfrm>
          <a:prstGeom prst="rect">
            <a:avLst/>
          </a:prstGeom>
          <a:noFill/>
        </p:spPr>
        <p:txBody>
          <a:bodyPr wrap="none" rtlCol="0">
            <a:spAutoFit/>
          </a:bodyPr>
          <a:lstStyle/>
          <a:p>
            <a:r>
              <a:rPr lang="en-US" i="1" dirty="0" smtClean="0"/>
              <a:t>R. </a:t>
            </a:r>
            <a:r>
              <a:rPr lang="en-US" i="1" dirty="0" err="1" smtClean="0"/>
              <a:t>Houborg</a:t>
            </a:r>
            <a:r>
              <a:rPr lang="en-US" i="1" dirty="0" smtClean="0"/>
              <a:t> – NASA / U Maryland </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2" cstate="print"/>
          <a:srcRect/>
          <a:stretch>
            <a:fillRect/>
          </a:stretch>
        </p:blipFill>
        <p:spPr bwMode="auto">
          <a:xfrm>
            <a:off x="6329562" y="4114800"/>
            <a:ext cx="2753833" cy="2667000"/>
          </a:xfrm>
          <a:prstGeom prst="rect">
            <a:avLst/>
          </a:prstGeom>
          <a:noFill/>
          <a:ln w="9525">
            <a:noFill/>
            <a:miter lim="800000"/>
            <a:headEnd/>
            <a:tailEnd/>
          </a:ln>
        </p:spPr>
      </p:pic>
      <p:pic>
        <p:nvPicPr>
          <p:cNvPr id="39938" name="Picture 2"/>
          <p:cNvPicPr>
            <a:picLocks noChangeAspect="1" noChangeArrowheads="1"/>
          </p:cNvPicPr>
          <p:nvPr/>
        </p:nvPicPr>
        <p:blipFill>
          <a:blip r:embed="rId3" cstate="print"/>
          <a:srcRect l="10591" b="9686"/>
          <a:stretch>
            <a:fillRect/>
          </a:stretch>
        </p:blipFill>
        <p:spPr bwMode="auto">
          <a:xfrm>
            <a:off x="76199" y="1285875"/>
            <a:ext cx="2759177" cy="2676525"/>
          </a:xfrm>
          <a:prstGeom prst="rect">
            <a:avLst/>
          </a:prstGeom>
          <a:noFill/>
          <a:ln w="9525">
            <a:noFill/>
            <a:miter lim="800000"/>
            <a:headEnd/>
            <a:tailEnd/>
          </a:ln>
        </p:spPr>
      </p:pic>
      <p:pic>
        <p:nvPicPr>
          <p:cNvPr id="13" name="Picture 12" descr="figure1.jpg"/>
          <p:cNvPicPr>
            <a:picLocks noChangeAspect="1"/>
          </p:cNvPicPr>
          <p:nvPr/>
        </p:nvPicPr>
        <p:blipFill>
          <a:blip r:embed="rId4" cstate="print">
            <a:clrChange>
              <a:clrFrom>
                <a:srgbClr val="FFFFFF"/>
              </a:clrFrom>
              <a:clrTo>
                <a:srgbClr val="FFFFFF">
                  <a:alpha val="0"/>
                </a:srgbClr>
              </a:clrTo>
            </a:clrChange>
          </a:blip>
          <a:srcRect l="14752" t="10909" r="15658" b="10909"/>
          <a:stretch>
            <a:fillRect/>
          </a:stretch>
        </p:blipFill>
        <p:spPr>
          <a:xfrm>
            <a:off x="3048000" y="1905000"/>
            <a:ext cx="3048000" cy="3276600"/>
          </a:xfrm>
          <a:prstGeom prst="rect">
            <a:avLst/>
          </a:prstGeom>
          <a:ln>
            <a:solidFill>
              <a:srgbClr val="002060"/>
            </a:solidFill>
          </a:ln>
        </p:spPr>
      </p:pic>
      <p:sp>
        <p:nvSpPr>
          <p:cNvPr id="2" name="Title 1"/>
          <p:cNvSpPr>
            <a:spLocks noGrp="1"/>
          </p:cNvSpPr>
          <p:nvPr>
            <p:ph type="title"/>
          </p:nvPr>
        </p:nvSpPr>
        <p:spPr/>
        <p:txBody>
          <a:bodyPr/>
          <a:lstStyle/>
          <a:p>
            <a:r>
              <a:rPr lang="en-US" dirty="0" smtClean="0"/>
              <a:t>European Simulations</a:t>
            </a:r>
            <a:endParaRPr lang="en-US" dirty="0"/>
          </a:p>
        </p:txBody>
      </p:sp>
      <p:sp>
        <p:nvSpPr>
          <p:cNvPr id="5" name="TextBox 4"/>
          <p:cNvSpPr txBox="1"/>
          <p:nvPr/>
        </p:nvSpPr>
        <p:spPr>
          <a:xfrm>
            <a:off x="73184" y="6412468"/>
            <a:ext cx="2376741" cy="369332"/>
          </a:xfrm>
          <a:prstGeom prst="rect">
            <a:avLst/>
          </a:prstGeom>
          <a:noFill/>
        </p:spPr>
        <p:txBody>
          <a:bodyPr wrap="none" rtlCol="0">
            <a:spAutoFit/>
          </a:bodyPr>
          <a:lstStyle/>
          <a:p>
            <a:r>
              <a:rPr lang="en-US" i="1" dirty="0" smtClean="0"/>
              <a:t>Bailing Li – NASA / SAIC</a:t>
            </a:r>
            <a:endParaRPr lang="en-US" i="1" dirty="0"/>
          </a:p>
        </p:txBody>
      </p:sp>
      <p:sp>
        <p:nvSpPr>
          <p:cNvPr id="9" name="Right Arrow 8"/>
          <p:cNvSpPr/>
          <p:nvPr/>
        </p:nvSpPr>
        <p:spPr>
          <a:xfrm rot="1668611">
            <a:off x="2584655" y="3504630"/>
            <a:ext cx="1034407" cy="229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8439671">
            <a:off x="4680207" y="3329254"/>
            <a:ext cx="1688586" cy="223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2641528">
            <a:off x="5629284" y="4936077"/>
            <a:ext cx="885898" cy="205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1000" y="4724400"/>
            <a:ext cx="1829283" cy="923330"/>
          </a:xfrm>
          <a:prstGeom prst="rect">
            <a:avLst/>
          </a:prstGeom>
          <a:noFill/>
        </p:spPr>
        <p:txBody>
          <a:bodyPr wrap="none" rtlCol="0">
            <a:spAutoFit/>
          </a:bodyPr>
          <a:lstStyle/>
          <a:p>
            <a:r>
              <a:rPr lang="en-US" b="1" dirty="0" smtClean="0">
                <a:solidFill>
                  <a:srgbClr val="FF0000"/>
                </a:solidFill>
              </a:rPr>
              <a:t>Red = open loop</a:t>
            </a:r>
          </a:p>
          <a:p>
            <a:r>
              <a:rPr lang="en-US" b="1" dirty="0" smtClean="0"/>
              <a:t>Black = </a:t>
            </a:r>
            <a:r>
              <a:rPr lang="en-US" b="1" dirty="0" smtClean="0"/>
              <a:t>GRACE</a:t>
            </a:r>
          </a:p>
          <a:p>
            <a:r>
              <a:rPr lang="en-US" b="1" dirty="0" smtClean="0">
                <a:solidFill>
                  <a:srgbClr val="0000CC"/>
                </a:solidFill>
              </a:rPr>
              <a:t>Blue = </a:t>
            </a:r>
            <a:r>
              <a:rPr lang="en-US" b="1" dirty="0" smtClean="0">
                <a:solidFill>
                  <a:srgbClr val="0000CC"/>
                </a:solidFill>
              </a:rPr>
              <a:t>GRACE-DA</a:t>
            </a:r>
            <a:endParaRPr lang="en-US" b="1" dirty="0">
              <a:solidFill>
                <a:srgbClr val="0000CC"/>
              </a:solidFill>
            </a:endParaRPr>
          </a:p>
        </p:txBody>
      </p:sp>
      <p:pic>
        <p:nvPicPr>
          <p:cNvPr id="39939" name="Picture 3"/>
          <p:cNvPicPr>
            <a:picLocks noChangeAspect="1" noChangeArrowheads="1"/>
          </p:cNvPicPr>
          <p:nvPr/>
        </p:nvPicPr>
        <p:blipFill>
          <a:blip r:embed="rId5" cstate="print"/>
          <a:srcRect/>
          <a:stretch>
            <a:fillRect/>
          </a:stretch>
        </p:blipFill>
        <p:spPr bwMode="auto">
          <a:xfrm>
            <a:off x="6302022" y="1143000"/>
            <a:ext cx="2765778"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9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9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 </a:t>
            </a:r>
            <a:r>
              <a:rPr lang="en-US" dirty="0" err="1" smtClean="0"/>
              <a:t>streamflow</a:t>
            </a:r>
            <a:endParaRPr lang="en-US" dirty="0"/>
          </a:p>
        </p:txBody>
      </p:sp>
      <p:sp>
        <p:nvSpPr>
          <p:cNvPr id="6" name="TextBox 5"/>
          <p:cNvSpPr txBox="1"/>
          <p:nvPr/>
        </p:nvSpPr>
        <p:spPr>
          <a:xfrm>
            <a:off x="73184" y="6412468"/>
            <a:ext cx="2376741" cy="369332"/>
          </a:xfrm>
          <a:prstGeom prst="rect">
            <a:avLst/>
          </a:prstGeom>
          <a:noFill/>
        </p:spPr>
        <p:txBody>
          <a:bodyPr wrap="none" rtlCol="0">
            <a:spAutoFit/>
          </a:bodyPr>
          <a:lstStyle/>
          <a:p>
            <a:r>
              <a:rPr lang="en-US" i="1" dirty="0" smtClean="0"/>
              <a:t>Bailing Li – NASA / SAIC</a:t>
            </a:r>
            <a:endParaRPr lang="en-US" i="1" dirty="0"/>
          </a:p>
        </p:txBody>
      </p:sp>
      <p:pic>
        <p:nvPicPr>
          <p:cNvPr id="7" name="Picture 6" descr="runoff_cor_bari.jpg"/>
          <p:cNvPicPr/>
          <p:nvPr/>
        </p:nvPicPr>
        <p:blipFill>
          <a:blip r:embed="rId2"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685800" y="1665922"/>
            <a:ext cx="7543800" cy="443007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East &amp; North Africa</a:t>
            </a:r>
            <a:endParaRPr lang="en-US" dirty="0"/>
          </a:p>
        </p:txBody>
      </p:sp>
      <p:sp>
        <p:nvSpPr>
          <p:cNvPr id="5" name="Content Placeholder 4"/>
          <p:cNvSpPr>
            <a:spLocks noGrp="1"/>
          </p:cNvSpPr>
          <p:nvPr>
            <p:ph idx="1"/>
          </p:nvPr>
        </p:nvSpPr>
        <p:spPr>
          <a:xfrm>
            <a:off x="304800" y="1600200"/>
            <a:ext cx="4114800" cy="4876800"/>
          </a:xfrm>
        </p:spPr>
        <p:txBody>
          <a:bodyPr>
            <a:normAutofit fontScale="85000" lnSpcReduction="10000"/>
          </a:bodyPr>
          <a:lstStyle/>
          <a:p>
            <a:r>
              <a:rPr lang="en-US" dirty="0" smtClean="0"/>
              <a:t>A collaboration between NASA, USAID and ICBA</a:t>
            </a:r>
          </a:p>
          <a:p>
            <a:endParaRPr lang="en-US" dirty="0" smtClean="0"/>
          </a:p>
          <a:p>
            <a:r>
              <a:rPr lang="en-US" dirty="0" smtClean="0"/>
              <a:t>Extremely arid conditions</a:t>
            </a:r>
          </a:p>
          <a:p>
            <a:endParaRPr lang="en-US" dirty="0" smtClean="0"/>
          </a:p>
          <a:p>
            <a:r>
              <a:rPr lang="en-US" dirty="0" err="1" smtClean="0"/>
              <a:t>Transboundary</a:t>
            </a:r>
            <a:r>
              <a:rPr lang="en-US" dirty="0" smtClean="0"/>
              <a:t> aquifers</a:t>
            </a:r>
          </a:p>
          <a:p>
            <a:endParaRPr lang="en-US" dirty="0" smtClean="0"/>
          </a:p>
          <a:p>
            <a:r>
              <a:rPr lang="en-US" dirty="0" smtClean="0"/>
              <a:t>Significant groundwater extractions</a:t>
            </a:r>
            <a:endParaRPr lang="en-US" dirty="0"/>
          </a:p>
        </p:txBody>
      </p:sp>
      <p:pic>
        <p:nvPicPr>
          <p:cNvPr id="5129" name="Picture 9" descr="C:\Users\zaitchik\Desktop\image002.jpg"/>
          <p:cNvPicPr>
            <a:picLocks noChangeAspect="1" noChangeArrowheads="1"/>
          </p:cNvPicPr>
          <p:nvPr/>
        </p:nvPicPr>
        <p:blipFill>
          <a:blip r:embed="rId2" cstate="print">
            <a:clrChange>
              <a:clrFrom>
                <a:srgbClr val="FFFFFF"/>
              </a:clrFrom>
              <a:clrTo>
                <a:srgbClr val="FFFFFF">
                  <a:alpha val="0"/>
                </a:srgbClr>
              </a:clrTo>
            </a:clrChange>
          </a:blip>
          <a:srcRect l="59686" t="20630" b="37294"/>
          <a:stretch>
            <a:fillRect/>
          </a:stretch>
        </p:blipFill>
        <p:spPr bwMode="auto">
          <a:xfrm>
            <a:off x="4572000" y="1295400"/>
            <a:ext cx="4554392" cy="2438401"/>
          </a:xfrm>
          <a:prstGeom prst="rect">
            <a:avLst/>
          </a:prstGeom>
          <a:noFill/>
        </p:spPr>
      </p:pic>
      <p:sp>
        <p:nvSpPr>
          <p:cNvPr id="6" name="TextBox 5"/>
          <p:cNvSpPr txBox="1"/>
          <p:nvPr/>
        </p:nvSpPr>
        <p:spPr>
          <a:xfrm>
            <a:off x="73184" y="6412468"/>
            <a:ext cx="1759456" cy="369332"/>
          </a:xfrm>
          <a:prstGeom prst="rect">
            <a:avLst/>
          </a:prstGeom>
          <a:noFill/>
        </p:spPr>
        <p:txBody>
          <a:bodyPr wrap="none" rtlCol="0">
            <a:spAutoFit/>
          </a:bodyPr>
          <a:lstStyle/>
          <a:p>
            <a:r>
              <a:rPr lang="en-US" i="1" dirty="0" smtClean="0"/>
              <a:t>J. </a:t>
            </a:r>
            <a:r>
              <a:rPr lang="en-US" i="1" dirty="0" err="1" smtClean="0"/>
              <a:t>Bolten</a:t>
            </a:r>
            <a:r>
              <a:rPr lang="en-US" i="1" dirty="0" smtClean="0"/>
              <a:t> – NASA </a:t>
            </a:r>
            <a:endParaRPr lang="en-US" i="1" dirty="0"/>
          </a:p>
        </p:txBody>
      </p:sp>
      <p:grpSp>
        <p:nvGrpSpPr>
          <p:cNvPr id="11" name="Group 10"/>
          <p:cNvGrpSpPr/>
          <p:nvPr/>
        </p:nvGrpSpPr>
        <p:grpSpPr>
          <a:xfrm>
            <a:off x="4953000" y="3912433"/>
            <a:ext cx="3733800" cy="2412167"/>
            <a:chOff x="5181600" y="4204817"/>
            <a:chExt cx="3429000" cy="2119783"/>
          </a:xfrm>
        </p:grpSpPr>
        <p:pic>
          <p:nvPicPr>
            <p:cNvPr id="8" name="Picture 11" descr="C:\Users\jbolten\nasa_dell1\NASA\LDAS_MENA\catchment\mena5test\MENA5_map_mean_openGldasSpinup_evap2.jpg"/>
            <p:cNvPicPr>
              <a:picLocks noChangeAspect="1" noChangeArrowheads="1"/>
            </p:cNvPicPr>
            <p:nvPr/>
          </p:nvPicPr>
          <p:blipFill>
            <a:blip r:embed="rId3" cstate="print">
              <a:clrChange>
                <a:clrFrom>
                  <a:srgbClr val="FFFFFF"/>
                </a:clrFrom>
                <a:clrTo>
                  <a:srgbClr val="FFFFFF">
                    <a:alpha val="0"/>
                  </a:srgbClr>
                </a:clrTo>
              </a:clrChange>
            </a:blip>
            <a:srcRect l="2196" t="85565" r="8780" b="6261"/>
            <a:stretch>
              <a:fillRect/>
            </a:stretch>
          </p:blipFill>
          <p:spPr bwMode="auto">
            <a:xfrm>
              <a:off x="5347105" y="6038558"/>
              <a:ext cx="3052606" cy="286042"/>
            </a:xfrm>
            <a:prstGeom prst="rect">
              <a:avLst/>
            </a:prstGeom>
            <a:noFill/>
            <a:ln w="9525">
              <a:noFill/>
              <a:miter lim="800000"/>
              <a:headEnd/>
              <a:tailEnd/>
            </a:ln>
          </p:spPr>
        </p:pic>
        <p:pic>
          <p:nvPicPr>
            <p:cNvPr id="9" name="Picture 11" descr="C:\Users\jbolten\nasa_dell1\NASA\LDAS_MENA\catchment\mena5test\MENA5_map_mean_openGldasSpinup_evap2.jpg"/>
            <p:cNvPicPr>
              <a:picLocks noChangeAspect="1" noChangeArrowheads="1"/>
            </p:cNvPicPr>
            <p:nvPr/>
          </p:nvPicPr>
          <p:blipFill>
            <a:blip r:embed="rId3" cstate="print">
              <a:clrChange>
                <a:clrFrom>
                  <a:srgbClr val="FFFFFF"/>
                </a:clrFrom>
                <a:clrTo>
                  <a:srgbClr val="FFFFFF">
                    <a:alpha val="0"/>
                  </a:srgbClr>
                </a:clrTo>
              </a:clrChange>
            </a:blip>
            <a:srcRect t="2576" b="47459"/>
            <a:stretch>
              <a:fillRect/>
            </a:stretch>
          </p:blipFill>
          <p:spPr bwMode="auto">
            <a:xfrm>
              <a:off x="5181600" y="4204817"/>
              <a:ext cx="3429000" cy="1746297"/>
            </a:xfrm>
            <a:prstGeom prst="rect">
              <a:avLst/>
            </a:prstGeom>
            <a:noFill/>
            <a:ln w="9525">
              <a:noFill/>
              <a:miter lim="800000"/>
              <a:headEnd/>
              <a:tailEnd/>
            </a:ln>
          </p:spPr>
        </p:pic>
      </p:grpSp>
      <p:sp>
        <p:nvSpPr>
          <p:cNvPr id="10" name="TextBox 9"/>
          <p:cNvSpPr txBox="1"/>
          <p:nvPr/>
        </p:nvSpPr>
        <p:spPr>
          <a:xfrm>
            <a:off x="5610333" y="6324600"/>
            <a:ext cx="2162067" cy="307777"/>
          </a:xfrm>
          <a:prstGeom prst="rect">
            <a:avLst/>
          </a:prstGeom>
          <a:noFill/>
        </p:spPr>
        <p:txBody>
          <a:bodyPr wrap="none" rtlCol="0">
            <a:spAutoFit/>
          </a:bodyPr>
          <a:lstStyle/>
          <a:p>
            <a:r>
              <a:rPr lang="en-US" sz="1400" dirty="0" smtClean="0"/>
              <a:t>ET (mm/day) for April 2006</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files\GRACE\graphics\Nile_clmnwater2003.gif"/>
          <p:cNvPicPr>
            <a:picLocks noChangeAspect="1" noChangeArrowheads="1" noCrop="1"/>
          </p:cNvPicPr>
          <p:nvPr/>
        </p:nvPicPr>
        <p:blipFill>
          <a:blip r:embed="rId2" cstate="print"/>
          <a:srcRect/>
          <a:stretch>
            <a:fillRect/>
          </a:stretch>
        </p:blipFill>
        <p:spPr bwMode="auto">
          <a:xfrm>
            <a:off x="3657600" y="228600"/>
            <a:ext cx="5895109" cy="7628965"/>
          </a:xfrm>
          <a:prstGeom prst="rect">
            <a:avLst/>
          </a:prstGeom>
          <a:noFill/>
        </p:spPr>
      </p:pic>
      <p:sp>
        <p:nvSpPr>
          <p:cNvPr id="5" name="Rectangle 4"/>
          <p:cNvSpPr/>
          <p:nvPr/>
        </p:nvSpPr>
        <p:spPr>
          <a:xfrm>
            <a:off x="3200400" y="0"/>
            <a:ext cx="21336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5400000">
            <a:off x="4800600" y="-2514600"/>
            <a:ext cx="182880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600200"/>
            <a:ext cx="4572000" cy="4525963"/>
          </a:xfrm>
        </p:spPr>
        <p:txBody>
          <a:bodyPr>
            <a:normAutofit fontScale="92500"/>
          </a:bodyPr>
          <a:lstStyle/>
          <a:p>
            <a:r>
              <a:rPr lang="en-US" dirty="0" smtClean="0"/>
              <a:t>In support of the </a:t>
            </a:r>
            <a:r>
              <a:rPr lang="en-US" i="1" dirty="0" smtClean="0"/>
              <a:t>Nile Land Data Assimilation System (Nile LDAS)</a:t>
            </a:r>
          </a:p>
          <a:p>
            <a:endParaRPr lang="en-US" dirty="0" smtClean="0"/>
          </a:p>
          <a:p>
            <a:r>
              <a:rPr lang="en-US" dirty="0" smtClean="0"/>
              <a:t>Results show significant impact of GRACE-DA</a:t>
            </a:r>
          </a:p>
          <a:p>
            <a:endParaRPr lang="en-US" dirty="0" smtClean="0"/>
          </a:p>
          <a:p>
            <a:r>
              <a:rPr lang="en-US" dirty="0" smtClean="0"/>
              <a:t>Evaluation is pending</a:t>
            </a:r>
            <a:endParaRPr lang="en-US" dirty="0"/>
          </a:p>
        </p:txBody>
      </p:sp>
      <p:sp>
        <p:nvSpPr>
          <p:cNvPr id="8" name="Rectangle 7"/>
          <p:cNvSpPr/>
          <p:nvPr/>
        </p:nvSpPr>
        <p:spPr>
          <a:xfrm rot="5400000">
            <a:off x="6134100" y="3390900"/>
            <a:ext cx="685800" cy="6248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5734050" y="3219450"/>
            <a:ext cx="6400800" cy="4191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JHU-GWP"/>
          <p:cNvPicPr>
            <a:picLocks noChangeAspect="1" noChangeArrowheads="1"/>
          </p:cNvPicPr>
          <p:nvPr/>
        </p:nvPicPr>
        <p:blipFill>
          <a:blip r:embed="rId3" cstate="print">
            <a:lum bright="18000" contrast="-24000"/>
          </a:blip>
          <a:srcRect/>
          <a:stretch>
            <a:fillRect/>
          </a:stretch>
        </p:blipFill>
        <p:spPr bwMode="auto">
          <a:xfrm>
            <a:off x="7010400" y="139700"/>
            <a:ext cx="2020888" cy="622300"/>
          </a:xfrm>
          <a:prstGeom prst="rect">
            <a:avLst/>
          </a:prstGeom>
          <a:noFill/>
        </p:spPr>
      </p:pic>
      <p:sp>
        <p:nvSpPr>
          <p:cNvPr id="2" name="Title 1"/>
          <p:cNvSpPr>
            <a:spLocks noGrp="1"/>
          </p:cNvSpPr>
          <p:nvPr>
            <p:ph type="title"/>
          </p:nvPr>
        </p:nvSpPr>
        <p:spPr/>
        <p:txBody>
          <a:bodyPr/>
          <a:lstStyle/>
          <a:p>
            <a:r>
              <a:rPr lang="en-US" dirty="0" smtClean="0"/>
              <a:t>Nile basin</a:t>
            </a:r>
            <a:endParaRPr lang="en-US" dirty="0"/>
          </a:p>
        </p:txBody>
      </p:sp>
      <p:sp>
        <p:nvSpPr>
          <p:cNvPr id="11" name="TextBox 10"/>
          <p:cNvSpPr txBox="1"/>
          <p:nvPr/>
        </p:nvSpPr>
        <p:spPr>
          <a:xfrm>
            <a:off x="7696200" y="2133600"/>
            <a:ext cx="1023037" cy="261610"/>
          </a:xfrm>
          <a:prstGeom prst="rect">
            <a:avLst/>
          </a:prstGeom>
          <a:solidFill>
            <a:schemeClr val="bg1"/>
          </a:solidFill>
        </p:spPr>
        <p:txBody>
          <a:bodyPr wrap="none" rtlCol="0">
            <a:spAutoFit/>
          </a:bodyPr>
          <a:lstStyle/>
          <a:p>
            <a:r>
              <a:rPr lang="en-US" sz="1100" dirty="0" smtClean="0"/>
              <a:t>TWS</a:t>
            </a:r>
            <a:r>
              <a:rPr lang="en-US" sz="1100" baseline="-25000" dirty="0" smtClean="0"/>
              <a:t>OL</a:t>
            </a:r>
            <a:r>
              <a:rPr lang="en-US" sz="1100" dirty="0" smtClean="0"/>
              <a:t> - TWS</a:t>
            </a:r>
            <a:r>
              <a:rPr lang="en-US" sz="1100" baseline="-25000" dirty="0" smtClean="0"/>
              <a:t>DA</a:t>
            </a:r>
            <a:endParaRPr lang="en-US" sz="1100" baseline="-25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African Applications?</a:t>
            </a:r>
            <a:endParaRPr lang="en-US" dirty="0"/>
          </a:p>
        </p:txBody>
      </p:sp>
      <p:pic>
        <p:nvPicPr>
          <p:cNvPr id="39938" name="Picture 2" descr="C:\Users\zaitchik\Desktop\Africa_scaled\GRACE_200308.png"/>
          <p:cNvPicPr>
            <a:picLocks noChangeAspect="1" noChangeArrowheads="1"/>
          </p:cNvPicPr>
          <p:nvPr/>
        </p:nvPicPr>
        <p:blipFill>
          <a:blip r:embed="rId2" cstate="print">
            <a:clrChange>
              <a:clrFrom>
                <a:srgbClr val="FFFFFF"/>
              </a:clrFrom>
              <a:clrTo>
                <a:srgbClr val="FFFFFF">
                  <a:alpha val="0"/>
                </a:srgbClr>
              </a:clrTo>
            </a:clrChange>
          </a:blip>
          <a:srcRect t="7194"/>
          <a:stretch>
            <a:fillRect/>
          </a:stretch>
        </p:blipFill>
        <p:spPr bwMode="auto">
          <a:xfrm>
            <a:off x="381000" y="1666199"/>
            <a:ext cx="4462869" cy="3581400"/>
          </a:xfrm>
          <a:prstGeom prst="rect">
            <a:avLst/>
          </a:prstGeom>
          <a:noFill/>
        </p:spPr>
      </p:pic>
      <p:pic>
        <p:nvPicPr>
          <p:cNvPr id="39939" name="Picture 3" descr="C:\Users\zaitchik\Desktop\Africa_scaled\gldas_sm_annrange_2009.jpg"/>
          <p:cNvPicPr>
            <a:picLocks noChangeAspect="1" noChangeArrowheads="1"/>
          </p:cNvPicPr>
          <p:nvPr/>
        </p:nvPicPr>
        <p:blipFill>
          <a:blip r:embed="rId3" cstate="print">
            <a:clrChange>
              <a:clrFrom>
                <a:srgbClr val="FFFFFF"/>
              </a:clrFrom>
              <a:clrTo>
                <a:srgbClr val="FFFFFF">
                  <a:alpha val="0"/>
                </a:srgbClr>
              </a:clrTo>
            </a:clrChange>
          </a:blip>
          <a:srcRect l="10111"/>
          <a:stretch>
            <a:fillRect/>
          </a:stretch>
        </p:blipFill>
        <p:spPr bwMode="auto">
          <a:xfrm>
            <a:off x="5181600" y="1600200"/>
            <a:ext cx="3810000" cy="47141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Directions</a:t>
            </a:r>
            <a:endParaRPr lang="en-US" dirty="0"/>
          </a:p>
        </p:txBody>
      </p:sp>
      <p:sp>
        <p:nvSpPr>
          <p:cNvPr id="3" name="Content Placeholder 2"/>
          <p:cNvSpPr>
            <a:spLocks noGrp="1"/>
          </p:cNvSpPr>
          <p:nvPr>
            <p:ph idx="1"/>
          </p:nvPr>
        </p:nvSpPr>
        <p:spPr/>
        <p:txBody>
          <a:bodyPr>
            <a:normAutofit/>
          </a:bodyPr>
          <a:lstStyle/>
          <a:p>
            <a:r>
              <a:rPr lang="en-US" sz="2800" dirty="0" err="1" smtClean="0"/>
              <a:t>Multisensor</a:t>
            </a:r>
            <a:r>
              <a:rPr lang="en-US" sz="2800" dirty="0" smtClean="0"/>
              <a:t> data assimilation algorithms:</a:t>
            </a:r>
          </a:p>
          <a:p>
            <a:pPr lvl="1">
              <a:buNone/>
            </a:pPr>
            <a:r>
              <a:rPr lang="en-US" sz="2400" dirty="0" smtClean="0"/>
              <a:t>GRACE + AMSR-E + MODIS</a:t>
            </a:r>
          </a:p>
          <a:p>
            <a:endParaRPr lang="en-US" sz="2800" dirty="0" smtClean="0"/>
          </a:p>
          <a:p>
            <a:r>
              <a:rPr lang="en-US" sz="2800" dirty="0" smtClean="0"/>
              <a:t>Extend operational drought monitoring applications</a:t>
            </a:r>
          </a:p>
          <a:p>
            <a:endParaRPr lang="en-US" sz="2800" dirty="0" smtClean="0"/>
          </a:p>
          <a:p>
            <a:r>
              <a:rPr lang="en-US" sz="2800" dirty="0" smtClean="0"/>
              <a:t>Application to regional climate simulation</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GRACE-DA</a:t>
            </a:r>
            <a:endParaRPr lang="en-US" dirty="0"/>
          </a:p>
        </p:txBody>
      </p:sp>
      <p:sp>
        <p:nvSpPr>
          <p:cNvPr id="3" name="Content Placeholder 2"/>
          <p:cNvSpPr>
            <a:spLocks noGrp="1"/>
          </p:cNvSpPr>
          <p:nvPr>
            <p:ph idx="1"/>
          </p:nvPr>
        </p:nvSpPr>
        <p:spPr/>
        <p:txBody>
          <a:bodyPr>
            <a:normAutofit/>
          </a:bodyPr>
          <a:lstStyle/>
          <a:p>
            <a:r>
              <a:rPr lang="en-US" sz="2800" dirty="0" smtClean="0"/>
              <a:t>What is the true relationship between GRACE estimates and hydrological models?</a:t>
            </a:r>
          </a:p>
          <a:p>
            <a:endParaRPr lang="en-US" sz="2800" dirty="0" smtClean="0"/>
          </a:p>
          <a:p>
            <a:r>
              <a:rPr lang="en-US" sz="2800" dirty="0" smtClean="0"/>
              <a:t>What are the range and limits for GRACE applications to water management?</a:t>
            </a:r>
          </a:p>
          <a:p>
            <a:endParaRPr lang="en-US" sz="2800" dirty="0" smtClean="0"/>
          </a:p>
          <a:p>
            <a:r>
              <a:rPr lang="en-US" sz="2800" dirty="0" smtClean="0"/>
              <a:t>Can GRACE-DA inform model parameterization? Model development?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5181600" y="1951037"/>
            <a:ext cx="3962400" cy="38401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sng"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GRACE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Unprecedented </a:t>
            </a:r>
            <a:r>
              <a:rPr kumimoji="0" lang="en-US"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observations of total</a:t>
            </a:r>
            <a:r>
              <a:rPr kumimoji="0" lang="en-US" sz="2000" b="0" i="0" u="none" strike="noStrike" kern="1200" cap="none" spc="0" normalizeH="0" noProof="0" dirty="0" smtClean="0">
                <a:ln>
                  <a:noFill/>
                </a:ln>
                <a:solidFill>
                  <a:schemeClr val="tx1"/>
                </a:solidFill>
                <a:effectLst/>
                <a:uLnTx/>
                <a:uFillTx/>
                <a:latin typeface="Tahoma" pitchFamily="34" charset="0"/>
                <a:ea typeface="Tahoma" pitchFamily="34" charset="0"/>
                <a:cs typeface="Tahoma" pitchFamily="34" charset="0"/>
              </a:rPr>
              <a:t> water storage</a:t>
            </a:r>
            <a:endParaRPr kumimoji="0" lang="en-US"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Highly relevant to the water cycle and water resources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Tahoma" pitchFamily="34" charset="0"/>
                <a:ea typeface="Tahoma" pitchFamily="34" charset="0"/>
                <a:cs typeface="Tahoma" pitchFamily="34" charset="0"/>
              </a:rPr>
              <a:t>A constraint on the basin-scale water balance</a:t>
            </a:r>
            <a:endParaRPr kumimoji="0" lang="en-US" sz="2000" b="0" i="0" u="none" strike="noStrike" kern="1200" cap="none" spc="0" normalizeH="0" baseline="0" noProof="0" dirty="0">
              <a:ln>
                <a:noFill/>
              </a:ln>
              <a:solidFill>
                <a:schemeClr val="tx1"/>
              </a:solidFill>
              <a:effectLst/>
              <a:uLnTx/>
              <a:uFillTx/>
              <a:latin typeface="Tahoma" pitchFamily="34" charset="0"/>
              <a:ea typeface="Tahoma" pitchFamily="34" charset="0"/>
              <a:cs typeface="Tahoma" pitchFamily="34" charset="0"/>
            </a:endParaRPr>
          </a:p>
        </p:txBody>
      </p:sp>
      <p:sp>
        <p:nvSpPr>
          <p:cNvPr id="11268" name="Rectangle 4"/>
          <p:cNvSpPr>
            <a:spLocks noGrp="1" noChangeArrowheads="1"/>
          </p:cNvSpPr>
          <p:nvPr>
            <p:ph type="title"/>
          </p:nvPr>
        </p:nvSpPr>
        <p:spPr/>
        <p:txBody>
          <a:bodyPr>
            <a:normAutofit/>
          </a:bodyPr>
          <a:lstStyle/>
          <a:p>
            <a:r>
              <a:rPr lang="en-US" sz="2800" b="1" dirty="0" smtClean="0"/>
              <a:t>Motivation</a:t>
            </a:r>
            <a:endParaRPr lang="en-US" sz="2800" b="1" dirty="0"/>
          </a:p>
        </p:txBody>
      </p:sp>
      <p:sp>
        <p:nvSpPr>
          <p:cNvPr id="11271" name="Text Box 7"/>
          <p:cNvSpPr txBox="1">
            <a:spLocks noChangeArrowheads="1"/>
          </p:cNvSpPr>
          <p:nvPr/>
        </p:nvSpPr>
        <p:spPr bwMode="auto">
          <a:xfrm>
            <a:off x="5125730" y="1892300"/>
            <a:ext cx="3887411" cy="1692771"/>
          </a:xfrm>
          <a:prstGeom prst="rect">
            <a:avLst/>
          </a:prstGeom>
          <a:noFill/>
          <a:ln w="9525">
            <a:noFill/>
            <a:miter lim="800000"/>
            <a:headEnd/>
            <a:tailEnd/>
          </a:ln>
          <a:effectLst/>
        </p:spPr>
        <p:txBody>
          <a:bodyPr wrap="none">
            <a:spAutoFit/>
          </a:bodyPr>
          <a:lstStyle/>
          <a:p>
            <a:pPr>
              <a:lnSpc>
                <a:spcPct val="130000"/>
              </a:lnSpc>
            </a:pPr>
            <a:r>
              <a:rPr lang="en-US" sz="2000" b="0" u="sng" dirty="0">
                <a:latin typeface="Tahoma" pitchFamily="34" charset="0"/>
                <a:ea typeface="Tahoma" pitchFamily="34" charset="0"/>
                <a:cs typeface="Tahoma" pitchFamily="34" charset="0"/>
              </a:rPr>
              <a:t>Limited Resolution:</a:t>
            </a:r>
          </a:p>
          <a:p>
            <a:pPr>
              <a:lnSpc>
                <a:spcPct val="130000"/>
              </a:lnSpc>
              <a:buFontTx/>
              <a:buChar char="•"/>
            </a:pPr>
            <a:r>
              <a:rPr lang="en-US" sz="2000" b="0" dirty="0">
                <a:latin typeface="Tahoma" pitchFamily="34" charset="0"/>
                <a:ea typeface="Tahoma" pitchFamily="34" charset="0"/>
                <a:cs typeface="Tahoma" pitchFamily="34" charset="0"/>
              </a:rPr>
              <a:t> Horizontal ≈ </a:t>
            </a:r>
            <a:r>
              <a:rPr lang="en-US" sz="2000" b="0" dirty="0" smtClean="0">
                <a:latin typeface="Tahoma" pitchFamily="34" charset="0"/>
                <a:ea typeface="Tahoma" pitchFamily="34" charset="0"/>
                <a:cs typeface="Tahoma" pitchFamily="34" charset="0"/>
              </a:rPr>
              <a:t>160,000 </a:t>
            </a:r>
            <a:r>
              <a:rPr lang="en-US" sz="2000" b="0" dirty="0">
                <a:latin typeface="Tahoma" pitchFamily="34" charset="0"/>
                <a:ea typeface="Tahoma" pitchFamily="34" charset="0"/>
                <a:cs typeface="Tahoma" pitchFamily="34" charset="0"/>
              </a:rPr>
              <a:t>km</a:t>
            </a:r>
            <a:r>
              <a:rPr lang="en-US" sz="2000" b="0" baseline="30000" dirty="0">
                <a:latin typeface="Tahoma" pitchFamily="34" charset="0"/>
                <a:ea typeface="Tahoma" pitchFamily="34" charset="0"/>
                <a:cs typeface="Tahoma" pitchFamily="34" charset="0"/>
              </a:rPr>
              <a:t>2</a:t>
            </a:r>
          </a:p>
          <a:p>
            <a:pPr>
              <a:lnSpc>
                <a:spcPct val="130000"/>
              </a:lnSpc>
              <a:buFontTx/>
              <a:buChar char="•"/>
            </a:pPr>
            <a:r>
              <a:rPr lang="en-US" sz="2000" b="0" dirty="0">
                <a:latin typeface="Tahoma" pitchFamily="34" charset="0"/>
                <a:ea typeface="Tahoma" pitchFamily="34" charset="0"/>
                <a:cs typeface="Tahoma" pitchFamily="34" charset="0"/>
              </a:rPr>
              <a:t> Vertical     = None</a:t>
            </a:r>
          </a:p>
          <a:p>
            <a:pPr>
              <a:lnSpc>
                <a:spcPct val="130000"/>
              </a:lnSpc>
              <a:buFontTx/>
              <a:buChar char="•"/>
            </a:pPr>
            <a:r>
              <a:rPr lang="en-US" sz="2000" b="0" dirty="0">
                <a:latin typeface="Tahoma" pitchFamily="34" charset="0"/>
                <a:ea typeface="Tahoma" pitchFamily="34" charset="0"/>
                <a:cs typeface="Tahoma" pitchFamily="34" charset="0"/>
              </a:rPr>
              <a:t> Temporal  = </a:t>
            </a:r>
            <a:r>
              <a:rPr lang="en-US" sz="2000" b="0" dirty="0" smtClean="0">
                <a:latin typeface="Tahoma" pitchFamily="34" charset="0"/>
                <a:ea typeface="Tahoma" pitchFamily="34" charset="0"/>
                <a:cs typeface="Tahoma" pitchFamily="34" charset="0"/>
              </a:rPr>
              <a:t>10 day to Monthly</a:t>
            </a:r>
            <a:endParaRPr lang="en-US" sz="2000" b="0" dirty="0">
              <a:latin typeface="Tahoma" pitchFamily="34" charset="0"/>
              <a:ea typeface="Tahoma" pitchFamily="34" charset="0"/>
              <a:cs typeface="Tahoma" pitchFamily="34" charset="0"/>
            </a:endParaRPr>
          </a:p>
        </p:txBody>
      </p:sp>
      <p:grpSp>
        <p:nvGrpSpPr>
          <p:cNvPr id="2" name="Group 8"/>
          <p:cNvGrpSpPr>
            <a:grpSpLocks/>
          </p:cNvGrpSpPr>
          <p:nvPr/>
        </p:nvGrpSpPr>
        <p:grpSpPr bwMode="auto">
          <a:xfrm>
            <a:off x="4876501" y="2362201"/>
            <a:ext cx="2568579" cy="2844800"/>
            <a:chOff x="2536" y="1488"/>
            <a:chExt cx="1618" cy="1792"/>
          </a:xfrm>
        </p:grpSpPr>
        <p:sp>
          <p:nvSpPr>
            <p:cNvPr id="11273" name="Rectangle 9"/>
            <p:cNvSpPr>
              <a:spLocks noChangeArrowheads="1"/>
            </p:cNvSpPr>
            <p:nvPr/>
          </p:nvSpPr>
          <p:spPr bwMode="auto">
            <a:xfrm>
              <a:off x="2688" y="1488"/>
              <a:ext cx="1000" cy="816"/>
            </a:xfrm>
            <a:prstGeom prst="rect">
              <a:avLst/>
            </a:prstGeom>
            <a:noFill/>
            <a:ln w="38100">
              <a:solidFill>
                <a:srgbClr val="FF0000"/>
              </a:solidFill>
              <a:miter lim="800000"/>
              <a:headEnd/>
              <a:tailEnd/>
            </a:ln>
            <a:effectLst/>
          </p:spPr>
          <p:txBody>
            <a:bodyPr wrap="none" anchor="ctr"/>
            <a:lstStyle/>
            <a:p>
              <a:endParaRPr lang="en-US" sz="2000">
                <a:latin typeface="Tahoma" pitchFamily="34" charset="0"/>
                <a:ea typeface="Tahoma" pitchFamily="34" charset="0"/>
                <a:cs typeface="Tahoma" pitchFamily="34" charset="0"/>
              </a:endParaRPr>
            </a:p>
          </p:txBody>
        </p:sp>
        <p:sp>
          <p:nvSpPr>
            <p:cNvPr id="11274" name="Line 10"/>
            <p:cNvSpPr>
              <a:spLocks noChangeShapeType="1"/>
            </p:cNvSpPr>
            <p:nvPr/>
          </p:nvSpPr>
          <p:spPr bwMode="auto">
            <a:xfrm>
              <a:off x="3208" y="2304"/>
              <a:ext cx="0" cy="266"/>
            </a:xfrm>
            <a:prstGeom prst="line">
              <a:avLst/>
            </a:prstGeom>
            <a:noFill/>
            <a:ln w="38100">
              <a:solidFill>
                <a:srgbClr val="FF0000"/>
              </a:solidFill>
              <a:round/>
              <a:headEnd/>
              <a:tailEnd type="triangle" w="med" len="med"/>
            </a:ln>
            <a:effectLst/>
          </p:spPr>
          <p:txBody>
            <a:bodyPr/>
            <a:lstStyle/>
            <a:p>
              <a:endParaRPr lang="en-US" sz="2000">
                <a:latin typeface="Tahoma" pitchFamily="34" charset="0"/>
                <a:ea typeface="Tahoma" pitchFamily="34" charset="0"/>
                <a:cs typeface="Tahoma" pitchFamily="34" charset="0"/>
              </a:endParaRPr>
            </a:p>
          </p:txBody>
        </p:sp>
        <p:sp>
          <p:nvSpPr>
            <p:cNvPr id="11275" name="Text Box 11"/>
            <p:cNvSpPr txBox="1">
              <a:spLocks noChangeArrowheads="1"/>
            </p:cNvSpPr>
            <p:nvPr/>
          </p:nvSpPr>
          <p:spPr bwMode="auto">
            <a:xfrm>
              <a:off x="2536" y="2640"/>
              <a:ext cx="1618" cy="640"/>
            </a:xfrm>
            <a:prstGeom prst="rect">
              <a:avLst/>
            </a:prstGeom>
            <a:noFill/>
            <a:ln w="9525">
              <a:noFill/>
              <a:miter lim="800000"/>
              <a:headEnd/>
              <a:tailEnd/>
            </a:ln>
            <a:effectLst/>
          </p:spPr>
          <p:txBody>
            <a:bodyPr wrap="none">
              <a:spAutoFit/>
            </a:bodyPr>
            <a:lstStyle/>
            <a:p>
              <a:r>
                <a:rPr lang="en-US" sz="2000" b="0" dirty="0">
                  <a:solidFill>
                    <a:srgbClr val="FF0000"/>
                  </a:solidFill>
                  <a:latin typeface="Tahoma" pitchFamily="34" charset="0"/>
                  <a:ea typeface="Tahoma" pitchFamily="34" charset="0"/>
                  <a:cs typeface="Tahoma" pitchFamily="34" charset="0"/>
                </a:rPr>
                <a:t>Data </a:t>
              </a:r>
              <a:r>
                <a:rPr lang="en-US" sz="2000" b="0" dirty="0" smtClean="0">
                  <a:solidFill>
                    <a:srgbClr val="FF0000"/>
                  </a:solidFill>
                  <a:latin typeface="Tahoma" pitchFamily="34" charset="0"/>
                  <a:ea typeface="Tahoma" pitchFamily="34" charset="0"/>
                  <a:cs typeface="Tahoma" pitchFamily="34" charset="0"/>
                </a:rPr>
                <a:t>Assimilation:</a:t>
              </a:r>
            </a:p>
            <a:p>
              <a:pPr>
                <a:buFont typeface="Arial" pitchFamily="34" charset="0"/>
                <a:buChar char="•"/>
              </a:pPr>
              <a:r>
                <a:rPr lang="en-US" sz="2000" dirty="0" smtClean="0">
                  <a:solidFill>
                    <a:srgbClr val="FF0000"/>
                  </a:solidFill>
                  <a:latin typeface="Tahoma" pitchFamily="34" charset="0"/>
                  <a:ea typeface="Tahoma" pitchFamily="34" charset="0"/>
                  <a:cs typeface="Tahoma" pitchFamily="34" charset="0"/>
                </a:rPr>
                <a:t> NASA </a:t>
              </a:r>
              <a:r>
                <a:rPr lang="en-US" sz="2000" i="1" dirty="0" smtClean="0">
                  <a:solidFill>
                    <a:srgbClr val="FF0000"/>
                  </a:solidFill>
                  <a:latin typeface="Tahoma" pitchFamily="34" charset="0"/>
                  <a:ea typeface="Tahoma" pitchFamily="34" charset="0"/>
                  <a:cs typeface="Tahoma" pitchFamily="34" charset="0"/>
                </a:rPr>
                <a:t>Catchment </a:t>
              </a:r>
            </a:p>
            <a:p>
              <a:r>
                <a:rPr lang="en-US" sz="2000" i="1" dirty="0" smtClean="0">
                  <a:solidFill>
                    <a:srgbClr val="FF0000"/>
                  </a:solidFill>
                  <a:latin typeface="Tahoma" pitchFamily="34" charset="0"/>
                  <a:ea typeface="Tahoma" pitchFamily="34" charset="0"/>
                  <a:cs typeface="Tahoma" pitchFamily="34" charset="0"/>
                </a:rPr>
                <a:t>  Land Surface Model</a:t>
              </a:r>
              <a:endParaRPr lang="en-US" sz="2000" b="0" i="1" dirty="0">
                <a:solidFill>
                  <a:srgbClr val="FF0000"/>
                </a:solidFill>
                <a:latin typeface="Tahoma" pitchFamily="34" charset="0"/>
                <a:ea typeface="Tahoma" pitchFamily="34" charset="0"/>
                <a:cs typeface="Tahoma" pitchFamily="34" charset="0"/>
              </a:endParaRPr>
            </a:p>
          </p:txBody>
        </p:sp>
      </p:grpSp>
      <p:pic>
        <p:nvPicPr>
          <p:cNvPr id="10" name="grace_3mth_avg_WMV V9.wmv">
            <a:hlinkClick r:id="" action="ppaction://media"/>
          </p:cNvPr>
          <p:cNvPicPr>
            <a:picLocks noRot="1" noChangeAspect="1"/>
          </p:cNvPicPr>
          <p:nvPr>
            <a:videoFile r:link="rId1"/>
          </p:nvPr>
        </p:nvPicPr>
        <p:blipFill>
          <a:blip r:embed="rId3" cstate="print"/>
          <a:stretch>
            <a:fillRect/>
          </a:stretch>
        </p:blipFill>
        <p:spPr>
          <a:xfrm>
            <a:off x="228600" y="2362200"/>
            <a:ext cx="44958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Prev" delay="0">
                      <p:tgtEl>
                        <p:sldTgt/>
                      </p:tgtEl>
                    </p:cond>
                  </p:endCondLst>
                </p:cTn>
                <p:tgtEl>
                  <p:spTgt spid="10"/>
                </p:tgtEl>
              </p:cMediaNode>
            </p:video>
          </p:childTnLst>
        </p:cTn>
      </p:par>
    </p:tnLst>
    <p:bldLst>
      <p:bldP spid="9" grpId="0"/>
      <p:bldP spid="112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81000"/>
            <a:ext cx="8229600" cy="639763"/>
          </a:xfrm>
        </p:spPr>
        <p:txBody>
          <a:bodyPr/>
          <a:lstStyle/>
          <a:p>
            <a:r>
              <a:rPr lang="en-US" sz="3200"/>
              <a:t>Definition of LDAS</a:t>
            </a:r>
          </a:p>
        </p:txBody>
      </p:sp>
      <p:sp>
        <p:nvSpPr>
          <p:cNvPr id="12291" name="Rectangle 3"/>
          <p:cNvSpPr>
            <a:spLocks noGrp="1" noChangeArrowheads="1"/>
          </p:cNvSpPr>
          <p:nvPr>
            <p:ph type="body" idx="1"/>
          </p:nvPr>
        </p:nvSpPr>
        <p:spPr>
          <a:xfrm>
            <a:off x="457200" y="1219200"/>
            <a:ext cx="8229600" cy="1935163"/>
          </a:xfrm>
        </p:spPr>
        <p:txBody>
          <a:bodyPr/>
          <a:lstStyle/>
          <a:p>
            <a:r>
              <a:rPr lang="en-US" sz="2800" dirty="0">
                <a:latin typeface="Times New Roman" pitchFamily="18" charset="0"/>
                <a:cs typeface="Times New Roman" pitchFamily="18" charset="0"/>
              </a:rPr>
              <a:t>A </a:t>
            </a:r>
            <a:r>
              <a:rPr lang="en-US" sz="2800" b="1" i="1" dirty="0">
                <a:latin typeface="Times New Roman" pitchFamily="18" charset="0"/>
                <a:cs typeface="Times New Roman" pitchFamily="18" charset="0"/>
              </a:rPr>
              <a:t>Land Data Assimilation System</a:t>
            </a:r>
            <a:r>
              <a:rPr lang="en-US" sz="2800" dirty="0">
                <a:latin typeface="Times New Roman" pitchFamily="18" charset="0"/>
                <a:cs typeface="Times New Roman" pitchFamily="18" charset="0"/>
              </a:rPr>
              <a:t> (LDAS) is a computational tool that merges </a:t>
            </a:r>
            <a:r>
              <a:rPr lang="en-US" sz="2800" b="1" dirty="0">
                <a:latin typeface="Times New Roman" pitchFamily="18" charset="0"/>
                <a:cs typeface="Times New Roman" pitchFamily="18" charset="0"/>
              </a:rPr>
              <a:t>observations</a:t>
            </a:r>
            <a:r>
              <a:rPr lang="en-US" sz="2800" dirty="0">
                <a:latin typeface="Times New Roman" pitchFamily="18" charset="0"/>
                <a:cs typeface="Times New Roman" pitchFamily="18" charset="0"/>
              </a:rPr>
              <a:t> with </a:t>
            </a:r>
            <a:r>
              <a:rPr lang="en-US" sz="2800" b="1" dirty="0">
                <a:latin typeface="Times New Roman" pitchFamily="18" charset="0"/>
                <a:cs typeface="Times New Roman" pitchFamily="18" charset="0"/>
              </a:rPr>
              <a:t>numerical models</a:t>
            </a:r>
            <a:r>
              <a:rPr lang="en-US" sz="2800" dirty="0">
                <a:latin typeface="Times New Roman" pitchFamily="18" charset="0"/>
                <a:cs typeface="Times New Roman" pitchFamily="18" charset="0"/>
              </a:rPr>
              <a:t> to produce optimal estimates of </a:t>
            </a:r>
            <a:r>
              <a:rPr lang="en-US" sz="2800" b="1" dirty="0">
                <a:latin typeface="Times New Roman" pitchFamily="18" charset="0"/>
                <a:cs typeface="Times New Roman" pitchFamily="18" charset="0"/>
              </a:rPr>
              <a:t>land surface states and fluxes</a:t>
            </a:r>
            <a:r>
              <a:rPr lang="en-US" sz="2800" dirty="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5334000" y="1706563"/>
            <a:ext cx="2057400" cy="457200"/>
          </a:xfrm>
          <a:prstGeom prst="rect">
            <a:avLst/>
          </a:prstGeom>
          <a:solidFill>
            <a:schemeClr val="tx2">
              <a:lumMod val="40000"/>
              <a:lumOff val="60000"/>
            </a:schemeClr>
          </a:solidFill>
          <a:ln w="19050">
            <a:solidFill>
              <a:schemeClr val="tx1"/>
            </a:solidFill>
            <a:miter lim="800000"/>
            <a:headEnd/>
            <a:tailEnd/>
          </a:ln>
          <a:effectLst/>
        </p:spPr>
        <p:txBody>
          <a:bodyPr wrap="none" anchor="ctr"/>
          <a:lstStyle/>
          <a:p>
            <a:endParaRPr lang="en-US"/>
          </a:p>
        </p:txBody>
      </p:sp>
      <p:sp>
        <p:nvSpPr>
          <p:cNvPr id="14338" name="Rectangle 2"/>
          <p:cNvSpPr>
            <a:spLocks noGrp="1" noChangeArrowheads="1"/>
          </p:cNvSpPr>
          <p:nvPr>
            <p:ph type="title"/>
          </p:nvPr>
        </p:nvSpPr>
        <p:spPr>
          <a:xfrm>
            <a:off x="457200" y="381000"/>
            <a:ext cx="8229600" cy="639763"/>
          </a:xfrm>
        </p:spPr>
        <p:txBody>
          <a:bodyPr/>
          <a:lstStyle/>
          <a:p>
            <a:r>
              <a:rPr lang="en-US" sz="3200"/>
              <a:t>Definition of LDAS</a:t>
            </a:r>
          </a:p>
        </p:txBody>
      </p:sp>
      <p:sp>
        <p:nvSpPr>
          <p:cNvPr id="14339" name="Rectangle 3"/>
          <p:cNvSpPr>
            <a:spLocks noGrp="1" noChangeArrowheads="1"/>
          </p:cNvSpPr>
          <p:nvPr>
            <p:ph type="body" idx="1"/>
          </p:nvPr>
        </p:nvSpPr>
        <p:spPr>
          <a:xfrm>
            <a:off x="457200" y="1219200"/>
            <a:ext cx="8229600" cy="1935163"/>
          </a:xfrm>
        </p:spPr>
        <p:txBody>
          <a:bodyPr>
            <a:noAutofit/>
          </a:bodyPr>
          <a:lstStyle/>
          <a:p>
            <a:r>
              <a:rPr lang="en-US" sz="2800" dirty="0">
                <a:solidFill>
                  <a:srgbClr val="969696"/>
                </a:solidFill>
                <a:latin typeface="Times New Roman" pitchFamily="18" charset="0"/>
                <a:cs typeface="Times New Roman" pitchFamily="18" charset="0"/>
              </a:rPr>
              <a:t>A </a:t>
            </a:r>
            <a:r>
              <a:rPr lang="en-US" sz="2800" b="1" i="1" dirty="0">
                <a:solidFill>
                  <a:srgbClr val="969696"/>
                </a:solidFill>
                <a:latin typeface="Times New Roman" pitchFamily="18" charset="0"/>
                <a:cs typeface="Times New Roman" pitchFamily="18" charset="0"/>
              </a:rPr>
              <a:t>Land Data Assimilation System</a:t>
            </a:r>
            <a:r>
              <a:rPr lang="en-US" sz="2800" dirty="0">
                <a:solidFill>
                  <a:srgbClr val="969696"/>
                </a:solidFill>
                <a:latin typeface="Times New Roman" pitchFamily="18" charset="0"/>
                <a:cs typeface="Times New Roman" pitchFamily="18" charset="0"/>
              </a:rPr>
              <a:t> (LDAS) is a computational tool that merges</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observations</a:t>
            </a:r>
            <a:r>
              <a:rPr lang="en-US" sz="2800" dirty="0">
                <a:latin typeface="Times New Roman" pitchFamily="18" charset="0"/>
                <a:cs typeface="Times New Roman" pitchFamily="18" charset="0"/>
              </a:rPr>
              <a:t> </a:t>
            </a:r>
            <a:r>
              <a:rPr lang="en-US" sz="2800" dirty="0">
                <a:solidFill>
                  <a:srgbClr val="969696"/>
                </a:solidFill>
                <a:latin typeface="Times New Roman" pitchFamily="18" charset="0"/>
                <a:cs typeface="Times New Roman" pitchFamily="18" charset="0"/>
              </a:rPr>
              <a:t>with        </a:t>
            </a:r>
            <a:r>
              <a:rPr lang="en-US" sz="2800" b="1" dirty="0">
                <a:solidFill>
                  <a:srgbClr val="969696"/>
                </a:solidFill>
                <a:latin typeface="Times New Roman" pitchFamily="18" charset="0"/>
                <a:cs typeface="Times New Roman" pitchFamily="18" charset="0"/>
              </a:rPr>
              <a:t>numerical models</a:t>
            </a:r>
            <a:r>
              <a:rPr lang="en-US" sz="2800" dirty="0">
                <a:solidFill>
                  <a:srgbClr val="969696"/>
                </a:solidFill>
                <a:latin typeface="Times New Roman" pitchFamily="18" charset="0"/>
                <a:cs typeface="Times New Roman" pitchFamily="18" charset="0"/>
              </a:rPr>
              <a:t> to produce optimal estimates of </a:t>
            </a:r>
            <a:r>
              <a:rPr lang="en-US" sz="2800" b="1" dirty="0">
                <a:solidFill>
                  <a:srgbClr val="969696"/>
                </a:solidFill>
                <a:latin typeface="Times New Roman" pitchFamily="18" charset="0"/>
                <a:cs typeface="Times New Roman" pitchFamily="18" charset="0"/>
              </a:rPr>
              <a:t>land surface states and fluxes</a:t>
            </a:r>
            <a:r>
              <a:rPr lang="en-US" sz="2800" dirty="0">
                <a:solidFill>
                  <a:srgbClr val="969696"/>
                </a:solidFill>
                <a:latin typeface="Times New Roman" pitchFamily="18" charset="0"/>
                <a:cs typeface="Times New Roman" pitchFamily="18" charset="0"/>
              </a:rPr>
              <a:t>.</a:t>
            </a:r>
          </a:p>
        </p:txBody>
      </p:sp>
      <p:grpSp>
        <p:nvGrpSpPr>
          <p:cNvPr id="2" name="Group 17"/>
          <p:cNvGrpSpPr>
            <a:grpSpLocks/>
          </p:cNvGrpSpPr>
          <p:nvPr/>
        </p:nvGrpSpPr>
        <p:grpSpPr bwMode="auto">
          <a:xfrm>
            <a:off x="457200" y="1389063"/>
            <a:ext cx="4876800" cy="5041900"/>
            <a:chOff x="432" y="1048"/>
            <a:chExt cx="3072" cy="3176"/>
          </a:xfrm>
        </p:grpSpPr>
        <p:grpSp>
          <p:nvGrpSpPr>
            <p:cNvPr id="3" name="Group 15"/>
            <p:cNvGrpSpPr>
              <a:grpSpLocks/>
            </p:cNvGrpSpPr>
            <p:nvPr/>
          </p:nvGrpSpPr>
          <p:grpSpPr bwMode="auto">
            <a:xfrm>
              <a:off x="432" y="1048"/>
              <a:ext cx="3072" cy="3176"/>
              <a:chOff x="432" y="1048"/>
              <a:chExt cx="3072" cy="3176"/>
            </a:xfrm>
          </p:grpSpPr>
          <p:grpSp>
            <p:nvGrpSpPr>
              <p:cNvPr id="4" name="Group 5"/>
              <p:cNvGrpSpPr>
                <a:grpSpLocks/>
              </p:cNvGrpSpPr>
              <p:nvPr/>
            </p:nvGrpSpPr>
            <p:grpSpPr bwMode="auto">
              <a:xfrm>
                <a:off x="432" y="1056"/>
                <a:ext cx="2428" cy="3164"/>
                <a:chOff x="452" y="924"/>
                <a:chExt cx="2428" cy="3164"/>
              </a:xfrm>
            </p:grpSpPr>
            <p:pic>
              <p:nvPicPr>
                <p:cNvPr id="14342" name="Picture 6" descr="water-cycle-measure-concept"/>
                <p:cNvPicPr>
                  <a:picLocks noChangeAspect="1" noChangeArrowheads="1"/>
                </p:cNvPicPr>
                <p:nvPr/>
              </p:nvPicPr>
              <p:blipFill>
                <a:blip r:embed="rId3" cstate="print"/>
                <a:srcRect/>
                <a:stretch>
                  <a:fillRect/>
                </a:stretch>
              </p:blipFill>
              <p:spPr bwMode="auto">
                <a:xfrm>
                  <a:off x="452" y="924"/>
                  <a:ext cx="2428" cy="3164"/>
                </a:xfrm>
                <a:prstGeom prst="rect">
                  <a:avLst/>
                </a:prstGeom>
                <a:solidFill>
                  <a:schemeClr val="bg1"/>
                </a:solidFill>
                <a:ln w="19050">
                  <a:solidFill>
                    <a:schemeClr val="tx1"/>
                  </a:solidFill>
                  <a:miter lim="800000"/>
                  <a:headEnd/>
                  <a:tailEnd/>
                </a:ln>
              </p:spPr>
            </p:pic>
            <p:sp>
              <p:nvSpPr>
                <p:cNvPr id="14343" name="Rectangle 7"/>
                <p:cNvSpPr>
                  <a:spLocks noChangeArrowheads="1"/>
                </p:cNvSpPr>
                <p:nvPr/>
              </p:nvSpPr>
              <p:spPr bwMode="auto">
                <a:xfrm>
                  <a:off x="2435" y="1872"/>
                  <a:ext cx="299" cy="144"/>
                </a:xfrm>
                <a:prstGeom prst="rect">
                  <a:avLst/>
                </a:prstGeom>
                <a:solidFill>
                  <a:schemeClr val="bg1"/>
                </a:solidFill>
                <a:ln w="9525">
                  <a:noFill/>
                  <a:miter lim="800000"/>
                  <a:headEnd/>
                  <a:tailEnd/>
                </a:ln>
                <a:effectLst/>
              </p:spPr>
              <p:txBody>
                <a:bodyPr wrap="none" anchor="ctr"/>
                <a:lstStyle/>
                <a:p>
                  <a:endParaRPr lang="en-US"/>
                </a:p>
              </p:txBody>
            </p:sp>
            <p:sp>
              <p:nvSpPr>
                <p:cNvPr id="14344" name="Rectangle 8"/>
                <p:cNvSpPr>
                  <a:spLocks noChangeArrowheads="1"/>
                </p:cNvSpPr>
                <p:nvPr/>
              </p:nvSpPr>
              <p:spPr bwMode="auto">
                <a:xfrm>
                  <a:off x="2208" y="1632"/>
                  <a:ext cx="336" cy="240"/>
                </a:xfrm>
                <a:prstGeom prst="rect">
                  <a:avLst/>
                </a:prstGeom>
                <a:solidFill>
                  <a:schemeClr val="bg1"/>
                </a:solidFill>
                <a:ln w="9525">
                  <a:noFill/>
                  <a:miter lim="800000"/>
                  <a:headEnd/>
                  <a:tailEnd/>
                </a:ln>
                <a:effectLst/>
              </p:spPr>
              <p:txBody>
                <a:bodyPr wrap="none" anchor="ctr"/>
                <a:lstStyle/>
                <a:p>
                  <a:endParaRPr lang="en-US"/>
                </a:p>
              </p:txBody>
            </p:sp>
            <p:sp>
              <p:nvSpPr>
                <p:cNvPr id="14345" name="Rectangle 9"/>
                <p:cNvSpPr>
                  <a:spLocks noChangeArrowheads="1"/>
                </p:cNvSpPr>
                <p:nvPr/>
              </p:nvSpPr>
              <p:spPr bwMode="auto">
                <a:xfrm>
                  <a:off x="2688" y="1968"/>
                  <a:ext cx="192" cy="288"/>
                </a:xfrm>
                <a:prstGeom prst="rect">
                  <a:avLst/>
                </a:prstGeom>
                <a:solidFill>
                  <a:schemeClr val="bg1"/>
                </a:solidFill>
                <a:ln w="9525">
                  <a:noFill/>
                  <a:miter lim="800000"/>
                  <a:headEnd/>
                  <a:tailEnd/>
                </a:ln>
                <a:effectLst/>
              </p:spPr>
              <p:txBody>
                <a:bodyPr wrap="none" anchor="ctr"/>
                <a:lstStyle/>
                <a:p>
                  <a:endParaRPr lang="en-US"/>
                </a:p>
              </p:txBody>
            </p:sp>
            <p:sp>
              <p:nvSpPr>
                <p:cNvPr id="14346" name="Rectangle 10"/>
                <p:cNvSpPr>
                  <a:spLocks noChangeArrowheads="1"/>
                </p:cNvSpPr>
                <p:nvPr/>
              </p:nvSpPr>
              <p:spPr bwMode="auto">
                <a:xfrm>
                  <a:off x="528" y="2304"/>
                  <a:ext cx="700" cy="864"/>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14347" name="Object 11"/>
                <p:cNvGraphicFramePr>
                  <a:graphicFrameLocks noChangeAspect="1"/>
                </p:cNvGraphicFramePr>
                <p:nvPr/>
              </p:nvGraphicFramePr>
              <p:xfrm>
                <a:off x="2160" y="1344"/>
                <a:ext cx="616" cy="220"/>
              </p:xfrm>
              <a:graphic>
                <a:graphicData uri="http://schemas.openxmlformats.org/presentationml/2006/ole">
                  <p:oleObj spid="_x0000_s18434" name="Photo Editor Photo" r:id="rId4" imgW="853514" imgH="304891" progId="">
                    <p:embed/>
                  </p:oleObj>
                </a:graphicData>
              </a:graphic>
            </p:graphicFrame>
            <p:graphicFrame>
              <p:nvGraphicFramePr>
                <p:cNvPr id="14348" name="Object 12"/>
                <p:cNvGraphicFramePr>
                  <a:graphicFrameLocks noChangeAspect="1"/>
                </p:cNvGraphicFramePr>
                <p:nvPr/>
              </p:nvGraphicFramePr>
              <p:xfrm>
                <a:off x="603" y="2666"/>
                <a:ext cx="645" cy="214"/>
              </p:xfrm>
              <a:graphic>
                <a:graphicData uri="http://schemas.openxmlformats.org/presentationml/2006/ole">
                  <p:oleObj spid="_x0000_s18435" name="Photo Editor Photo" r:id="rId5" imgW="899238" imgH="297332" progId="">
                    <p:embed/>
                  </p:oleObj>
                </a:graphicData>
              </a:graphic>
            </p:graphicFrame>
          </p:grpSp>
          <p:sp>
            <p:nvSpPr>
              <p:cNvPr id="14349" name="Line 13"/>
              <p:cNvSpPr>
                <a:spLocks noChangeShapeType="1"/>
              </p:cNvSpPr>
              <p:nvPr/>
            </p:nvSpPr>
            <p:spPr bwMode="auto">
              <a:xfrm flipH="1" flipV="1">
                <a:off x="2864" y="1048"/>
                <a:ext cx="640" cy="200"/>
              </a:xfrm>
              <a:prstGeom prst="line">
                <a:avLst/>
              </a:prstGeom>
              <a:noFill/>
              <a:ln w="19050">
                <a:solidFill>
                  <a:schemeClr val="tx1"/>
                </a:solidFill>
                <a:round/>
                <a:headEnd/>
                <a:tailEnd/>
              </a:ln>
              <a:effectLst/>
            </p:spPr>
            <p:txBody>
              <a:bodyPr/>
              <a:lstStyle/>
              <a:p>
                <a:endParaRPr lang="en-US"/>
              </a:p>
            </p:txBody>
          </p:sp>
          <p:sp>
            <p:nvSpPr>
              <p:cNvPr id="14350" name="Line 14"/>
              <p:cNvSpPr>
                <a:spLocks noChangeShapeType="1"/>
              </p:cNvSpPr>
              <p:nvPr/>
            </p:nvSpPr>
            <p:spPr bwMode="auto">
              <a:xfrm flipH="1">
                <a:off x="2872" y="1536"/>
                <a:ext cx="632" cy="2688"/>
              </a:xfrm>
              <a:prstGeom prst="line">
                <a:avLst/>
              </a:prstGeom>
              <a:noFill/>
              <a:ln w="19050">
                <a:solidFill>
                  <a:schemeClr val="tx1"/>
                </a:solidFill>
                <a:round/>
                <a:headEnd/>
                <a:tailEnd/>
              </a:ln>
              <a:effectLst/>
            </p:spPr>
            <p:txBody>
              <a:bodyPr/>
              <a:lstStyle/>
              <a:p>
                <a:endParaRPr lang="en-US"/>
              </a:p>
            </p:txBody>
          </p:sp>
        </p:grpSp>
        <p:sp>
          <p:nvSpPr>
            <p:cNvPr id="14352" name="Freeform 16"/>
            <p:cNvSpPr>
              <a:spLocks/>
            </p:cNvSpPr>
            <p:nvPr/>
          </p:nvSpPr>
          <p:spPr bwMode="auto">
            <a:xfrm>
              <a:off x="2865" y="1057"/>
              <a:ext cx="627" cy="3165"/>
            </a:xfrm>
            <a:custGeom>
              <a:avLst/>
              <a:gdLst/>
              <a:ahLst/>
              <a:cxnLst>
                <a:cxn ang="0">
                  <a:pos x="0" y="3165"/>
                </a:cxn>
                <a:cxn ang="0">
                  <a:pos x="0" y="0"/>
                </a:cxn>
                <a:cxn ang="0">
                  <a:pos x="627" y="190"/>
                </a:cxn>
                <a:cxn ang="0">
                  <a:pos x="627" y="474"/>
                </a:cxn>
                <a:cxn ang="0">
                  <a:pos x="0" y="3165"/>
                </a:cxn>
              </a:cxnLst>
              <a:rect l="0" t="0" r="r" b="b"/>
              <a:pathLst>
                <a:path w="627" h="3165">
                  <a:moveTo>
                    <a:pt x="0" y="3165"/>
                  </a:moveTo>
                  <a:lnTo>
                    <a:pt x="0" y="0"/>
                  </a:lnTo>
                  <a:lnTo>
                    <a:pt x="627" y="190"/>
                  </a:lnTo>
                  <a:lnTo>
                    <a:pt x="627" y="474"/>
                  </a:lnTo>
                  <a:lnTo>
                    <a:pt x="0" y="3165"/>
                  </a:lnTo>
                  <a:close/>
                </a:path>
              </a:pathLst>
            </a:custGeom>
            <a:gradFill rotWithShape="1">
              <a:gsLst>
                <a:gs pos="0">
                  <a:schemeClr val="accent1">
                    <a:alpha val="80000"/>
                  </a:schemeClr>
                </a:gs>
                <a:gs pos="100000">
                  <a:schemeClr val="accent1">
                    <a:gamma/>
                    <a:shade val="86275"/>
                    <a:invGamma/>
                    <a:alpha val="80000"/>
                  </a:schemeClr>
                </a:gs>
              </a:gsLst>
              <a:lin ang="0" scaled="1"/>
            </a:gradFill>
            <a:ln w="9525">
              <a:noFill/>
              <a:round/>
              <a:headEnd/>
              <a:tailEnd/>
            </a:ln>
            <a:effectLst/>
          </p:spPr>
          <p:txBody>
            <a:bodyPr/>
            <a:lstStyle/>
            <a:p>
              <a:endParaRPr lang="en-US"/>
            </a:p>
          </p:txBody>
        </p:sp>
      </p:grpSp>
      <p:grpSp>
        <p:nvGrpSpPr>
          <p:cNvPr id="5" name="Group 23"/>
          <p:cNvGrpSpPr>
            <a:grpSpLocks/>
          </p:cNvGrpSpPr>
          <p:nvPr/>
        </p:nvGrpSpPr>
        <p:grpSpPr bwMode="auto">
          <a:xfrm>
            <a:off x="5337175" y="2155825"/>
            <a:ext cx="2220913" cy="4208463"/>
            <a:chOff x="3506" y="1531"/>
            <a:chExt cx="1399" cy="2651"/>
          </a:xfrm>
        </p:grpSpPr>
        <p:pic>
          <p:nvPicPr>
            <p:cNvPr id="14354" name="Picture 18"/>
            <p:cNvPicPr>
              <a:picLocks noChangeAspect="1" noChangeArrowheads="1"/>
            </p:cNvPicPr>
            <p:nvPr/>
          </p:nvPicPr>
          <p:blipFill>
            <a:blip r:embed="rId6" cstate="print"/>
            <a:srcRect/>
            <a:stretch>
              <a:fillRect/>
            </a:stretch>
          </p:blipFill>
          <p:spPr bwMode="auto">
            <a:xfrm>
              <a:off x="3744" y="2640"/>
              <a:ext cx="1154" cy="1542"/>
            </a:xfrm>
            <a:prstGeom prst="rect">
              <a:avLst/>
            </a:prstGeom>
            <a:noFill/>
            <a:ln w="19050">
              <a:solidFill>
                <a:schemeClr val="tx1"/>
              </a:solidFill>
              <a:miter lim="800000"/>
              <a:headEnd/>
              <a:tailEnd/>
            </a:ln>
            <a:effectLst/>
          </p:spPr>
        </p:pic>
        <p:sp>
          <p:nvSpPr>
            <p:cNvPr id="14356" name="Line 20"/>
            <p:cNvSpPr>
              <a:spLocks noChangeShapeType="1"/>
            </p:cNvSpPr>
            <p:nvPr/>
          </p:nvSpPr>
          <p:spPr bwMode="auto">
            <a:xfrm>
              <a:off x="3506" y="1532"/>
              <a:ext cx="234" cy="1104"/>
            </a:xfrm>
            <a:prstGeom prst="line">
              <a:avLst/>
            </a:prstGeom>
            <a:noFill/>
            <a:ln w="19050">
              <a:solidFill>
                <a:schemeClr val="tx1"/>
              </a:solidFill>
              <a:round/>
              <a:headEnd/>
              <a:tailEnd/>
            </a:ln>
            <a:effectLst/>
          </p:spPr>
          <p:txBody>
            <a:bodyPr/>
            <a:lstStyle/>
            <a:p>
              <a:endParaRPr lang="en-US"/>
            </a:p>
          </p:txBody>
        </p:sp>
        <p:sp>
          <p:nvSpPr>
            <p:cNvPr id="14357" name="Line 21"/>
            <p:cNvSpPr>
              <a:spLocks noChangeShapeType="1"/>
            </p:cNvSpPr>
            <p:nvPr/>
          </p:nvSpPr>
          <p:spPr bwMode="auto">
            <a:xfrm>
              <a:off x="4798" y="1531"/>
              <a:ext cx="107" cy="1104"/>
            </a:xfrm>
            <a:prstGeom prst="line">
              <a:avLst/>
            </a:prstGeom>
            <a:noFill/>
            <a:ln w="19050">
              <a:solidFill>
                <a:schemeClr val="tx1"/>
              </a:solidFill>
              <a:round/>
              <a:headEnd/>
              <a:tailEnd/>
            </a:ln>
            <a:effectLst/>
          </p:spPr>
          <p:txBody>
            <a:bodyPr/>
            <a:lstStyle/>
            <a:p>
              <a:endParaRPr lang="en-US"/>
            </a:p>
          </p:txBody>
        </p:sp>
        <p:sp>
          <p:nvSpPr>
            <p:cNvPr id="14358" name="Freeform 22"/>
            <p:cNvSpPr>
              <a:spLocks/>
            </p:cNvSpPr>
            <p:nvPr/>
          </p:nvSpPr>
          <p:spPr bwMode="auto">
            <a:xfrm>
              <a:off x="3513" y="1539"/>
              <a:ext cx="1389" cy="1089"/>
            </a:xfrm>
            <a:custGeom>
              <a:avLst/>
              <a:gdLst/>
              <a:ahLst/>
              <a:cxnLst>
                <a:cxn ang="0">
                  <a:pos x="0" y="3"/>
                </a:cxn>
                <a:cxn ang="0">
                  <a:pos x="231" y="1089"/>
                </a:cxn>
                <a:cxn ang="0">
                  <a:pos x="1389" y="1089"/>
                </a:cxn>
                <a:cxn ang="0">
                  <a:pos x="1281" y="0"/>
                </a:cxn>
                <a:cxn ang="0">
                  <a:pos x="0" y="3"/>
                </a:cxn>
              </a:cxnLst>
              <a:rect l="0" t="0" r="r" b="b"/>
              <a:pathLst>
                <a:path w="1389" h="1089">
                  <a:moveTo>
                    <a:pt x="0" y="3"/>
                  </a:moveTo>
                  <a:lnTo>
                    <a:pt x="231" y="1089"/>
                  </a:lnTo>
                  <a:lnTo>
                    <a:pt x="1389" y="1089"/>
                  </a:lnTo>
                  <a:lnTo>
                    <a:pt x="1281" y="0"/>
                  </a:lnTo>
                  <a:lnTo>
                    <a:pt x="0" y="3"/>
                  </a:lnTo>
                  <a:close/>
                </a:path>
              </a:pathLst>
            </a:custGeom>
            <a:gradFill rotWithShape="1">
              <a:gsLst>
                <a:gs pos="0">
                  <a:schemeClr val="accent1">
                    <a:gamma/>
                    <a:shade val="76078"/>
                    <a:invGamma/>
                    <a:alpha val="80000"/>
                  </a:schemeClr>
                </a:gs>
                <a:gs pos="100000">
                  <a:schemeClr val="accent1">
                    <a:alpha val="80000"/>
                  </a:schemeClr>
                </a:gs>
              </a:gsLst>
              <a:lin ang="5400000" scaled="1"/>
            </a:gradFill>
            <a:ln w="9525">
              <a:noFill/>
              <a:round/>
              <a:headEnd/>
              <a:tailEnd/>
            </a:ln>
            <a:effectLst/>
          </p:spPr>
          <p:txBody>
            <a:bodyPr/>
            <a:lstStyle/>
            <a:p>
              <a:endParaRPr lang="en-US"/>
            </a:p>
          </p:txBody>
        </p:sp>
      </p:grpSp>
      <p:grpSp>
        <p:nvGrpSpPr>
          <p:cNvPr id="6" name="Group 29"/>
          <p:cNvGrpSpPr>
            <a:grpSpLocks/>
          </p:cNvGrpSpPr>
          <p:nvPr/>
        </p:nvGrpSpPr>
        <p:grpSpPr bwMode="auto">
          <a:xfrm>
            <a:off x="457200" y="3886200"/>
            <a:ext cx="3810000" cy="2525713"/>
            <a:chOff x="288" y="2448"/>
            <a:chExt cx="2400" cy="1591"/>
          </a:xfrm>
        </p:grpSpPr>
        <p:sp>
          <p:nvSpPr>
            <p:cNvPr id="14363" name="Rectangle 27"/>
            <p:cNvSpPr>
              <a:spLocks noChangeArrowheads="1"/>
            </p:cNvSpPr>
            <p:nvPr/>
          </p:nvSpPr>
          <p:spPr bwMode="auto">
            <a:xfrm>
              <a:off x="288" y="2544"/>
              <a:ext cx="2400" cy="1488"/>
            </a:xfrm>
            <a:prstGeom prst="rect">
              <a:avLst/>
            </a:prstGeom>
            <a:solidFill>
              <a:schemeClr val="bg1">
                <a:alpha val="94000"/>
              </a:schemeClr>
            </a:solidFill>
            <a:ln w="9525">
              <a:noFill/>
              <a:miter lim="800000"/>
              <a:headEnd/>
              <a:tailEnd/>
            </a:ln>
            <a:effectLst/>
          </p:spPr>
          <p:txBody>
            <a:bodyPr wrap="none" anchor="ctr"/>
            <a:lstStyle/>
            <a:p>
              <a:endParaRPr lang="en-US"/>
            </a:p>
          </p:txBody>
        </p:sp>
        <p:sp>
          <p:nvSpPr>
            <p:cNvPr id="14360" name="Rectangle 24"/>
            <p:cNvSpPr>
              <a:spLocks noChangeArrowheads="1"/>
            </p:cNvSpPr>
            <p:nvPr/>
          </p:nvSpPr>
          <p:spPr bwMode="auto">
            <a:xfrm>
              <a:off x="288" y="2448"/>
              <a:ext cx="1152" cy="1591"/>
            </a:xfrm>
            <a:prstGeom prst="rect">
              <a:avLst/>
            </a:prstGeom>
            <a:noFill/>
            <a:ln w="9525">
              <a:noFill/>
              <a:miter lim="800000"/>
              <a:headEnd/>
              <a:tailEnd/>
            </a:ln>
            <a:effectLst/>
          </p:spPr>
          <p:txBody>
            <a:bodyPr wrap="none" anchor="ctr"/>
            <a:lstStyle/>
            <a:p>
              <a:pPr algn="ctr"/>
              <a:r>
                <a:rPr lang="en-US" sz="2400" b="1" dirty="0"/>
                <a:t>+</a:t>
              </a:r>
            </a:p>
            <a:p>
              <a:pPr algn="ctr"/>
              <a:endParaRPr lang="en-US" sz="1000" dirty="0"/>
            </a:p>
            <a:p>
              <a:pPr algn="ctr"/>
              <a:r>
                <a:rPr lang="en-US" dirty="0"/>
                <a:t>Distributed</a:t>
              </a:r>
            </a:p>
            <a:p>
              <a:pPr algn="ctr"/>
              <a:r>
                <a:rPr lang="en-US" dirty="0"/>
                <a:t>Global</a:t>
              </a:r>
            </a:p>
            <a:p>
              <a:pPr algn="ctr"/>
              <a:r>
                <a:rPr lang="en-US" dirty="0"/>
                <a:t>Precise</a:t>
              </a:r>
            </a:p>
            <a:p>
              <a:pPr algn="ctr"/>
              <a:r>
                <a:rPr lang="en-US" dirty="0"/>
                <a:t>Complementary</a:t>
              </a:r>
            </a:p>
            <a:p>
              <a:pPr algn="ctr"/>
              <a:endParaRPr lang="en-US" dirty="0"/>
            </a:p>
          </p:txBody>
        </p:sp>
      </p:grpSp>
      <p:sp>
        <p:nvSpPr>
          <p:cNvPr id="14362" name="Rectangle 26"/>
          <p:cNvSpPr>
            <a:spLocks noChangeArrowheads="1"/>
          </p:cNvSpPr>
          <p:nvPr/>
        </p:nvSpPr>
        <p:spPr bwMode="auto">
          <a:xfrm>
            <a:off x="2362200" y="3886200"/>
            <a:ext cx="1828800" cy="2525713"/>
          </a:xfrm>
          <a:prstGeom prst="rect">
            <a:avLst/>
          </a:prstGeom>
          <a:noFill/>
          <a:ln w="9525">
            <a:noFill/>
            <a:miter lim="800000"/>
            <a:headEnd/>
            <a:tailEnd/>
          </a:ln>
          <a:effectLst/>
        </p:spPr>
        <p:txBody>
          <a:bodyPr wrap="none" anchor="ctr"/>
          <a:lstStyle/>
          <a:p>
            <a:pPr algn="ctr"/>
            <a:r>
              <a:rPr lang="en-US" sz="2400" b="1" dirty="0">
                <a:cs typeface="Arial" charset="0"/>
              </a:rPr>
              <a:t>–</a:t>
            </a:r>
          </a:p>
          <a:p>
            <a:pPr algn="ctr"/>
            <a:endParaRPr lang="en-US" sz="1000" dirty="0"/>
          </a:p>
          <a:p>
            <a:pPr algn="ctr"/>
            <a:r>
              <a:rPr lang="en-US" dirty="0"/>
              <a:t>Instantaneous</a:t>
            </a:r>
          </a:p>
          <a:p>
            <a:pPr algn="ctr"/>
            <a:r>
              <a:rPr lang="en-US" dirty="0"/>
              <a:t>Short data record</a:t>
            </a:r>
          </a:p>
          <a:p>
            <a:pPr algn="ctr"/>
            <a:r>
              <a:rPr lang="en-US" dirty="0"/>
              <a:t>Incomplete</a:t>
            </a:r>
          </a:p>
          <a:p>
            <a:pPr algn="ctr"/>
            <a:r>
              <a:rPr lang="en-US" dirty="0"/>
              <a:t>Limited Resolution</a:t>
            </a:r>
          </a:p>
          <a:p>
            <a:pPr algn="ctr"/>
            <a:endParaRPr lang="en-US" dirty="0"/>
          </a:p>
        </p:txBody>
      </p:sp>
      <p:grpSp>
        <p:nvGrpSpPr>
          <p:cNvPr id="7" name="Group 35"/>
          <p:cNvGrpSpPr>
            <a:grpSpLocks/>
          </p:cNvGrpSpPr>
          <p:nvPr/>
        </p:nvGrpSpPr>
        <p:grpSpPr bwMode="auto">
          <a:xfrm>
            <a:off x="4876800" y="4256088"/>
            <a:ext cx="3810000" cy="2525712"/>
            <a:chOff x="288" y="2448"/>
            <a:chExt cx="2400" cy="1591"/>
          </a:xfrm>
        </p:grpSpPr>
        <p:sp>
          <p:nvSpPr>
            <p:cNvPr id="14372" name="Rectangle 36"/>
            <p:cNvSpPr>
              <a:spLocks noChangeArrowheads="1"/>
            </p:cNvSpPr>
            <p:nvPr/>
          </p:nvSpPr>
          <p:spPr bwMode="auto">
            <a:xfrm>
              <a:off x="288" y="2544"/>
              <a:ext cx="2400" cy="1488"/>
            </a:xfrm>
            <a:prstGeom prst="rect">
              <a:avLst/>
            </a:prstGeom>
            <a:solidFill>
              <a:schemeClr val="bg1">
                <a:alpha val="94000"/>
              </a:schemeClr>
            </a:solidFill>
            <a:ln w="9525">
              <a:noFill/>
              <a:miter lim="800000"/>
              <a:headEnd/>
              <a:tailEnd/>
            </a:ln>
            <a:effectLst/>
          </p:spPr>
          <p:txBody>
            <a:bodyPr wrap="none" anchor="ctr"/>
            <a:lstStyle/>
            <a:p>
              <a:endParaRPr lang="en-US"/>
            </a:p>
          </p:txBody>
        </p:sp>
        <p:sp>
          <p:nvSpPr>
            <p:cNvPr id="14373" name="Rectangle 37"/>
            <p:cNvSpPr>
              <a:spLocks noChangeArrowheads="1"/>
            </p:cNvSpPr>
            <p:nvPr/>
          </p:nvSpPr>
          <p:spPr bwMode="auto">
            <a:xfrm>
              <a:off x="288" y="2448"/>
              <a:ext cx="1152" cy="1591"/>
            </a:xfrm>
            <a:prstGeom prst="rect">
              <a:avLst/>
            </a:prstGeom>
            <a:noFill/>
            <a:ln w="9525">
              <a:noFill/>
              <a:miter lim="800000"/>
              <a:headEnd/>
              <a:tailEnd/>
            </a:ln>
            <a:effectLst/>
          </p:spPr>
          <p:txBody>
            <a:bodyPr wrap="none" anchor="ctr"/>
            <a:lstStyle/>
            <a:p>
              <a:pPr algn="ctr"/>
              <a:r>
                <a:rPr lang="en-US" sz="2400" b="1" dirty="0"/>
                <a:t>+</a:t>
              </a:r>
            </a:p>
            <a:p>
              <a:pPr algn="ctr"/>
              <a:endParaRPr lang="en-US" sz="1000" dirty="0"/>
            </a:p>
            <a:p>
              <a:pPr algn="ctr"/>
              <a:r>
                <a:rPr lang="en-US" dirty="0"/>
                <a:t>Reliable</a:t>
              </a:r>
            </a:p>
            <a:p>
              <a:pPr algn="ctr"/>
              <a:r>
                <a:rPr lang="en-US" dirty="0"/>
                <a:t>Continuous</a:t>
              </a:r>
            </a:p>
            <a:p>
              <a:pPr algn="ctr"/>
              <a:r>
                <a:rPr lang="en-US" dirty="0"/>
                <a:t>Affordable</a:t>
              </a:r>
            </a:p>
            <a:p>
              <a:pPr algn="ctr"/>
              <a:endParaRPr lang="en-US" dirty="0"/>
            </a:p>
          </p:txBody>
        </p:sp>
      </p:grpSp>
      <p:sp>
        <p:nvSpPr>
          <p:cNvPr id="14374" name="Rectangle 38"/>
          <p:cNvSpPr>
            <a:spLocks noChangeArrowheads="1"/>
          </p:cNvSpPr>
          <p:nvPr/>
        </p:nvSpPr>
        <p:spPr bwMode="auto">
          <a:xfrm>
            <a:off x="6858000" y="4114800"/>
            <a:ext cx="1828800" cy="2525713"/>
          </a:xfrm>
          <a:prstGeom prst="rect">
            <a:avLst/>
          </a:prstGeom>
          <a:noFill/>
          <a:ln w="9525">
            <a:noFill/>
            <a:miter lim="800000"/>
            <a:headEnd/>
            <a:tailEnd/>
          </a:ln>
          <a:effectLst/>
        </p:spPr>
        <p:txBody>
          <a:bodyPr wrap="none" anchor="ctr"/>
          <a:lstStyle/>
          <a:p>
            <a:pPr algn="ctr"/>
            <a:r>
              <a:rPr lang="en-US" sz="2400" b="1" dirty="0">
                <a:cs typeface="Arial" charset="0"/>
              </a:rPr>
              <a:t>–</a:t>
            </a:r>
          </a:p>
          <a:p>
            <a:pPr algn="ctr"/>
            <a:endParaRPr lang="en-US" sz="1000" dirty="0"/>
          </a:p>
          <a:p>
            <a:pPr algn="ctr"/>
            <a:r>
              <a:rPr lang="en-US" dirty="0"/>
              <a:t>Point location</a:t>
            </a:r>
          </a:p>
          <a:p>
            <a:pPr algn="ctr"/>
            <a:r>
              <a:rPr lang="en-US" dirty="0"/>
              <a:t>Limited coverage</a:t>
            </a:r>
          </a:p>
          <a:p>
            <a:pPr algn="ctr"/>
            <a:r>
              <a:rPr lang="en-US" dirty="0"/>
              <a:t>Non-uniform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436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2" grpId="0"/>
      <p:bldP spid="14362" grpId="1"/>
      <p:bldP spid="143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838200" y="2163763"/>
            <a:ext cx="2773363" cy="457200"/>
          </a:xfrm>
          <a:prstGeom prst="rect">
            <a:avLst/>
          </a:prstGeom>
          <a:solidFill>
            <a:schemeClr val="tx2">
              <a:lumMod val="40000"/>
              <a:lumOff val="60000"/>
            </a:schemeClr>
          </a:solidFill>
          <a:ln w="19050">
            <a:solidFill>
              <a:schemeClr val="tx1"/>
            </a:solidFill>
            <a:miter lim="800000"/>
            <a:headEnd/>
            <a:tailEnd/>
          </a:ln>
          <a:effectLst/>
        </p:spPr>
        <p:txBody>
          <a:bodyPr wrap="none" anchor="ctr"/>
          <a:lstStyle/>
          <a:p>
            <a:endParaRPr lang="en-US"/>
          </a:p>
        </p:txBody>
      </p:sp>
      <p:sp>
        <p:nvSpPr>
          <p:cNvPr id="15362" name="Rectangle 2"/>
          <p:cNvSpPr>
            <a:spLocks noGrp="1" noChangeArrowheads="1"/>
          </p:cNvSpPr>
          <p:nvPr>
            <p:ph type="title"/>
          </p:nvPr>
        </p:nvSpPr>
        <p:spPr>
          <a:xfrm>
            <a:off x="457200" y="381000"/>
            <a:ext cx="8229600" cy="639763"/>
          </a:xfrm>
        </p:spPr>
        <p:txBody>
          <a:bodyPr/>
          <a:lstStyle/>
          <a:p>
            <a:r>
              <a:rPr lang="en-US" sz="3200"/>
              <a:t>Definition of LDAS</a:t>
            </a:r>
          </a:p>
        </p:txBody>
      </p:sp>
      <p:sp>
        <p:nvSpPr>
          <p:cNvPr id="15363" name="Rectangle 3"/>
          <p:cNvSpPr>
            <a:spLocks noGrp="1" noChangeArrowheads="1"/>
          </p:cNvSpPr>
          <p:nvPr>
            <p:ph type="body" idx="1"/>
          </p:nvPr>
        </p:nvSpPr>
        <p:spPr>
          <a:xfrm>
            <a:off x="457200" y="1219200"/>
            <a:ext cx="8229600" cy="1935163"/>
          </a:xfrm>
        </p:spPr>
        <p:txBody>
          <a:bodyPr>
            <a:normAutofit/>
          </a:bodyPr>
          <a:lstStyle/>
          <a:p>
            <a:r>
              <a:rPr lang="en-US" sz="2800" dirty="0">
                <a:solidFill>
                  <a:srgbClr val="969696"/>
                </a:solidFill>
                <a:latin typeface="Times New Roman" pitchFamily="18" charset="0"/>
                <a:cs typeface="Times New Roman" pitchFamily="18" charset="0"/>
              </a:rPr>
              <a:t>A </a:t>
            </a:r>
            <a:r>
              <a:rPr lang="en-US" sz="2800" b="1" i="1" dirty="0">
                <a:solidFill>
                  <a:srgbClr val="969696"/>
                </a:solidFill>
                <a:latin typeface="Times New Roman" pitchFamily="18" charset="0"/>
                <a:cs typeface="Times New Roman" pitchFamily="18" charset="0"/>
              </a:rPr>
              <a:t>Land Data Assimilation System</a:t>
            </a:r>
            <a:r>
              <a:rPr lang="en-US" sz="2800" dirty="0">
                <a:solidFill>
                  <a:srgbClr val="969696"/>
                </a:solidFill>
                <a:latin typeface="Times New Roman" pitchFamily="18" charset="0"/>
                <a:cs typeface="Times New Roman" pitchFamily="18" charset="0"/>
              </a:rPr>
              <a:t> (LDAS) is a computational tool that merges </a:t>
            </a:r>
            <a:r>
              <a:rPr lang="en-US" sz="2800" b="1" dirty="0">
                <a:solidFill>
                  <a:srgbClr val="969696"/>
                </a:solidFill>
                <a:latin typeface="Times New Roman" pitchFamily="18" charset="0"/>
                <a:cs typeface="Times New Roman" pitchFamily="18" charset="0"/>
              </a:rPr>
              <a:t>observations</a:t>
            </a:r>
            <a:r>
              <a:rPr lang="en-US" sz="2800" dirty="0">
                <a:solidFill>
                  <a:srgbClr val="969696"/>
                </a:solidFill>
                <a:latin typeface="Times New Roman" pitchFamily="18" charset="0"/>
                <a:cs typeface="Times New Roman" pitchFamily="18" charset="0"/>
              </a:rPr>
              <a:t> with</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numerical models</a:t>
            </a:r>
            <a:r>
              <a:rPr lang="en-US" sz="2800" dirty="0">
                <a:latin typeface="Times New Roman" pitchFamily="18" charset="0"/>
                <a:cs typeface="Times New Roman" pitchFamily="18" charset="0"/>
              </a:rPr>
              <a:t> </a:t>
            </a:r>
            <a:r>
              <a:rPr lang="en-US" sz="2800" dirty="0">
                <a:solidFill>
                  <a:srgbClr val="969696"/>
                </a:solidFill>
                <a:latin typeface="Times New Roman" pitchFamily="18" charset="0"/>
                <a:cs typeface="Times New Roman" pitchFamily="18" charset="0"/>
              </a:rPr>
              <a:t>to produce optimal estimates of </a:t>
            </a:r>
            <a:r>
              <a:rPr lang="en-US" sz="2800" b="1" dirty="0">
                <a:solidFill>
                  <a:srgbClr val="969696"/>
                </a:solidFill>
                <a:latin typeface="Times New Roman" pitchFamily="18" charset="0"/>
                <a:cs typeface="Times New Roman" pitchFamily="18" charset="0"/>
              </a:rPr>
              <a:t>land surface states and fluxes</a:t>
            </a:r>
            <a:r>
              <a:rPr lang="en-US" sz="2800" dirty="0">
                <a:solidFill>
                  <a:srgbClr val="969696"/>
                </a:solidFill>
                <a:latin typeface="Times New Roman" pitchFamily="18" charset="0"/>
                <a:cs typeface="Times New Roman" pitchFamily="18" charset="0"/>
              </a:rPr>
              <a:t>.</a:t>
            </a:r>
          </a:p>
        </p:txBody>
      </p:sp>
      <p:grpSp>
        <p:nvGrpSpPr>
          <p:cNvPr id="2" name="Group 13"/>
          <p:cNvGrpSpPr>
            <a:grpSpLocks/>
          </p:cNvGrpSpPr>
          <p:nvPr/>
        </p:nvGrpSpPr>
        <p:grpSpPr bwMode="auto">
          <a:xfrm>
            <a:off x="3606800" y="2157413"/>
            <a:ext cx="5461000" cy="3917950"/>
            <a:chOff x="2272" y="1532"/>
            <a:chExt cx="3440" cy="2468"/>
          </a:xfrm>
        </p:grpSpPr>
        <p:sp>
          <p:nvSpPr>
            <p:cNvPr id="15372" name="Freeform 12"/>
            <p:cNvSpPr>
              <a:spLocks/>
            </p:cNvSpPr>
            <p:nvPr/>
          </p:nvSpPr>
          <p:spPr bwMode="auto">
            <a:xfrm>
              <a:off x="2274" y="1536"/>
              <a:ext cx="210" cy="2460"/>
            </a:xfrm>
            <a:custGeom>
              <a:avLst/>
              <a:gdLst/>
              <a:ahLst/>
              <a:cxnLst>
                <a:cxn ang="0">
                  <a:pos x="210" y="42"/>
                </a:cxn>
                <a:cxn ang="0">
                  <a:pos x="210" y="2460"/>
                </a:cxn>
                <a:cxn ang="0">
                  <a:pos x="0" y="282"/>
                </a:cxn>
                <a:cxn ang="0">
                  <a:pos x="0" y="0"/>
                </a:cxn>
                <a:cxn ang="0">
                  <a:pos x="210" y="42"/>
                </a:cxn>
              </a:cxnLst>
              <a:rect l="0" t="0" r="r" b="b"/>
              <a:pathLst>
                <a:path w="210" h="2460">
                  <a:moveTo>
                    <a:pt x="210" y="42"/>
                  </a:moveTo>
                  <a:lnTo>
                    <a:pt x="210" y="2460"/>
                  </a:lnTo>
                  <a:lnTo>
                    <a:pt x="0" y="282"/>
                  </a:lnTo>
                  <a:lnTo>
                    <a:pt x="0" y="0"/>
                  </a:lnTo>
                  <a:lnTo>
                    <a:pt x="210" y="42"/>
                  </a:lnTo>
                  <a:close/>
                </a:path>
              </a:pathLst>
            </a:custGeom>
            <a:gradFill rotWithShape="1">
              <a:gsLst>
                <a:gs pos="0">
                  <a:schemeClr val="accent1">
                    <a:gamma/>
                    <a:shade val="76078"/>
                    <a:invGamma/>
                    <a:alpha val="80000"/>
                  </a:schemeClr>
                </a:gs>
                <a:gs pos="100000">
                  <a:schemeClr val="accent1">
                    <a:alpha val="80000"/>
                  </a:schemeClr>
                </a:gs>
              </a:gsLst>
              <a:lin ang="0" scaled="1"/>
            </a:gradFill>
            <a:ln w="9525">
              <a:noFill/>
              <a:round/>
              <a:headEnd/>
              <a:tailEnd/>
            </a:ln>
            <a:effectLst/>
          </p:spPr>
          <p:txBody>
            <a:bodyPr/>
            <a:lstStyle/>
            <a:p>
              <a:endParaRPr lang="en-US"/>
            </a:p>
          </p:txBody>
        </p:sp>
        <p:graphicFrame>
          <p:nvGraphicFramePr>
            <p:cNvPr id="15369" name="Object 9"/>
            <p:cNvGraphicFramePr>
              <a:graphicFrameLocks noChangeAspect="1"/>
            </p:cNvGraphicFramePr>
            <p:nvPr/>
          </p:nvGraphicFramePr>
          <p:xfrm>
            <a:off x="2496" y="1584"/>
            <a:ext cx="3216" cy="2408"/>
          </p:xfrm>
          <a:graphic>
            <a:graphicData uri="http://schemas.openxmlformats.org/presentationml/2006/ole">
              <p:oleObj spid="_x0000_s19458" name="Drawing" r:id="rId3" imgW="8198280" imgH="6625440" progId="">
                <p:embed/>
              </p:oleObj>
            </a:graphicData>
          </a:graphic>
        </p:graphicFrame>
        <p:sp>
          <p:nvSpPr>
            <p:cNvPr id="15370" name="Line 10"/>
            <p:cNvSpPr>
              <a:spLocks noChangeShapeType="1"/>
            </p:cNvSpPr>
            <p:nvPr/>
          </p:nvSpPr>
          <p:spPr bwMode="auto">
            <a:xfrm>
              <a:off x="2272" y="1532"/>
              <a:ext cx="216" cy="48"/>
            </a:xfrm>
            <a:prstGeom prst="line">
              <a:avLst/>
            </a:prstGeom>
            <a:noFill/>
            <a:ln w="19050">
              <a:solidFill>
                <a:schemeClr val="tx1"/>
              </a:solidFill>
              <a:round/>
              <a:headEnd/>
              <a:tailEnd/>
            </a:ln>
            <a:effectLst/>
          </p:spPr>
          <p:txBody>
            <a:bodyPr/>
            <a:lstStyle/>
            <a:p>
              <a:endParaRPr lang="en-US"/>
            </a:p>
          </p:txBody>
        </p:sp>
        <p:sp>
          <p:nvSpPr>
            <p:cNvPr id="15371" name="Line 11"/>
            <p:cNvSpPr>
              <a:spLocks noChangeShapeType="1"/>
            </p:cNvSpPr>
            <p:nvPr/>
          </p:nvSpPr>
          <p:spPr bwMode="auto">
            <a:xfrm>
              <a:off x="2272" y="1824"/>
              <a:ext cx="212" cy="2176"/>
            </a:xfrm>
            <a:prstGeom prst="line">
              <a:avLst/>
            </a:prstGeom>
            <a:noFill/>
            <a:ln w="19050">
              <a:solidFill>
                <a:schemeClr val="tx1"/>
              </a:solidFill>
              <a:round/>
              <a:headEnd/>
              <a:tailEnd/>
            </a:ln>
            <a:effectLst/>
          </p:spPr>
          <p:txBody>
            <a:bodyPr/>
            <a:lstStyle/>
            <a:p>
              <a:endParaRPr lang="en-US"/>
            </a:p>
          </p:txBody>
        </p:sp>
      </p:grpSp>
      <p:grpSp>
        <p:nvGrpSpPr>
          <p:cNvPr id="3" name="Group 14"/>
          <p:cNvGrpSpPr>
            <a:grpSpLocks/>
          </p:cNvGrpSpPr>
          <p:nvPr/>
        </p:nvGrpSpPr>
        <p:grpSpPr bwMode="auto">
          <a:xfrm>
            <a:off x="1066800" y="4038600"/>
            <a:ext cx="3810000" cy="2525713"/>
            <a:chOff x="288" y="2448"/>
            <a:chExt cx="2400" cy="1591"/>
          </a:xfrm>
        </p:grpSpPr>
        <p:sp>
          <p:nvSpPr>
            <p:cNvPr id="15375" name="Rectangle 15"/>
            <p:cNvSpPr>
              <a:spLocks noChangeArrowheads="1"/>
            </p:cNvSpPr>
            <p:nvPr/>
          </p:nvSpPr>
          <p:spPr bwMode="auto">
            <a:xfrm>
              <a:off x="288" y="2544"/>
              <a:ext cx="2400" cy="1488"/>
            </a:xfrm>
            <a:prstGeom prst="rect">
              <a:avLst/>
            </a:prstGeom>
            <a:solidFill>
              <a:schemeClr val="bg1">
                <a:alpha val="94000"/>
              </a:schemeClr>
            </a:solidFill>
            <a:ln w="9525">
              <a:noFill/>
              <a:miter lim="800000"/>
              <a:headEnd/>
              <a:tailEnd/>
            </a:ln>
            <a:effectLst/>
          </p:spPr>
          <p:txBody>
            <a:bodyPr wrap="none" anchor="ctr"/>
            <a:lstStyle/>
            <a:p>
              <a:endParaRPr lang="en-US"/>
            </a:p>
          </p:txBody>
        </p:sp>
        <p:sp>
          <p:nvSpPr>
            <p:cNvPr id="15376" name="Rectangle 16"/>
            <p:cNvSpPr>
              <a:spLocks noChangeArrowheads="1"/>
            </p:cNvSpPr>
            <p:nvPr/>
          </p:nvSpPr>
          <p:spPr bwMode="auto">
            <a:xfrm>
              <a:off x="288" y="2448"/>
              <a:ext cx="1152" cy="1591"/>
            </a:xfrm>
            <a:prstGeom prst="rect">
              <a:avLst/>
            </a:prstGeom>
            <a:noFill/>
            <a:ln w="9525">
              <a:noFill/>
              <a:miter lim="800000"/>
              <a:headEnd/>
              <a:tailEnd/>
            </a:ln>
            <a:effectLst/>
          </p:spPr>
          <p:txBody>
            <a:bodyPr wrap="none" anchor="ctr"/>
            <a:lstStyle/>
            <a:p>
              <a:pPr algn="ctr"/>
              <a:endParaRPr lang="en-US" sz="2400" b="1" u="sng" dirty="0"/>
            </a:p>
            <a:p>
              <a:pPr algn="ctr"/>
              <a:r>
                <a:rPr lang="en-US" sz="2400" b="1" dirty="0"/>
                <a:t>+</a:t>
              </a:r>
            </a:p>
            <a:p>
              <a:pPr algn="ctr"/>
              <a:endParaRPr lang="en-US" sz="1000" dirty="0"/>
            </a:p>
            <a:p>
              <a:pPr algn="ctr"/>
              <a:r>
                <a:rPr lang="en-US" dirty="0"/>
                <a:t>Complete</a:t>
              </a:r>
            </a:p>
            <a:p>
              <a:pPr algn="ctr"/>
              <a:r>
                <a:rPr lang="en-US" dirty="0"/>
                <a:t>Physically-based</a:t>
              </a:r>
            </a:p>
            <a:p>
              <a:pPr algn="ctr"/>
              <a:r>
                <a:rPr lang="en-US" dirty="0"/>
                <a:t>Sophisticated</a:t>
              </a:r>
            </a:p>
            <a:p>
              <a:pPr algn="ctr"/>
              <a:r>
                <a:rPr lang="en-US" dirty="0"/>
                <a:t>Flexible</a:t>
              </a:r>
            </a:p>
            <a:p>
              <a:pPr algn="ctr"/>
              <a:endParaRPr lang="en-US" dirty="0"/>
            </a:p>
            <a:p>
              <a:pPr algn="ctr"/>
              <a:endParaRPr lang="en-US" dirty="0"/>
            </a:p>
          </p:txBody>
        </p:sp>
      </p:grpSp>
      <p:sp>
        <p:nvSpPr>
          <p:cNvPr id="15377" name="Rectangle 17"/>
          <p:cNvSpPr>
            <a:spLocks noChangeArrowheads="1"/>
          </p:cNvSpPr>
          <p:nvPr/>
        </p:nvSpPr>
        <p:spPr bwMode="auto">
          <a:xfrm>
            <a:off x="2971800" y="4038600"/>
            <a:ext cx="1828800" cy="2525713"/>
          </a:xfrm>
          <a:prstGeom prst="rect">
            <a:avLst/>
          </a:prstGeom>
          <a:noFill/>
          <a:ln w="9525">
            <a:noFill/>
            <a:miter lim="800000"/>
            <a:headEnd/>
            <a:tailEnd/>
          </a:ln>
          <a:effectLst/>
        </p:spPr>
        <p:txBody>
          <a:bodyPr wrap="none" anchor="ctr"/>
          <a:lstStyle/>
          <a:p>
            <a:pPr algn="ctr"/>
            <a:r>
              <a:rPr lang="en-US" sz="2400" b="1" dirty="0">
                <a:cs typeface="Arial" charset="0"/>
              </a:rPr>
              <a:t>–</a:t>
            </a:r>
          </a:p>
          <a:p>
            <a:pPr algn="ctr"/>
            <a:endParaRPr lang="en-US" sz="1000" dirty="0"/>
          </a:p>
          <a:p>
            <a:pPr algn="ctr"/>
            <a:r>
              <a:rPr lang="en-US" dirty="0"/>
              <a:t>Require inputs</a:t>
            </a:r>
          </a:p>
          <a:p>
            <a:pPr algn="ctr"/>
            <a:r>
              <a:rPr lang="en-US" dirty="0"/>
              <a:t>Can be wrong</a:t>
            </a:r>
          </a:p>
          <a:p>
            <a:pPr algn="ctr"/>
            <a:endParaRPr lang="en-US" dirty="0"/>
          </a:p>
          <a:p>
            <a:pPr algn="ctr"/>
            <a:endParaRPr lang="en-US" dirty="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a:grpSpLocks/>
          </p:cNvGrpSpPr>
          <p:nvPr/>
        </p:nvGrpSpPr>
        <p:grpSpPr bwMode="auto">
          <a:xfrm>
            <a:off x="381000" y="3040063"/>
            <a:ext cx="8420100" cy="3505200"/>
            <a:chOff x="240" y="2088"/>
            <a:chExt cx="5304" cy="2208"/>
          </a:xfrm>
        </p:grpSpPr>
        <p:grpSp>
          <p:nvGrpSpPr>
            <p:cNvPr id="3" name="Group 80"/>
            <p:cNvGrpSpPr>
              <a:grpSpLocks/>
            </p:cNvGrpSpPr>
            <p:nvPr/>
          </p:nvGrpSpPr>
          <p:grpSpPr bwMode="auto">
            <a:xfrm>
              <a:off x="240" y="2088"/>
              <a:ext cx="5304" cy="2208"/>
              <a:chOff x="240" y="2088"/>
              <a:chExt cx="5304" cy="2208"/>
            </a:xfrm>
          </p:grpSpPr>
          <p:sp>
            <p:nvSpPr>
              <p:cNvPr id="18507" name="Rectangle 75"/>
              <p:cNvSpPr>
                <a:spLocks noChangeArrowheads="1"/>
              </p:cNvSpPr>
              <p:nvPr/>
            </p:nvSpPr>
            <p:spPr bwMode="auto">
              <a:xfrm>
                <a:off x="240" y="2088"/>
                <a:ext cx="5304" cy="2208"/>
              </a:xfrm>
              <a:prstGeom prst="rect">
                <a:avLst/>
              </a:prstGeom>
              <a:solidFill>
                <a:schemeClr val="bg1"/>
              </a:solidFill>
              <a:ln w="19050">
                <a:solidFill>
                  <a:schemeClr val="tx1"/>
                </a:solidFill>
                <a:miter lim="800000"/>
                <a:headEnd/>
                <a:tailEnd/>
              </a:ln>
              <a:effectLst/>
            </p:spPr>
            <p:txBody>
              <a:bodyPr wrap="none" anchor="ctr"/>
              <a:lstStyle/>
              <a:p>
                <a:endParaRPr lang="en-US"/>
              </a:p>
            </p:txBody>
          </p:sp>
          <p:grpSp>
            <p:nvGrpSpPr>
              <p:cNvPr id="4" name="Group 5"/>
              <p:cNvGrpSpPr>
                <a:grpSpLocks/>
              </p:cNvGrpSpPr>
              <p:nvPr/>
            </p:nvGrpSpPr>
            <p:grpSpPr bwMode="auto">
              <a:xfrm>
                <a:off x="288" y="2112"/>
                <a:ext cx="1727" cy="858"/>
                <a:chOff x="3895" y="2496"/>
                <a:chExt cx="1727" cy="858"/>
              </a:xfrm>
            </p:grpSpPr>
            <p:grpSp>
              <p:nvGrpSpPr>
                <p:cNvPr id="5" name="Group 6"/>
                <p:cNvGrpSpPr>
                  <a:grpSpLocks/>
                </p:cNvGrpSpPr>
                <p:nvPr/>
              </p:nvGrpSpPr>
              <p:grpSpPr bwMode="auto">
                <a:xfrm>
                  <a:off x="3895" y="2496"/>
                  <a:ext cx="1727" cy="858"/>
                  <a:chOff x="3943" y="2995"/>
                  <a:chExt cx="1727" cy="858"/>
                </a:xfrm>
              </p:grpSpPr>
              <p:pic>
                <p:nvPicPr>
                  <p:cNvPr id="18439" name="Picture 7"/>
                  <p:cNvPicPr>
                    <a:picLocks noChangeAspect="1" noChangeArrowheads="1"/>
                  </p:cNvPicPr>
                  <p:nvPr/>
                </p:nvPicPr>
                <p:blipFill>
                  <a:blip r:embed="rId2" cstate="print"/>
                  <a:srcRect l="7735" t="81538" r="7735" b="11444"/>
                  <a:stretch>
                    <a:fillRect/>
                  </a:stretch>
                </p:blipFill>
                <p:spPr bwMode="auto">
                  <a:xfrm>
                    <a:off x="3944" y="3743"/>
                    <a:ext cx="1726" cy="110"/>
                  </a:xfrm>
                  <a:prstGeom prst="rect">
                    <a:avLst/>
                  </a:prstGeom>
                  <a:noFill/>
                  <a:ln w="9525">
                    <a:noFill/>
                    <a:miter lim="800000"/>
                    <a:headEnd/>
                    <a:tailEnd/>
                  </a:ln>
                  <a:effectLst/>
                </p:spPr>
              </p:pic>
              <p:pic>
                <p:nvPicPr>
                  <p:cNvPr id="18440" name="Picture 8"/>
                  <p:cNvPicPr>
                    <a:picLocks noChangeAspect="1" noChangeArrowheads="1"/>
                  </p:cNvPicPr>
                  <p:nvPr/>
                </p:nvPicPr>
                <p:blipFill>
                  <a:blip r:embed="rId3" cstate="print"/>
                  <a:srcRect l="7735" t="25749" r="7735" b="25749"/>
                  <a:stretch>
                    <a:fillRect/>
                  </a:stretch>
                </p:blipFill>
                <p:spPr bwMode="auto">
                  <a:xfrm>
                    <a:off x="3943" y="2995"/>
                    <a:ext cx="1727" cy="765"/>
                  </a:xfrm>
                  <a:prstGeom prst="rect">
                    <a:avLst/>
                  </a:prstGeom>
                  <a:noFill/>
                  <a:ln w="9525">
                    <a:noFill/>
                    <a:miter lim="800000"/>
                    <a:headEnd/>
                    <a:tailEnd/>
                  </a:ln>
                  <a:effectLst/>
                </p:spPr>
              </p:pic>
            </p:grpSp>
            <p:sp>
              <p:nvSpPr>
                <p:cNvPr id="18441" name="Text Box 9"/>
                <p:cNvSpPr txBox="1">
                  <a:spLocks noChangeArrowheads="1"/>
                </p:cNvSpPr>
                <p:nvPr/>
              </p:nvSpPr>
              <p:spPr bwMode="auto">
                <a:xfrm>
                  <a:off x="4524" y="3095"/>
                  <a:ext cx="1021" cy="173"/>
                </a:xfrm>
                <a:prstGeom prst="rect">
                  <a:avLst/>
                </a:prstGeom>
                <a:noFill/>
                <a:ln w="9525">
                  <a:noFill/>
                  <a:miter lim="800000"/>
                  <a:headEnd/>
                  <a:tailEnd/>
                </a:ln>
                <a:effectLst/>
              </p:spPr>
              <p:txBody>
                <a:bodyPr>
                  <a:spAutoFit/>
                </a:bodyPr>
                <a:lstStyle/>
                <a:p>
                  <a:r>
                    <a:rPr lang="en-US" sz="1200">
                      <a:solidFill>
                        <a:srgbClr val="000066"/>
                      </a:solidFill>
                      <a:latin typeface="Georgia" pitchFamily="18" charset="0"/>
                    </a:rPr>
                    <a:t>SOIL MOISTURE</a:t>
                  </a:r>
                </a:p>
              </p:txBody>
            </p:sp>
          </p:grpSp>
        </p:grpSp>
        <p:grpSp>
          <p:nvGrpSpPr>
            <p:cNvPr id="6" name="Group 10"/>
            <p:cNvGrpSpPr>
              <a:grpSpLocks/>
            </p:cNvGrpSpPr>
            <p:nvPr/>
          </p:nvGrpSpPr>
          <p:grpSpPr bwMode="auto">
            <a:xfrm>
              <a:off x="2112" y="2112"/>
              <a:ext cx="1818" cy="858"/>
              <a:chOff x="3942" y="2077"/>
              <a:chExt cx="1818" cy="858"/>
            </a:xfrm>
          </p:grpSpPr>
          <p:grpSp>
            <p:nvGrpSpPr>
              <p:cNvPr id="7" name="Group 11"/>
              <p:cNvGrpSpPr>
                <a:grpSpLocks/>
              </p:cNvGrpSpPr>
              <p:nvPr/>
            </p:nvGrpSpPr>
            <p:grpSpPr bwMode="auto">
              <a:xfrm>
                <a:off x="3942" y="2077"/>
                <a:ext cx="1729" cy="858"/>
                <a:chOff x="3942" y="1654"/>
                <a:chExt cx="1729" cy="858"/>
              </a:xfrm>
            </p:grpSpPr>
            <p:pic>
              <p:nvPicPr>
                <p:cNvPr id="18444" name="Picture 12"/>
                <p:cNvPicPr>
                  <a:picLocks noChangeAspect="1" noChangeArrowheads="1"/>
                </p:cNvPicPr>
                <p:nvPr/>
              </p:nvPicPr>
              <p:blipFill>
                <a:blip r:embed="rId4" cstate="print"/>
                <a:srcRect l="7735" t="81538" r="7735" b="11444"/>
                <a:stretch>
                  <a:fillRect/>
                </a:stretch>
              </p:blipFill>
              <p:spPr bwMode="auto">
                <a:xfrm>
                  <a:off x="3945" y="2402"/>
                  <a:ext cx="1726" cy="110"/>
                </a:xfrm>
                <a:prstGeom prst="rect">
                  <a:avLst/>
                </a:prstGeom>
                <a:noFill/>
                <a:ln w="9525">
                  <a:noFill/>
                  <a:miter lim="800000"/>
                  <a:headEnd/>
                  <a:tailEnd/>
                </a:ln>
                <a:effectLst/>
              </p:spPr>
            </p:pic>
            <p:pic>
              <p:nvPicPr>
                <p:cNvPr id="18445" name="Picture 13"/>
                <p:cNvPicPr>
                  <a:picLocks noChangeAspect="1" noChangeArrowheads="1"/>
                </p:cNvPicPr>
                <p:nvPr/>
              </p:nvPicPr>
              <p:blipFill>
                <a:blip r:embed="rId5" cstate="print"/>
                <a:srcRect l="7735" t="25749" r="7735" b="25749"/>
                <a:stretch>
                  <a:fillRect/>
                </a:stretch>
              </p:blipFill>
              <p:spPr bwMode="auto">
                <a:xfrm>
                  <a:off x="3942" y="1654"/>
                  <a:ext cx="1727" cy="765"/>
                </a:xfrm>
                <a:prstGeom prst="rect">
                  <a:avLst/>
                </a:prstGeom>
                <a:noFill/>
                <a:ln w="9525">
                  <a:noFill/>
                  <a:miter lim="800000"/>
                  <a:headEnd/>
                  <a:tailEnd/>
                </a:ln>
                <a:effectLst/>
              </p:spPr>
            </p:pic>
          </p:grpSp>
          <p:sp>
            <p:nvSpPr>
              <p:cNvPr id="18446" name="Text Box 14"/>
              <p:cNvSpPr txBox="1">
                <a:spLocks noChangeArrowheads="1"/>
              </p:cNvSpPr>
              <p:nvPr/>
            </p:nvSpPr>
            <p:spPr bwMode="auto">
              <a:xfrm>
                <a:off x="4521" y="2676"/>
                <a:ext cx="1239" cy="154"/>
              </a:xfrm>
              <a:prstGeom prst="rect">
                <a:avLst/>
              </a:prstGeom>
              <a:noFill/>
              <a:ln w="9525">
                <a:noFill/>
                <a:miter lim="800000"/>
                <a:headEnd/>
                <a:tailEnd/>
              </a:ln>
              <a:effectLst/>
            </p:spPr>
            <p:txBody>
              <a:bodyPr>
                <a:spAutoFit/>
              </a:bodyPr>
              <a:lstStyle/>
              <a:p>
                <a:r>
                  <a:rPr lang="en-US" sz="1000">
                    <a:solidFill>
                      <a:srgbClr val="000066"/>
                    </a:solidFill>
                    <a:latin typeface="Georgia" pitchFamily="18" charset="0"/>
                  </a:rPr>
                  <a:t>EVAPOTRANSPIRATION</a:t>
                </a:r>
              </a:p>
            </p:txBody>
          </p:sp>
        </p:grpSp>
      </p:grpSp>
      <p:pic>
        <p:nvPicPr>
          <p:cNvPr id="18505" name="Picture 73"/>
          <p:cNvPicPr>
            <a:picLocks noChangeAspect="1" noChangeArrowheads="1"/>
          </p:cNvPicPr>
          <p:nvPr/>
        </p:nvPicPr>
        <p:blipFill>
          <a:blip r:embed="rId6" cstate="print"/>
          <a:srcRect l="4243" r="4509"/>
          <a:stretch>
            <a:fillRect/>
          </a:stretch>
        </p:blipFill>
        <p:spPr bwMode="auto">
          <a:xfrm>
            <a:off x="838200" y="4525963"/>
            <a:ext cx="3276600" cy="1998662"/>
          </a:xfrm>
          <a:prstGeom prst="rect">
            <a:avLst/>
          </a:prstGeom>
          <a:noFill/>
          <a:ln w="9525">
            <a:noFill/>
            <a:miter lim="800000"/>
            <a:headEnd/>
            <a:tailEnd/>
          </a:ln>
          <a:effectLst/>
        </p:spPr>
      </p:pic>
      <p:sp>
        <p:nvSpPr>
          <p:cNvPr id="18436" name="Rectangle 4"/>
          <p:cNvSpPr>
            <a:spLocks noChangeArrowheads="1"/>
          </p:cNvSpPr>
          <p:nvPr/>
        </p:nvSpPr>
        <p:spPr bwMode="auto">
          <a:xfrm>
            <a:off x="838200" y="2544763"/>
            <a:ext cx="4572000" cy="457200"/>
          </a:xfrm>
          <a:prstGeom prst="rect">
            <a:avLst/>
          </a:prstGeom>
          <a:solidFill>
            <a:schemeClr val="tx2">
              <a:lumMod val="40000"/>
              <a:lumOff val="60000"/>
            </a:schemeClr>
          </a:solidFill>
          <a:ln w="19050">
            <a:solidFill>
              <a:schemeClr val="tx1"/>
            </a:solidFill>
            <a:miter lim="800000"/>
            <a:headEnd/>
            <a:tailEnd/>
          </a:ln>
          <a:effectLst/>
        </p:spPr>
        <p:txBody>
          <a:bodyPr wrap="none" anchor="ctr"/>
          <a:lstStyle/>
          <a:p>
            <a:endParaRPr lang="en-US"/>
          </a:p>
        </p:txBody>
      </p:sp>
      <p:sp>
        <p:nvSpPr>
          <p:cNvPr id="18434" name="Rectangle 2"/>
          <p:cNvSpPr>
            <a:spLocks noGrp="1" noChangeArrowheads="1"/>
          </p:cNvSpPr>
          <p:nvPr>
            <p:ph type="title"/>
          </p:nvPr>
        </p:nvSpPr>
        <p:spPr>
          <a:xfrm>
            <a:off x="457200" y="381000"/>
            <a:ext cx="8229600" cy="639763"/>
          </a:xfrm>
        </p:spPr>
        <p:txBody>
          <a:bodyPr/>
          <a:lstStyle/>
          <a:p>
            <a:r>
              <a:rPr lang="en-US" sz="3200" dirty="0"/>
              <a:t>Definition of LDAS</a:t>
            </a:r>
          </a:p>
        </p:txBody>
      </p:sp>
      <p:sp>
        <p:nvSpPr>
          <p:cNvPr id="18435" name="Rectangle 3"/>
          <p:cNvSpPr>
            <a:spLocks noGrp="1" noChangeArrowheads="1"/>
          </p:cNvSpPr>
          <p:nvPr>
            <p:ph type="body" idx="1"/>
          </p:nvPr>
        </p:nvSpPr>
        <p:spPr>
          <a:xfrm>
            <a:off x="457200" y="1219200"/>
            <a:ext cx="8229600" cy="1935163"/>
          </a:xfrm>
        </p:spPr>
        <p:txBody>
          <a:bodyPr>
            <a:normAutofit/>
          </a:bodyPr>
          <a:lstStyle/>
          <a:p>
            <a:r>
              <a:rPr lang="en-US" sz="2800" dirty="0">
                <a:solidFill>
                  <a:srgbClr val="969696"/>
                </a:solidFill>
                <a:latin typeface="Times New Roman" pitchFamily="18" charset="0"/>
                <a:cs typeface="Times New Roman" pitchFamily="18" charset="0"/>
              </a:rPr>
              <a:t>A </a:t>
            </a:r>
            <a:r>
              <a:rPr lang="en-US" sz="2800" b="1" i="1" dirty="0">
                <a:solidFill>
                  <a:srgbClr val="969696"/>
                </a:solidFill>
                <a:latin typeface="Times New Roman" pitchFamily="18" charset="0"/>
                <a:cs typeface="Times New Roman" pitchFamily="18" charset="0"/>
              </a:rPr>
              <a:t>Land Data Assimilation System</a:t>
            </a:r>
            <a:r>
              <a:rPr lang="en-US" sz="2800" dirty="0">
                <a:solidFill>
                  <a:srgbClr val="969696"/>
                </a:solidFill>
                <a:latin typeface="Times New Roman" pitchFamily="18" charset="0"/>
                <a:cs typeface="Times New Roman" pitchFamily="18" charset="0"/>
              </a:rPr>
              <a:t> (LDAS) is a computational tool that merges </a:t>
            </a:r>
            <a:r>
              <a:rPr lang="en-US" sz="2800" b="1" dirty="0">
                <a:solidFill>
                  <a:srgbClr val="969696"/>
                </a:solidFill>
                <a:latin typeface="Times New Roman" pitchFamily="18" charset="0"/>
                <a:cs typeface="Times New Roman" pitchFamily="18" charset="0"/>
              </a:rPr>
              <a:t>observations</a:t>
            </a:r>
            <a:r>
              <a:rPr lang="en-US" sz="2800" dirty="0">
                <a:solidFill>
                  <a:srgbClr val="969696"/>
                </a:solidFill>
                <a:latin typeface="Times New Roman" pitchFamily="18" charset="0"/>
                <a:cs typeface="Times New Roman" pitchFamily="18" charset="0"/>
              </a:rPr>
              <a:t> with        </a:t>
            </a:r>
            <a:r>
              <a:rPr lang="en-US" sz="2800" b="1" dirty="0">
                <a:solidFill>
                  <a:srgbClr val="969696"/>
                </a:solidFill>
                <a:latin typeface="Times New Roman" pitchFamily="18" charset="0"/>
                <a:cs typeface="Times New Roman" pitchFamily="18" charset="0"/>
              </a:rPr>
              <a:t>numerical models</a:t>
            </a:r>
            <a:r>
              <a:rPr lang="en-US" sz="2800" dirty="0">
                <a:solidFill>
                  <a:srgbClr val="969696"/>
                </a:solidFill>
                <a:latin typeface="Times New Roman" pitchFamily="18" charset="0"/>
                <a:cs typeface="Times New Roman" pitchFamily="18" charset="0"/>
              </a:rPr>
              <a:t> to produce optimal estimates of</a:t>
            </a:r>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land surface states and fluxes</a:t>
            </a:r>
            <a:r>
              <a:rPr lang="en-US" sz="2800" dirty="0">
                <a:latin typeface="Times New Roman" pitchFamily="18" charset="0"/>
                <a:cs typeface="Times New Roman" pitchFamily="18" charset="0"/>
              </a:rPr>
              <a:t>.</a:t>
            </a:r>
          </a:p>
        </p:txBody>
      </p:sp>
      <p:grpSp>
        <p:nvGrpSpPr>
          <p:cNvPr id="8" name="Group 84"/>
          <p:cNvGrpSpPr>
            <a:grpSpLocks/>
          </p:cNvGrpSpPr>
          <p:nvPr/>
        </p:nvGrpSpPr>
        <p:grpSpPr bwMode="auto">
          <a:xfrm>
            <a:off x="5543550" y="3078163"/>
            <a:ext cx="3067050" cy="1414462"/>
            <a:chOff x="3492" y="2112"/>
            <a:chExt cx="1932" cy="891"/>
          </a:xfrm>
        </p:grpSpPr>
        <p:pic>
          <p:nvPicPr>
            <p:cNvPr id="18506" name="Picture 74"/>
            <p:cNvPicPr>
              <a:picLocks noChangeAspect="1" noChangeArrowheads="1"/>
            </p:cNvPicPr>
            <p:nvPr/>
          </p:nvPicPr>
          <p:blipFill>
            <a:blip r:embed="rId7" cstate="print"/>
            <a:srcRect l="16525" t="27496" r="13487" b="9656"/>
            <a:stretch>
              <a:fillRect/>
            </a:stretch>
          </p:blipFill>
          <p:spPr bwMode="auto">
            <a:xfrm>
              <a:off x="3984" y="2112"/>
              <a:ext cx="1440" cy="891"/>
            </a:xfrm>
            <a:prstGeom prst="rect">
              <a:avLst/>
            </a:prstGeom>
            <a:noFill/>
            <a:ln w="9525">
              <a:noFill/>
              <a:miter lim="800000"/>
              <a:headEnd/>
              <a:tailEnd/>
            </a:ln>
            <a:effectLst/>
          </p:spPr>
        </p:pic>
        <p:sp>
          <p:nvSpPr>
            <p:cNvPr id="18509" name="Line 77"/>
            <p:cNvSpPr>
              <a:spLocks noChangeShapeType="1"/>
            </p:cNvSpPr>
            <p:nvPr/>
          </p:nvSpPr>
          <p:spPr bwMode="auto">
            <a:xfrm>
              <a:off x="3492" y="2316"/>
              <a:ext cx="816" cy="264"/>
            </a:xfrm>
            <a:prstGeom prst="line">
              <a:avLst/>
            </a:prstGeom>
            <a:noFill/>
            <a:ln w="9525">
              <a:solidFill>
                <a:schemeClr val="tx1"/>
              </a:solidFill>
              <a:round/>
              <a:headEnd/>
              <a:tailEnd type="triangle" w="med" len="med"/>
            </a:ln>
            <a:effectLst/>
          </p:spPr>
          <p:txBody>
            <a:bodyPr/>
            <a:lstStyle/>
            <a:p>
              <a:endParaRPr lang="en-US"/>
            </a:p>
          </p:txBody>
        </p:sp>
        <p:sp>
          <p:nvSpPr>
            <p:cNvPr id="18510" name="Text Box 78"/>
            <p:cNvSpPr txBox="1">
              <a:spLocks noChangeArrowheads="1"/>
            </p:cNvSpPr>
            <p:nvPr/>
          </p:nvSpPr>
          <p:spPr bwMode="auto">
            <a:xfrm>
              <a:off x="4192" y="2112"/>
              <a:ext cx="1040" cy="154"/>
            </a:xfrm>
            <a:prstGeom prst="rect">
              <a:avLst/>
            </a:prstGeom>
            <a:noFill/>
            <a:ln w="9525">
              <a:noFill/>
              <a:miter lim="800000"/>
              <a:headEnd/>
              <a:tailEnd/>
            </a:ln>
            <a:effectLst/>
          </p:spPr>
          <p:txBody>
            <a:bodyPr wrap="none">
              <a:spAutoFit/>
            </a:bodyPr>
            <a:lstStyle/>
            <a:p>
              <a:r>
                <a:rPr lang="en-US" sz="1000">
                  <a:latin typeface="Georgia" pitchFamily="18" charset="0"/>
                </a:rPr>
                <a:t>EVAPOTRANSPIRATION</a:t>
              </a:r>
            </a:p>
          </p:txBody>
        </p:sp>
      </p:grpSp>
      <p:grpSp>
        <p:nvGrpSpPr>
          <p:cNvPr id="9" name="Group 82"/>
          <p:cNvGrpSpPr>
            <a:grpSpLocks/>
          </p:cNvGrpSpPr>
          <p:nvPr/>
        </p:nvGrpSpPr>
        <p:grpSpPr bwMode="auto">
          <a:xfrm>
            <a:off x="3276600" y="4602163"/>
            <a:ext cx="5257800" cy="1776412"/>
            <a:chOff x="2064" y="3072"/>
            <a:chExt cx="3312" cy="1119"/>
          </a:xfrm>
        </p:grpSpPr>
        <p:pic>
          <p:nvPicPr>
            <p:cNvPr id="18447" name="Picture 15" descr="STS_Ganges"/>
            <p:cNvPicPr>
              <a:picLocks noChangeAspect="1" noChangeArrowheads="1"/>
            </p:cNvPicPr>
            <p:nvPr/>
          </p:nvPicPr>
          <p:blipFill>
            <a:blip r:embed="rId8" cstate="print"/>
            <a:srcRect/>
            <a:stretch>
              <a:fillRect/>
            </a:stretch>
          </p:blipFill>
          <p:spPr bwMode="auto">
            <a:xfrm>
              <a:off x="2880" y="3072"/>
              <a:ext cx="2496" cy="1119"/>
            </a:xfrm>
            <a:prstGeom prst="rect">
              <a:avLst/>
            </a:prstGeom>
            <a:noFill/>
          </p:spPr>
        </p:pic>
        <p:sp>
          <p:nvSpPr>
            <p:cNvPr id="18511" name="Line 79"/>
            <p:cNvSpPr>
              <a:spLocks noChangeShapeType="1"/>
            </p:cNvSpPr>
            <p:nvPr/>
          </p:nvSpPr>
          <p:spPr bwMode="auto">
            <a:xfrm>
              <a:off x="2064" y="3552"/>
              <a:ext cx="768" cy="0"/>
            </a:xfrm>
            <a:prstGeom prst="line">
              <a:avLst/>
            </a:prstGeom>
            <a:noFill/>
            <a:ln w="28575">
              <a:solidFill>
                <a:srgbClr val="FF0000"/>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a:off x="3733800" y="3641725"/>
            <a:ext cx="2514600" cy="2289175"/>
          </a:xfrm>
          <a:prstGeom prst="notchedRightArrow">
            <a:avLst>
              <a:gd name="adj1" fmla="val 62741"/>
              <a:gd name="adj2" fmla="val 27462"/>
            </a:avLst>
          </a:prstGeom>
          <a:solidFill>
            <a:srgbClr val="FF9933"/>
          </a:solidFill>
          <a:ln w="9525">
            <a:noFill/>
            <a:miter lim="800000"/>
            <a:headEnd/>
            <a:tailEnd/>
          </a:ln>
          <a:effectLst/>
        </p:spPr>
        <p:txBody>
          <a:bodyPr wrap="none" anchor="ctr"/>
          <a:lstStyle/>
          <a:p>
            <a:pPr algn="ctr"/>
            <a:endParaRPr lang="en-US" sz="2000" b="1">
              <a:latin typeface="Times New Roman" pitchFamily="18" charset="0"/>
            </a:endParaRPr>
          </a:p>
        </p:txBody>
      </p:sp>
      <p:sp>
        <p:nvSpPr>
          <p:cNvPr id="12292" name="Freeform 4"/>
          <p:cNvSpPr>
            <a:spLocks/>
          </p:cNvSpPr>
          <p:nvPr/>
        </p:nvSpPr>
        <p:spPr bwMode="auto">
          <a:xfrm>
            <a:off x="3048000" y="3416300"/>
            <a:ext cx="1371600" cy="1524000"/>
          </a:xfrm>
          <a:custGeom>
            <a:avLst/>
            <a:gdLst/>
            <a:ahLst/>
            <a:cxnLst>
              <a:cxn ang="0">
                <a:pos x="672" y="528"/>
              </a:cxn>
              <a:cxn ang="0">
                <a:pos x="480" y="384"/>
              </a:cxn>
              <a:cxn ang="0">
                <a:pos x="384" y="336"/>
              </a:cxn>
              <a:cxn ang="0">
                <a:pos x="240" y="288"/>
              </a:cxn>
              <a:cxn ang="0">
                <a:pos x="96" y="240"/>
              </a:cxn>
              <a:cxn ang="0">
                <a:pos x="0" y="192"/>
              </a:cxn>
              <a:cxn ang="0">
                <a:pos x="0" y="0"/>
              </a:cxn>
              <a:cxn ang="0">
                <a:pos x="192" y="96"/>
              </a:cxn>
              <a:cxn ang="0">
                <a:pos x="432" y="192"/>
              </a:cxn>
              <a:cxn ang="0">
                <a:pos x="720" y="288"/>
              </a:cxn>
              <a:cxn ang="0">
                <a:pos x="720" y="480"/>
              </a:cxn>
            </a:cxnLst>
            <a:rect l="0" t="0" r="r" b="b"/>
            <a:pathLst>
              <a:path w="720" h="528">
                <a:moveTo>
                  <a:pt x="672" y="528"/>
                </a:moveTo>
                <a:lnTo>
                  <a:pt x="480" y="384"/>
                </a:lnTo>
                <a:lnTo>
                  <a:pt x="384" y="336"/>
                </a:lnTo>
                <a:lnTo>
                  <a:pt x="240" y="288"/>
                </a:lnTo>
                <a:lnTo>
                  <a:pt x="96" y="240"/>
                </a:lnTo>
                <a:lnTo>
                  <a:pt x="0" y="192"/>
                </a:lnTo>
                <a:lnTo>
                  <a:pt x="0" y="0"/>
                </a:lnTo>
                <a:lnTo>
                  <a:pt x="192" y="96"/>
                </a:lnTo>
                <a:lnTo>
                  <a:pt x="432" y="192"/>
                </a:lnTo>
                <a:lnTo>
                  <a:pt x="720" y="288"/>
                </a:lnTo>
                <a:lnTo>
                  <a:pt x="720" y="480"/>
                </a:lnTo>
              </a:path>
            </a:pathLst>
          </a:custGeom>
          <a:solidFill>
            <a:srgbClr val="FF9933"/>
          </a:solidFill>
          <a:ln w="9525">
            <a:noFill/>
            <a:round/>
            <a:headEnd/>
            <a:tailEnd/>
          </a:ln>
          <a:effectLst/>
        </p:spPr>
        <p:txBody>
          <a:bodyPr/>
          <a:lstStyle/>
          <a:p>
            <a:endParaRPr lang="en-US"/>
          </a:p>
        </p:txBody>
      </p:sp>
      <p:sp>
        <p:nvSpPr>
          <p:cNvPr id="12293" name="Freeform 5"/>
          <p:cNvSpPr>
            <a:spLocks/>
          </p:cNvSpPr>
          <p:nvPr/>
        </p:nvSpPr>
        <p:spPr bwMode="auto">
          <a:xfrm>
            <a:off x="3376613" y="4711700"/>
            <a:ext cx="901700" cy="1219200"/>
          </a:xfrm>
          <a:custGeom>
            <a:avLst/>
            <a:gdLst/>
            <a:ahLst/>
            <a:cxnLst>
              <a:cxn ang="0">
                <a:pos x="480" y="0"/>
              </a:cxn>
              <a:cxn ang="0">
                <a:pos x="240" y="144"/>
              </a:cxn>
              <a:cxn ang="0">
                <a:pos x="48" y="240"/>
              </a:cxn>
              <a:cxn ang="0">
                <a:pos x="0" y="288"/>
              </a:cxn>
              <a:cxn ang="0">
                <a:pos x="0" y="480"/>
              </a:cxn>
              <a:cxn ang="0">
                <a:pos x="240" y="336"/>
              </a:cxn>
              <a:cxn ang="0">
                <a:pos x="528" y="288"/>
              </a:cxn>
              <a:cxn ang="0">
                <a:pos x="528" y="0"/>
              </a:cxn>
            </a:cxnLst>
            <a:rect l="0" t="0" r="r" b="b"/>
            <a:pathLst>
              <a:path w="528" h="480">
                <a:moveTo>
                  <a:pt x="480" y="0"/>
                </a:moveTo>
                <a:lnTo>
                  <a:pt x="240" y="144"/>
                </a:lnTo>
                <a:lnTo>
                  <a:pt x="48" y="240"/>
                </a:lnTo>
                <a:lnTo>
                  <a:pt x="0" y="288"/>
                </a:lnTo>
                <a:lnTo>
                  <a:pt x="0" y="480"/>
                </a:lnTo>
                <a:lnTo>
                  <a:pt x="240" y="336"/>
                </a:lnTo>
                <a:lnTo>
                  <a:pt x="528" y="288"/>
                </a:lnTo>
                <a:lnTo>
                  <a:pt x="528" y="0"/>
                </a:lnTo>
              </a:path>
            </a:pathLst>
          </a:custGeom>
          <a:solidFill>
            <a:srgbClr val="FF9933"/>
          </a:solidFill>
          <a:ln w="9525">
            <a:noFill/>
            <a:round/>
            <a:headEnd/>
            <a:tailEnd/>
          </a:ln>
          <a:effectLst/>
        </p:spPr>
        <p:txBody>
          <a:bodyPr/>
          <a:lstStyle/>
          <a:p>
            <a:endParaRPr lang="en-US"/>
          </a:p>
        </p:txBody>
      </p:sp>
      <p:graphicFrame>
        <p:nvGraphicFramePr>
          <p:cNvPr id="12294" name="Object 6"/>
          <p:cNvGraphicFramePr>
            <a:graphicFrameLocks noChangeAspect="1"/>
          </p:cNvGraphicFramePr>
          <p:nvPr/>
        </p:nvGraphicFramePr>
        <p:xfrm>
          <a:off x="4343400" y="4406900"/>
          <a:ext cx="1295400" cy="954088"/>
        </p:xfrm>
        <a:graphic>
          <a:graphicData uri="http://schemas.openxmlformats.org/presentationml/2006/ole">
            <p:oleObj spid="_x0000_s21506" name="Drawing" r:id="rId3" imgW="8198280" imgH="6625440" progId="">
              <p:embed/>
            </p:oleObj>
          </a:graphicData>
        </a:graphic>
      </p:graphicFrame>
      <p:sp>
        <p:nvSpPr>
          <p:cNvPr id="12295" name="Text Box 7"/>
          <p:cNvSpPr txBox="1">
            <a:spLocks noChangeArrowheads="1"/>
          </p:cNvSpPr>
          <p:nvPr/>
        </p:nvSpPr>
        <p:spPr bwMode="auto">
          <a:xfrm>
            <a:off x="4162425" y="4070350"/>
            <a:ext cx="1704975" cy="336550"/>
          </a:xfrm>
          <a:prstGeom prst="rect">
            <a:avLst/>
          </a:prstGeom>
          <a:noFill/>
          <a:ln w="9525">
            <a:noFill/>
            <a:miter lim="800000"/>
            <a:headEnd/>
            <a:tailEnd/>
          </a:ln>
          <a:effectLst/>
        </p:spPr>
        <p:txBody>
          <a:bodyPr wrap="none">
            <a:spAutoFit/>
          </a:bodyPr>
          <a:lstStyle/>
          <a:p>
            <a:r>
              <a:rPr lang="en-US" sz="1600" b="1">
                <a:latin typeface="Times New Roman" pitchFamily="18" charset="0"/>
              </a:rPr>
              <a:t>Numerical Model</a:t>
            </a:r>
          </a:p>
        </p:txBody>
      </p:sp>
      <p:sp>
        <p:nvSpPr>
          <p:cNvPr id="12296" name="Rectangle 8"/>
          <p:cNvSpPr>
            <a:spLocks noGrp="1" noChangeArrowheads="1"/>
          </p:cNvSpPr>
          <p:nvPr>
            <p:ph type="title"/>
          </p:nvPr>
        </p:nvSpPr>
        <p:spPr>
          <a:xfrm>
            <a:off x="457200" y="457200"/>
            <a:ext cx="8229600" cy="639763"/>
          </a:xfrm>
        </p:spPr>
        <p:txBody>
          <a:bodyPr>
            <a:normAutofit/>
          </a:bodyPr>
          <a:lstStyle/>
          <a:p>
            <a:r>
              <a:rPr lang="en-US" sz="3200" dirty="0" smtClean="0"/>
              <a:t>LDAS Input and Output</a:t>
            </a:r>
            <a:endParaRPr lang="en-US" sz="3200" dirty="0"/>
          </a:p>
        </p:txBody>
      </p:sp>
      <p:pic>
        <p:nvPicPr>
          <p:cNvPr id="12297" name="Picture 9"/>
          <p:cNvPicPr>
            <a:picLocks noChangeAspect="1" noChangeArrowheads="1"/>
          </p:cNvPicPr>
          <p:nvPr/>
        </p:nvPicPr>
        <p:blipFill>
          <a:blip r:embed="rId4" cstate="print"/>
          <a:srcRect l="21277" t="11275" r="12766" b="8873"/>
          <a:stretch>
            <a:fillRect/>
          </a:stretch>
        </p:blipFill>
        <p:spPr bwMode="auto">
          <a:xfrm>
            <a:off x="76200" y="2193925"/>
            <a:ext cx="3048000" cy="1768475"/>
          </a:xfrm>
          <a:prstGeom prst="rect">
            <a:avLst/>
          </a:prstGeom>
          <a:noFill/>
          <a:ln w="9525">
            <a:noFill/>
            <a:miter lim="800000"/>
            <a:headEnd/>
            <a:tailEnd/>
          </a:ln>
          <a:effectLst/>
        </p:spPr>
      </p:pic>
      <p:pic>
        <p:nvPicPr>
          <p:cNvPr id="12298" name="Picture 10"/>
          <p:cNvPicPr>
            <a:picLocks noChangeAspect="1" noChangeArrowheads="1"/>
          </p:cNvPicPr>
          <p:nvPr/>
        </p:nvPicPr>
        <p:blipFill>
          <a:blip r:embed="rId5" cstate="print"/>
          <a:srcRect l="4347" r="15218" b="13611"/>
          <a:stretch>
            <a:fillRect/>
          </a:stretch>
        </p:blipFill>
        <p:spPr bwMode="auto">
          <a:xfrm>
            <a:off x="152400" y="4940300"/>
            <a:ext cx="3429000" cy="1765300"/>
          </a:xfrm>
          <a:prstGeom prst="rect">
            <a:avLst/>
          </a:prstGeom>
          <a:noFill/>
          <a:ln w="9525">
            <a:noFill/>
            <a:miter lim="800000"/>
            <a:headEnd/>
            <a:tailEnd/>
          </a:ln>
          <a:effectLst/>
        </p:spPr>
      </p:pic>
      <p:sp>
        <p:nvSpPr>
          <p:cNvPr id="12299" name="Text Box 11"/>
          <p:cNvSpPr txBox="1">
            <a:spLocks noChangeArrowheads="1"/>
          </p:cNvSpPr>
          <p:nvPr/>
        </p:nvSpPr>
        <p:spPr bwMode="auto">
          <a:xfrm>
            <a:off x="609600" y="4586288"/>
            <a:ext cx="1568450" cy="366712"/>
          </a:xfrm>
          <a:prstGeom prst="rect">
            <a:avLst/>
          </a:prstGeom>
          <a:noFill/>
          <a:ln w="9525">
            <a:noFill/>
            <a:miter lim="800000"/>
            <a:headEnd/>
            <a:tailEnd/>
          </a:ln>
          <a:effectLst/>
        </p:spPr>
        <p:txBody>
          <a:bodyPr wrap="none">
            <a:spAutoFit/>
          </a:bodyPr>
          <a:lstStyle/>
          <a:p>
            <a:r>
              <a:rPr lang="en-US" b="1" i="1">
                <a:solidFill>
                  <a:srgbClr val="000066"/>
                </a:solidFill>
              </a:rPr>
              <a:t>Climate Data</a:t>
            </a:r>
          </a:p>
        </p:txBody>
      </p:sp>
      <p:sp>
        <p:nvSpPr>
          <p:cNvPr id="12300" name="Text Box 12"/>
          <p:cNvSpPr txBox="1">
            <a:spLocks noChangeArrowheads="1"/>
          </p:cNvSpPr>
          <p:nvPr/>
        </p:nvSpPr>
        <p:spPr bwMode="auto">
          <a:xfrm>
            <a:off x="76200" y="1843088"/>
            <a:ext cx="2698750" cy="366712"/>
          </a:xfrm>
          <a:prstGeom prst="rect">
            <a:avLst/>
          </a:prstGeom>
          <a:noFill/>
          <a:ln w="9525">
            <a:noFill/>
            <a:miter lim="800000"/>
            <a:headEnd/>
            <a:tailEnd/>
          </a:ln>
          <a:effectLst/>
        </p:spPr>
        <p:txBody>
          <a:bodyPr wrap="none">
            <a:spAutoFit/>
          </a:bodyPr>
          <a:lstStyle/>
          <a:p>
            <a:r>
              <a:rPr lang="en-US" b="1" i="1">
                <a:solidFill>
                  <a:srgbClr val="000066"/>
                </a:solidFill>
              </a:rPr>
              <a:t>Landscape Information</a:t>
            </a:r>
          </a:p>
        </p:txBody>
      </p:sp>
      <p:grpSp>
        <p:nvGrpSpPr>
          <p:cNvPr id="3" name="Group 13"/>
          <p:cNvGrpSpPr>
            <a:grpSpLocks/>
          </p:cNvGrpSpPr>
          <p:nvPr/>
        </p:nvGrpSpPr>
        <p:grpSpPr bwMode="auto">
          <a:xfrm>
            <a:off x="3460750" y="1447800"/>
            <a:ext cx="2482850" cy="2654300"/>
            <a:chOff x="2180" y="912"/>
            <a:chExt cx="1564" cy="1672"/>
          </a:xfrm>
        </p:grpSpPr>
        <p:sp>
          <p:nvSpPr>
            <p:cNvPr id="12302" name="Freeform 14"/>
            <p:cNvSpPr>
              <a:spLocks/>
            </p:cNvSpPr>
            <p:nvPr/>
          </p:nvSpPr>
          <p:spPr bwMode="auto">
            <a:xfrm>
              <a:off x="2657" y="2192"/>
              <a:ext cx="511" cy="392"/>
            </a:xfrm>
            <a:custGeom>
              <a:avLst/>
              <a:gdLst/>
              <a:ahLst/>
              <a:cxnLst>
                <a:cxn ang="0">
                  <a:pos x="0" y="0"/>
                </a:cxn>
                <a:cxn ang="0">
                  <a:pos x="109" y="0"/>
                </a:cxn>
                <a:cxn ang="0">
                  <a:pos x="180" y="19"/>
                </a:cxn>
                <a:cxn ang="0">
                  <a:pos x="228" y="115"/>
                </a:cxn>
                <a:cxn ang="0">
                  <a:pos x="276" y="163"/>
                </a:cxn>
                <a:cxn ang="0">
                  <a:pos x="420" y="259"/>
                </a:cxn>
                <a:cxn ang="0">
                  <a:pos x="180" y="259"/>
                </a:cxn>
                <a:cxn ang="0">
                  <a:pos x="132" y="211"/>
                </a:cxn>
                <a:cxn ang="0">
                  <a:pos x="36" y="67"/>
                </a:cxn>
                <a:cxn ang="0">
                  <a:pos x="0" y="0"/>
                </a:cxn>
              </a:cxnLst>
              <a:rect l="0" t="0" r="r" b="b"/>
              <a:pathLst>
                <a:path w="420" h="259">
                  <a:moveTo>
                    <a:pt x="0" y="0"/>
                  </a:moveTo>
                  <a:cubicBezTo>
                    <a:pt x="36" y="0"/>
                    <a:pt x="73" y="0"/>
                    <a:pt x="109" y="0"/>
                  </a:cubicBezTo>
                  <a:lnTo>
                    <a:pt x="180" y="19"/>
                  </a:lnTo>
                  <a:lnTo>
                    <a:pt x="228" y="115"/>
                  </a:lnTo>
                  <a:lnTo>
                    <a:pt x="276" y="163"/>
                  </a:lnTo>
                  <a:lnTo>
                    <a:pt x="420" y="259"/>
                  </a:lnTo>
                  <a:lnTo>
                    <a:pt x="180" y="259"/>
                  </a:lnTo>
                  <a:lnTo>
                    <a:pt x="132" y="211"/>
                  </a:lnTo>
                  <a:lnTo>
                    <a:pt x="36" y="67"/>
                  </a:lnTo>
                  <a:lnTo>
                    <a:pt x="0" y="0"/>
                  </a:lnTo>
                  <a:close/>
                </a:path>
              </a:pathLst>
            </a:custGeom>
            <a:solidFill>
              <a:srgbClr val="FF9933"/>
            </a:solidFill>
            <a:ln w="9525">
              <a:noFill/>
              <a:round/>
              <a:headEnd/>
              <a:tailEnd/>
            </a:ln>
            <a:effectLst/>
          </p:spPr>
          <p:txBody>
            <a:bodyPr/>
            <a:lstStyle/>
            <a:p>
              <a:endParaRPr lang="en-US"/>
            </a:p>
          </p:txBody>
        </p:sp>
        <p:pic>
          <p:nvPicPr>
            <p:cNvPr id="12303" name="Picture 15"/>
            <p:cNvPicPr>
              <a:picLocks noChangeAspect="1" noChangeArrowheads="1"/>
            </p:cNvPicPr>
            <p:nvPr/>
          </p:nvPicPr>
          <p:blipFill>
            <a:blip r:embed="rId6" cstate="print"/>
            <a:srcRect/>
            <a:stretch>
              <a:fillRect/>
            </a:stretch>
          </p:blipFill>
          <p:spPr bwMode="auto">
            <a:xfrm>
              <a:off x="2256" y="1123"/>
              <a:ext cx="1392" cy="1089"/>
            </a:xfrm>
            <a:prstGeom prst="rect">
              <a:avLst/>
            </a:prstGeom>
            <a:noFill/>
            <a:ln w="9525">
              <a:noFill/>
              <a:miter lim="800000"/>
              <a:headEnd/>
              <a:tailEnd/>
            </a:ln>
            <a:effectLst/>
          </p:spPr>
        </p:pic>
        <p:sp>
          <p:nvSpPr>
            <p:cNvPr id="12304" name="Text Box 16"/>
            <p:cNvSpPr txBox="1">
              <a:spLocks noChangeArrowheads="1"/>
            </p:cNvSpPr>
            <p:nvPr/>
          </p:nvSpPr>
          <p:spPr bwMode="auto">
            <a:xfrm>
              <a:off x="2180" y="912"/>
              <a:ext cx="1564" cy="231"/>
            </a:xfrm>
            <a:prstGeom prst="rect">
              <a:avLst/>
            </a:prstGeom>
            <a:noFill/>
            <a:ln w="9525">
              <a:noFill/>
              <a:miter lim="800000"/>
              <a:headEnd/>
              <a:tailEnd/>
            </a:ln>
            <a:effectLst/>
          </p:spPr>
          <p:txBody>
            <a:bodyPr wrap="none">
              <a:spAutoFit/>
            </a:bodyPr>
            <a:lstStyle/>
            <a:p>
              <a:r>
                <a:rPr lang="en-US" b="1" i="1">
                  <a:solidFill>
                    <a:srgbClr val="000066"/>
                  </a:solidFill>
                </a:rPr>
                <a:t>Update Observations</a:t>
              </a:r>
            </a:p>
          </p:txBody>
        </p:sp>
      </p:grpSp>
      <p:grpSp>
        <p:nvGrpSpPr>
          <p:cNvPr id="4" name="Group 17"/>
          <p:cNvGrpSpPr>
            <a:grpSpLocks/>
          </p:cNvGrpSpPr>
          <p:nvPr/>
        </p:nvGrpSpPr>
        <p:grpSpPr bwMode="auto">
          <a:xfrm>
            <a:off x="6248400" y="3352800"/>
            <a:ext cx="2819400" cy="2465388"/>
            <a:chOff x="3936" y="2112"/>
            <a:chExt cx="1776" cy="1553"/>
          </a:xfrm>
        </p:grpSpPr>
        <p:pic>
          <p:nvPicPr>
            <p:cNvPr id="12306" name="Picture 18"/>
            <p:cNvPicPr>
              <a:picLocks noChangeAspect="1" noChangeArrowheads="1"/>
            </p:cNvPicPr>
            <p:nvPr/>
          </p:nvPicPr>
          <p:blipFill>
            <a:blip r:embed="rId7" cstate="print"/>
            <a:srcRect l="13850" t="6694" r="6924" b="3052"/>
            <a:stretch>
              <a:fillRect/>
            </a:stretch>
          </p:blipFill>
          <p:spPr bwMode="auto">
            <a:xfrm>
              <a:off x="3936" y="2352"/>
              <a:ext cx="1776" cy="1313"/>
            </a:xfrm>
            <a:prstGeom prst="rect">
              <a:avLst/>
            </a:prstGeom>
            <a:noFill/>
            <a:ln w="9525">
              <a:noFill/>
              <a:miter lim="800000"/>
              <a:headEnd/>
              <a:tailEnd/>
            </a:ln>
            <a:effectLst/>
          </p:spPr>
        </p:pic>
        <p:sp>
          <p:nvSpPr>
            <p:cNvPr id="12307" name="Text Box 19"/>
            <p:cNvSpPr txBox="1">
              <a:spLocks noChangeArrowheads="1"/>
            </p:cNvSpPr>
            <p:nvPr/>
          </p:nvSpPr>
          <p:spPr bwMode="auto">
            <a:xfrm>
              <a:off x="3936" y="2112"/>
              <a:ext cx="1020" cy="231"/>
            </a:xfrm>
            <a:prstGeom prst="rect">
              <a:avLst/>
            </a:prstGeom>
            <a:noFill/>
            <a:ln w="9525">
              <a:noFill/>
              <a:miter lim="800000"/>
              <a:headEnd/>
              <a:tailEnd/>
            </a:ln>
            <a:effectLst/>
          </p:spPr>
          <p:txBody>
            <a:bodyPr wrap="none">
              <a:spAutoFit/>
            </a:bodyPr>
            <a:lstStyle/>
            <a:p>
              <a:r>
                <a:rPr lang="en-US" b="1" i="1">
                  <a:solidFill>
                    <a:srgbClr val="000066"/>
                  </a:solidFill>
                </a:rPr>
                <a:t>LDAS Output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Catchment LSM</a:t>
            </a:r>
            <a:endParaRPr lang="en-US" dirty="0"/>
          </a:p>
        </p:txBody>
      </p:sp>
      <p:grpSp>
        <p:nvGrpSpPr>
          <p:cNvPr id="4" name="Group 5"/>
          <p:cNvGrpSpPr>
            <a:grpSpLocks/>
          </p:cNvGrpSpPr>
          <p:nvPr/>
        </p:nvGrpSpPr>
        <p:grpSpPr bwMode="auto">
          <a:xfrm>
            <a:off x="2895600" y="2616200"/>
            <a:ext cx="2133600" cy="2508250"/>
            <a:chOff x="2064" y="2692"/>
            <a:chExt cx="1344" cy="1580"/>
          </a:xfrm>
        </p:grpSpPr>
        <p:sp>
          <p:nvSpPr>
            <p:cNvPr id="5" name="Rectangle 6"/>
            <p:cNvSpPr>
              <a:spLocks noChangeArrowheads="1"/>
            </p:cNvSpPr>
            <p:nvPr/>
          </p:nvSpPr>
          <p:spPr bwMode="auto">
            <a:xfrm>
              <a:off x="2304" y="2692"/>
              <a:ext cx="1104" cy="1580"/>
            </a:xfrm>
            <a:prstGeom prst="rect">
              <a:avLst/>
            </a:prstGeom>
            <a:solidFill>
              <a:schemeClr val="accent1"/>
            </a:solidFill>
            <a:ln w="9525">
              <a:solidFill>
                <a:schemeClr val="tx1"/>
              </a:solidFill>
              <a:miter lim="800000"/>
              <a:headEnd/>
              <a:tailEnd/>
            </a:ln>
            <a:effectLst/>
          </p:spPr>
          <p:txBody>
            <a:bodyPr wrap="none" anchor="ctr"/>
            <a:lstStyle/>
            <a:p>
              <a:endParaRPr lang="en-US">
                <a:latin typeface="Tahoma" pitchFamily="34" charset="0"/>
                <a:ea typeface="Tahoma" pitchFamily="34" charset="0"/>
                <a:cs typeface="Tahoma" pitchFamily="34" charset="0"/>
              </a:endParaRPr>
            </a:p>
          </p:txBody>
        </p:sp>
        <p:sp>
          <p:nvSpPr>
            <p:cNvPr id="6" name="Freeform 7"/>
            <p:cNvSpPr>
              <a:spLocks/>
            </p:cNvSpPr>
            <p:nvPr/>
          </p:nvSpPr>
          <p:spPr bwMode="auto">
            <a:xfrm>
              <a:off x="2830" y="2692"/>
              <a:ext cx="574" cy="884"/>
            </a:xfrm>
            <a:custGeom>
              <a:avLst/>
              <a:gdLst/>
              <a:ahLst/>
              <a:cxnLst>
                <a:cxn ang="0">
                  <a:pos x="578" y="0"/>
                </a:cxn>
                <a:cxn ang="0">
                  <a:pos x="578" y="886"/>
                </a:cxn>
                <a:cxn ang="0">
                  <a:pos x="554" y="886"/>
                </a:cxn>
                <a:cxn ang="0">
                  <a:pos x="528" y="880"/>
                </a:cxn>
                <a:cxn ang="0">
                  <a:pos x="488" y="872"/>
                </a:cxn>
                <a:cxn ang="0">
                  <a:pos x="422" y="846"/>
                </a:cxn>
                <a:cxn ang="0">
                  <a:pos x="360" y="808"/>
                </a:cxn>
                <a:cxn ang="0">
                  <a:pos x="294" y="750"/>
                </a:cxn>
                <a:cxn ang="0">
                  <a:pos x="250" y="702"/>
                </a:cxn>
                <a:cxn ang="0">
                  <a:pos x="218" y="662"/>
                </a:cxn>
                <a:cxn ang="0">
                  <a:pos x="192" y="624"/>
                </a:cxn>
                <a:cxn ang="0">
                  <a:pos x="168" y="586"/>
                </a:cxn>
                <a:cxn ang="0">
                  <a:pos x="140" y="526"/>
                </a:cxn>
                <a:cxn ang="0">
                  <a:pos x="118" y="490"/>
                </a:cxn>
                <a:cxn ang="0">
                  <a:pos x="90" y="432"/>
                </a:cxn>
                <a:cxn ang="0">
                  <a:pos x="60" y="356"/>
                </a:cxn>
                <a:cxn ang="0">
                  <a:pos x="38" y="284"/>
                </a:cxn>
                <a:cxn ang="0">
                  <a:pos x="24" y="208"/>
                </a:cxn>
                <a:cxn ang="0">
                  <a:pos x="10" y="132"/>
                </a:cxn>
                <a:cxn ang="0">
                  <a:pos x="4" y="80"/>
                </a:cxn>
                <a:cxn ang="0">
                  <a:pos x="0" y="0"/>
                </a:cxn>
                <a:cxn ang="0">
                  <a:pos x="578" y="0"/>
                </a:cxn>
              </a:cxnLst>
              <a:rect l="0" t="0" r="r" b="b"/>
              <a:pathLst>
                <a:path w="578" h="886">
                  <a:moveTo>
                    <a:pt x="578" y="0"/>
                  </a:moveTo>
                  <a:lnTo>
                    <a:pt x="578" y="886"/>
                  </a:lnTo>
                  <a:lnTo>
                    <a:pt x="554" y="886"/>
                  </a:lnTo>
                  <a:lnTo>
                    <a:pt x="528" y="880"/>
                  </a:lnTo>
                  <a:lnTo>
                    <a:pt x="488" y="872"/>
                  </a:lnTo>
                  <a:lnTo>
                    <a:pt x="422" y="846"/>
                  </a:lnTo>
                  <a:lnTo>
                    <a:pt x="360" y="808"/>
                  </a:lnTo>
                  <a:lnTo>
                    <a:pt x="294" y="750"/>
                  </a:lnTo>
                  <a:lnTo>
                    <a:pt x="250" y="702"/>
                  </a:lnTo>
                  <a:lnTo>
                    <a:pt x="218" y="662"/>
                  </a:lnTo>
                  <a:lnTo>
                    <a:pt x="192" y="624"/>
                  </a:lnTo>
                  <a:lnTo>
                    <a:pt x="168" y="586"/>
                  </a:lnTo>
                  <a:lnTo>
                    <a:pt x="140" y="526"/>
                  </a:lnTo>
                  <a:lnTo>
                    <a:pt x="118" y="490"/>
                  </a:lnTo>
                  <a:lnTo>
                    <a:pt x="90" y="432"/>
                  </a:lnTo>
                  <a:lnTo>
                    <a:pt x="60" y="356"/>
                  </a:lnTo>
                  <a:lnTo>
                    <a:pt x="38" y="284"/>
                  </a:lnTo>
                  <a:lnTo>
                    <a:pt x="24" y="208"/>
                  </a:lnTo>
                  <a:lnTo>
                    <a:pt x="10" y="132"/>
                  </a:lnTo>
                  <a:lnTo>
                    <a:pt x="4" y="80"/>
                  </a:lnTo>
                  <a:lnTo>
                    <a:pt x="0" y="0"/>
                  </a:lnTo>
                  <a:lnTo>
                    <a:pt x="578" y="0"/>
                  </a:lnTo>
                  <a:close/>
                </a:path>
              </a:pathLst>
            </a:custGeom>
            <a:solidFill>
              <a:srgbClr val="EAEAEA"/>
            </a:solidFill>
            <a:ln w="9525">
              <a:noFill/>
              <a:round/>
              <a:headEnd/>
              <a:tailEnd/>
            </a:ln>
            <a:effectLst/>
          </p:spPr>
          <p:txBody>
            <a:bodyPr/>
            <a:lstStyle/>
            <a:p>
              <a:endParaRPr lang="en-US">
                <a:latin typeface="Tahoma" pitchFamily="34" charset="0"/>
                <a:ea typeface="Tahoma" pitchFamily="34" charset="0"/>
                <a:cs typeface="Tahoma" pitchFamily="34" charset="0"/>
              </a:endParaRPr>
            </a:p>
          </p:txBody>
        </p:sp>
        <p:sp>
          <p:nvSpPr>
            <p:cNvPr id="7" name="AutoShape 8"/>
            <p:cNvSpPr>
              <a:spLocks noChangeArrowheads="1"/>
            </p:cNvSpPr>
            <p:nvPr/>
          </p:nvSpPr>
          <p:spPr bwMode="auto">
            <a:xfrm flipV="1">
              <a:off x="3344" y="3514"/>
              <a:ext cx="49" cy="49"/>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latin typeface="Tahoma" pitchFamily="34" charset="0"/>
                <a:ea typeface="Tahoma" pitchFamily="34" charset="0"/>
                <a:cs typeface="Tahoma" pitchFamily="34" charset="0"/>
              </a:endParaRPr>
            </a:p>
          </p:txBody>
        </p:sp>
        <p:sp>
          <p:nvSpPr>
            <p:cNvPr id="8" name="Line 9"/>
            <p:cNvSpPr>
              <a:spLocks noChangeShapeType="1"/>
            </p:cNvSpPr>
            <p:nvPr/>
          </p:nvSpPr>
          <p:spPr bwMode="auto">
            <a:xfrm>
              <a:off x="3343" y="3584"/>
              <a:ext cx="52" cy="0"/>
            </a:xfrm>
            <a:prstGeom prst="line">
              <a:avLst/>
            </a:prstGeom>
            <a:noFill/>
            <a:ln w="9525">
              <a:solidFill>
                <a:schemeClr val="tx1"/>
              </a:solidFill>
              <a:round/>
              <a:headEnd/>
              <a:tailEnd/>
            </a:ln>
            <a:effectLst/>
          </p:spPr>
          <p:txBody>
            <a:bodyPr/>
            <a:lstStyle/>
            <a:p>
              <a:endParaRPr lang="en-US">
                <a:latin typeface="Tahoma" pitchFamily="34" charset="0"/>
                <a:ea typeface="Tahoma" pitchFamily="34" charset="0"/>
                <a:cs typeface="Tahoma" pitchFamily="34" charset="0"/>
              </a:endParaRPr>
            </a:p>
          </p:txBody>
        </p:sp>
        <p:sp>
          <p:nvSpPr>
            <p:cNvPr id="9" name="Line 10"/>
            <p:cNvSpPr>
              <a:spLocks noChangeShapeType="1"/>
            </p:cNvSpPr>
            <p:nvPr/>
          </p:nvSpPr>
          <p:spPr bwMode="auto">
            <a:xfrm>
              <a:off x="3343" y="3602"/>
              <a:ext cx="52" cy="0"/>
            </a:xfrm>
            <a:prstGeom prst="line">
              <a:avLst/>
            </a:prstGeom>
            <a:noFill/>
            <a:ln w="9525">
              <a:solidFill>
                <a:schemeClr val="tx1"/>
              </a:solidFill>
              <a:round/>
              <a:headEnd/>
              <a:tailEnd/>
            </a:ln>
            <a:effectLst/>
          </p:spPr>
          <p:txBody>
            <a:bodyPr/>
            <a:lstStyle/>
            <a:p>
              <a:endParaRPr lang="en-US">
                <a:latin typeface="Tahoma" pitchFamily="34" charset="0"/>
                <a:ea typeface="Tahoma" pitchFamily="34" charset="0"/>
                <a:cs typeface="Tahoma" pitchFamily="34" charset="0"/>
              </a:endParaRPr>
            </a:p>
          </p:txBody>
        </p:sp>
        <p:cxnSp>
          <p:nvCxnSpPr>
            <p:cNvPr id="10" name="AutoShape 11"/>
            <p:cNvCxnSpPr>
              <a:cxnSpLocks noChangeShapeType="1"/>
            </p:cNvCxnSpPr>
            <p:nvPr/>
          </p:nvCxnSpPr>
          <p:spPr bwMode="auto">
            <a:xfrm rot="16200000" flipH="1">
              <a:off x="2677" y="2847"/>
              <a:ext cx="886" cy="576"/>
            </a:xfrm>
            <a:prstGeom prst="curvedConnector2">
              <a:avLst/>
            </a:prstGeom>
            <a:noFill/>
            <a:ln w="9525">
              <a:solidFill>
                <a:schemeClr val="tx1"/>
              </a:solidFill>
              <a:round/>
              <a:headEnd/>
              <a:tailEnd/>
            </a:ln>
            <a:effectLst/>
          </p:spPr>
        </p:cxnSp>
        <p:sp>
          <p:nvSpPr>
            <p:cNvPr id="11" name="Line 12"/>
            <p:cNvSpPr>
              <a:spLocks noChangeShapeType="1"/>
            </p:cNvSpPr>
            <p:nvPr/>
          </p:nvSpPr>
          <p:spPr bwMode="auto">
            <a:xfrm>
              <a:off x="2256" y="3168"/>
              <a:ext cx="0" cy="528"/>
            </a:xfrm>
            <a:prstGeom prst="line">
              <a:avLst/>
            </a:prstGeom>
            <a:noFill/>
            <a:ln w="9525">
              <a:solidFill>
                <a:srgbClr val="00033E"/>
              </a:solidFill>
              <a:round/>
              <a:headEnd/>
              <a:tailEnd type="triangle" w="med" len="med"/>
            </a:ln>
            <a:effectLst/>
          </p:spPr>
          <p:txBody>
            <a:bodyPr/>
            <a:lstStyle/>
            <a:p>
              <a:endParaRPr lang="en-US">
                <a:latin typeface="Tahoma" pitchFamily="34" charset="0"/>
                <a:ea typeface="Tahoma" pitchFamily="34" charset="0"/>
                <a:cs typeface="Tahoma" pitchFamily="34" charset="0"/>
              </a:endParaRPr>
            </a:p>
          </p:txBody>
        </p:sp>
        <p:sp>
          <p:nvSpPr>
            <p:cNvPr id="12" name="Text Box 13"/>
            <p:cNvSpPr txBox="1">
              <a:spLocks noChangeArrowheads="1"/>
            </p:cNvSpPr>
            <p:nvPr/>
          </p:nvSpPr>
          <p:spPr bwMode="auto">
            <a:xfrm>
              <a:off x="2064" y="3396"/>
              <a:ext cx="180" cy="231"/>
            </a:xfrm>
            <a:prstGeom prst="rect">
              <a:avLst/>
            </a:prstGeom>
            <a:noFill/>
            <a:ln w="9525">
              <a:noFill/>
              <a:miter lim="800000"/>
              <a:headEnd/>
              <a:tailEnd/>
            </a:ln>
            <a:effectLst/>
          </p:spPr>
          <p:txBody>
            <a:bodyPr wrap="none">
              <a:spAutoFit/>
            </a:bodyPr>
            <a:lstStyle/>
            <a:p>
              <a:r>
                <a:rPr lang="en-US">
                  <a:solidFill>
                    <a:srgbClr val="00033E"/>
                  </a:solidFill>
                  <a:latin typeface="Tahoma" pitchFamily="34" charset="0"/>
                  <a:ea typeface="Tahoma" pitchFamily="34" charset="0"/>
                  <a:cs typeface="Tahoma" pitchFamily="34" charset="0"/>
                </a:rPr>
                <a:t>z</a:t>
              </a:r>
            </a:p>
          </p:txBody>
        </p:sp>
      </p:grpSp>
      <p:grpSp>
        <p:nvGrpSpPr>
          <p:cNvPr id="13" name="Group 14"/>
          <p:cNvGrpSpPr>
            <a:grpSpLocks/>
          </p:cNvGrpSpPr>
          <p:nvPr/>
        </p:nvGrpSpPr>
        <p:grpSpPr bwMode="auto">
          <a:xfrm>
            <a:off x="3276600" y="2381250"/>
            <a:ext cx="609600" cy="234950"/>
            <a:chOff x="2304" y="2544"/>
            <a:chExt cx="384" cy="148"/>
          </a:xfrm>
        </p:grpSpPr>
        <p:sp>
          <p:nvSpPr>
            <p:cNvPr id="14" name="Rectangle 15" descr="Small checker board"/>
            <p:cNvSpPr>
              <a:spLocks noChangeArrowheads="1"/>
            </p:cNvSpPr>
            <p:nvPr/>
          </p:nvSpPr>
          <p:spPr bwMode="auto">
            <a:xfrm>
              <a:off x="2304" y="2641"/>
              <a:ext cx="384" cy="51"/>
            </a:xfrm>
            <a:prstGeom prst="rect">
              <a:avLst/>
            </a:prstGeom>
            <a:pattFill prst="smCheck">
              <a:fgClr>
                <a:schemeClr val="accent1"/>
              </a:fgClr>
              <a:bgClr>
                <a:schemeClr val="bg1"/>
              </a:bgClr>
            </a:pattFill>
            <a:ln w="9525">
              <a:solidFill>
                <a:schemeClr val="tx1"/>
              </a:solidFill>
              <a:miter lim="800000"/>
              <a:headEnd/>
              <a:tailEnd/>
            </a:ln>
            <a:effectLst/>
          </p:spPr>
          <p:txBody>
            <a:bodyPr wrap="none" anchor="ctr"/>
            <a:lstStyle/>
            <a:p>
              <a:endParaRPr lang="en-US">
                <a:latin typeface="Tahoma" pitchFamily="34" charset="0"/>
                <a:ea typeface="Tahoma" pitchFamily="34" charset="0"/>
                <a:cs typeface="Tahoma" pitchFamily="34" charset="0"/>
              </a:endParaRPr>
            </a:p>
          </p:txBody>
        </p:sp>
        <p:sp>
          <p:nvSpPr>
            <p:cNvPr id="15" name="Rectangle 16" descr="Small checker board"/>
            <p:cNvSpPr>
              <a:spLocks noChangeArrowheads="1"/>
            </p:cNvSpPr>
            <p:nvPr/>
          </p:nvSpPr>
          <p:spPr bwMode="auto">
            <a:xfrm>
              <a:off x="2304" y="2594"/>
              <a:ext cx="384" cy="51"/>
            </a:xfrm>
            <a:prstGeom prst="rect">
              <a:avLst/>
            </a:prstGeom>
            <a:pattFill prst="smCheck">
              <a:fgClr>
                <a:schemeClr val="accent1"/>
              </a:fgClr>
              <a:bgClr>
                <a:schemeClr val="bg1"/>
              </a:bgClr>
            </a:pattFill>
            <a:ln w="9525">
              <a:solidFill>
                <a:schemeClr val="tx1"/>
              </a:solidFill>
              <a:miter lim="800000"/>
              <a:headEnd/>
              <a:tailEnd/>
            </a:ln>
            <a:effectLst/>
          </p:spPr>
          <p:txBody>
            <a:bodyPr wrap="none" anchor="ctr"/>
            <a:lstStyle/>
            <a:p>
              <a:endParaRPr lang="en-US">
                <a:latin typeface="Tahoma" pitchFamily="34" charset="0"/>
                <a:ea typeface="Tahoma" pitchFamily="34" charset="0"/>
                <a:cs typeface="Tahoma" pitchFamily="34" charset="0"/>
              </a:endParaRPr>
            </a:p>
          </p:txBody>
        </p:sp>
        <p:sp>
          <p:nvSpPr>
            <p:cNvPr id="16" name="Rectangle 17" descr="Small checker board"/>
            <p:cNvSpPr>
              <a:spLocks noChangeArrowheads="1"/>
            </p:cNvSpPr>
            <p:nvPr/>
          </p:nvSpPr>
          <p:spPr bwMode="auto">
            <a:xfrm>
              <a:off x="2304" y="2544"/>
              <a:ext cx="384" cy="51"/>
            </a:xfrm>
            <a:prstGeom prst="rect">
              <a:avLst/>
            </a:prstGeom>
            <a:pattFill prst="smCheck">
              <a:fgClr>
                <a:schemeClr val="accent1"/>
              </a:fgClr>
              <a:bgClr>
                <a:schemeClr val="bg1"/>
              </a:bgClr>
            </a:pattFill>
            <a:ln w="9525">
              <a:solidFill>
                <a:schemeClr val="tx1"/>
              </a:solidFill>
              <a:miter lim="800000"/>
              <a:headEnd/>
              <a:tailEnd/>
            </a:ln>
            <a:effectLst/>
          </p:spPr>
          <p:txBody>
            <a:bodyPr wrap="none" anchor="ctr"/>
            <a:lstStyle/>
            <a:p>
              <a:endParaRPr lang="en-US">
                <a:latin typeface="Tahoma" pitchFamily="34" charset="0"/>
                <a:ea typeface="Tahoma" pitchFamily="34" charset="0"/>
                <a:cs typeface="Tahoma" pitchFamily="34" charset="0"/>
              </a:endParaRPr>
            </a:p>
          </p:txBody>
        </p:sp>
      </p:grpSp>
      <p:sp>
        <p:nvSpPr>
          <p:cNvPr id="17" name="Rectangle 18"/>
          <p:cNvSpPr>
            <a:spLocks noChangeArrowheads="1"/>
          </p:cNvSpPr>
          <p:nvPr/>
        </p:nvSpPr>
        <p:spPr bwMode="auto">
          <a:xfrm>
            <a:off x="4343400" y="2617788"/>
            <a:ext cx="122238" cy="74612"/>
          </a:xfrm>
          <a:prstGeom prst="rect">
            <a:avLst/>
          </a:prstGeom>
          <a:solidFill>
            <a:schemeClr val="accent1"/>
          </a:solidFill>
          <a:ln w="9525">
            <a:solidFill>
              <a:schemeClr val="tx1"/>
            </a:solidFill>
            <a:miter lim="800000"/>
            <a:headEnd/>
            <a:tailEnd/>
          </a:ln>
          <a:effectLst/>
        </p:spPr>
        <p:txBody>
          <a:bodyPr wrap="none" anchor="ctr"/>
          <a:lstStyle/>
          <a:p>
            <a:endParaRPr lang="en-US">
              <a:latin typeface="Tahoma" pitchFamily="34" charset="0"/>
              <a:ea typeface="Tahoma" pitchFamily="34" charset="0"/>
              <a:cs typeface="Tahoma" pitchFamily="34" charset="0"/>
            </a:endParaRPr>
          </a:p>
        </p:txBody>
      </p:sp>
      <p:sp>
        <p:nvSpPr>
          <p:cNvPr id="18" name="Freeform 19"/>
          <p:cNvSpPr>
            <a:spLocks/>
          </p:cNvSpPr>
          <p:nvPr/>
        </p:nvSpPr>
        <p:spPr bwMode="auto">
          <a:xfrm>
            <a:off x="4111625" y="2619375"/>
            <a:ext cx="231775" cy="292100"/>
          </a:xfrm>
          <a:custGeom>
            <a:avLst/>
            <a:gdLst/>
            <a:ahLst/>
            <a:cxnLst>
              <a:cxn ang="0">
                <a:pos x="10" y="132"/>
              </a:cxn>
              <a:cxn ang="0">
                <a:pos x="4" y="80"/>
              </a:cxn>
              <a:cxn ang="0">
                <a:pos x="0" y="0"/>
              </a:cxn>
              <a:cxn ang="0">
                <a:pos x="146" y="0"/>
              </a:cxn>
              <a:cxn ang="0">
                <a:pos x="146" y="130"/>
              </a:cxn>
              <a:cxn ang="0">
                <a:pos x="146" y="188"/>
              </a:cxn>
              <a:cxn ang="0">
                <a:pos x="16" y="188"/>
              </a:cxn>
              <a:cxn ang="0">
                <a:pos x="10" y="132"/>
              </a:cxn>
            </a:cxnLst>
            <a:rect l="0" t="0" r="r" b="b"/>
            <a:pathLst>
              <a:path w="146" h="188">
                <a:moveTo>
                  <a:pt x="10" y="132"/>
                </a:moveTo>
                <a:lnTo>
                  <a:pt x="4" y="80"/>
                </a:lnTo>
                <a:lnTo>
                  <a:pt x="0" y="0"/>
                </a:lnTo>
                <a:lnTo>
                  <a:pt x="146" y="0"/>
                </a:lnTo>
                <a:lnTo>
                  <a:pt x="146" y="130"/>
                </a:lnTo>
                <a:lnTo>
                  <a:pt x="146" y="188"/>
                </a:lnTo>
                <a:lnTo>
                  <a:pt x="16" y="188"/>
                </a:lnTo>
                <a:lnTo>
                  <a:pt x="10" y="132"/>
                </a:lnTo>
                <a:close/>
              </a:path>
            </a:pathLst>
          </a:custGeom>
          <a:solidFill>
            <a:schemeClr val="accent1"/>
          </a:solidFill>
          <a:ln w="9525">
            <a:solidFill>
              <a:schemeClr val="tx1"/>
            </a:solidFill>
            <a:round/>
            <a:headEnd/>
            <a:tailEnd/>
          </a:ln>
          <a:effectLst/>
        </p:spPr>
        <p:txBody>
          <a:bodyPr/>
          <a:lstStyle/>
          <a:p>
            <a:endParaRPr lang="en-US">
              <a:latin typeface="Tahoma" pitchFamily="34" charset="0"/>
              <a:ea typeface="Tahoma" pitchFamily="34" charset="0"/>
              <a:cs typeface="Tahoma" pitchFamily="34" charset="0"/>
            </a:endParaRPr>
          </a:p>
        </p:txBody>
      </p:sp>
      <p:sp>
        <p:nvSpPr>
          <p:cNvPr id="19" name="Text Box 20"/>
          <p:cNvSpPr txBox="1">
            <a:spLocks noChangeArrowheads="1"/>
          </p:cNvSpPr>
          <p:nvPr/>
        </p:nvSpPr>
        <p:spPr bwMode="auto">
          <a:xfrm>
            <a:off x="5105400" y="3581400"/>
            <a:ext cx="2117183" cy="369332"/>
          </a:xfrm>
          <a:prstGeom prst="rect">
            <a:avLst/>
          </a:prstGeom>
          <a:noFill/>
          <a:ln w="9525">
            <a:noFill/>
            <a:miter lim="800000"/>
            <a:headEnd/>
            <a:tailEnd/>
          </a:ln>
          <a:effectLst/>
        </p:spPr>
        <p:txBody>
          <a:bodyPr wrap="none">
            <a:spAutoFit/>
          </a:bodyPr>
          <a:lstStyle/>
          <a:p>
            <a:r>
              <a:rPr lang="en-US">
                <a:solidFill>
                  <a:srgbClr val="00033E"/>
                </a:solidFill>
                <a:latin typeface="Tahoma" pitchFamily="34" charset="0"/>
                <a:ea typeface="Tahoma" pitchFamily="34" charset="0"/>
                <a:cs typeface="Tahoma" pitchFamily="34" charset="0"/>
              </a:rPr>
              <a:t>“catchment deficit”</a:t>
            </a:r>
          </a:p>
        </p:txBody>
      </p:sp>
      <p:sp>
        <p:nvSpPr>
          <p:cNvPr id="20" name="Text Box 21"/>
          <p:cNvSpPr txBox="1">
            <a:spLocks noChangeArrowheads="1"/>
          </p:cNvSpPr>
          <p:nvPr/>
        </p:nvSpPr>
        <p:spPr bwMode="auto">
          <a:xfrm>
            <a:off x="5105400" y="3124200"/>
            <a:ext cx="1881092" cy="369332"/>
          </a:xfrm>
          <a:prstGeom prst="rect">
            <a:avLst/>
          </a:prstGeom>
          <a:noFill/>
          <a:ln w="9525">
            <a:noFill/>
            <a:miter lim="800000"/>
            <a:headEnd/>
            <a:tailEnd/>
          </a:ln>
          <a:effectLst/>
        </p:spPr>
        <p:txBody>
          <a:bodyPr wrap="none">
            <a:spAutoFit/>
          </a:bodyPr>
          <a:lstStyle/>
          <a:p>
            <a:r>
              <a:rPr lang="en-US">
                <a:solidFill>
                  <a:srgbClr val="00033E"/>
                </a:solidFill>
                <a:latin typeface="Tahoma" pitchFamily="34" charset="0"/>
                <a:ea typeface="Tahoma" pitchFamily="34" charset="0"/>
                <a:cs typeface="Tahoma" pitchFamily="34" charset="0"/>
              </a:rPr>
              <a:t>root zone excess</a:t>
            </a:r>
          </a:p>
        </p:txBody>
      </p:sp>
      <p:sp>
        <p:nvSpPr>
          <p:cNvPr id="21" name="Text Box 22"/>
          <p:cNvSpPr txBox="1">
            <a:spLocks noChangeArrowheads="1"/>
          </p:cNvSpPr>
          <p:nvPr/>
        </p:nvSpPr>
        <p:spPr bwMode="auto">
          <a:xfrm>
            <a:off x="5105400" y="2667000"/>
            <a:ext cx="1657762" cy="369332"/>
          </a:xfrm>
          <a:prstGeom prst="rect">
            <a:avLst/>
          </a:prstGeom>
          <a:noFill/>
          <a:ln w="9525">
            <a:noFill/>
            <a:miter lim="800000"/>
            <a:headEnd/>
            <a:tailEnd/>
          </a:ln>
          <a:effectLst/>
        </p:spPr>
        <p:txBody>
          <a:bodyPr wrap="none">
            <a:spAutoFit/>
          </a:bodyPr>
          <a:lstStyle/>
          <a:p>
            <a:r>
              <a:rPr lang="en-US">
                <a:solidFill>
                  <a:srgbClr val="00033E"/>
                </a:solidFill>
                <a:latin typeface="Tahoma" pitchFamily="34" charset="0"/>
                <a:ea typeface="Tahoma" pitchFamily="34" charset="0"/>
                <a:cs typeface="Tahoma" pitchFamily="34" charset="0"/>
              </a:rPr>
              <a:t>surface excess</a:t>
            </a:r>
          </a:p>
        </p:txBody>
      </p:sp>
      <p:sp>
        <p:nvSpPr>
          <p:cNvPr id="22" name="Text Box 23"/>
          <p:cNvSpPr txBox="1">
            <a:spLocks noChangeArrowheads="1"/>
          </p:cNvSpPr>
          <p:nvPr/>
        </p:nvSpPr>
        <p:spPr bwMode="auto">
          <a:xfrm>
            <a:off x="5105400" y="2286000"/>
            <a:ext cx="1981889" cy="369332"/>
          </a:xfrm>
          <a:prstGeom prst="rect">
            <a:avLst/>
          </a:prstGeom>
          <a:noFill/>
          <a:ln w="9525">
            <a:noFill/>
            <a:miter lim="800000"/>
            <a:headEnd/>
            <a:tailEnd/>
          </a:ln>
          <a:effectLst/>
        </p:spPr>
        <p:txBody>
          <a:bodyPr wrap="none">
            <a:spAutoFit/>
          </a:bodyPr>
          <a:lstStyle/>
          <a:p>
            <a:r>
              <a:rPr lang="en-US">
                <a:solidFill>
                  <a:srgbClr val="00033E"/>
                </a:solidFill>
                <a:latin typeface="Tahoma" pitchFamily="34" charset="0"/>
                <a:ea typeface="Tahoma" pitchFamily="34" charset="0"/>
                <a:cs typeface="Tahoma" pitchFamily="34" charset="0"/>
              </a:rPr>
              <a:t>three snow layers</a:t>
            </a:r>
          </a:p>
        </p:txBody>
      </p:sp>
      <p:grpSp>
        <p:nvGrpSpPr>
          <p:cNvPr id="23" name="Group 24"/>
          <p:cNvGrpSpPr>
            <a:grpSpLocks/>
          </p:cNvGrpSpPr>
          <p:nvPr/>
        </p:nvGrpSpPr>
        <p:grpSpPr bwMode="auto">
          <a:xfrm>
            <a:off x="3505200" y="4779951"/>
            <a:ext cx="1219200" cy="276224"/>
            <a:chOff x="2448" y="4055"/>
            <a:chExt cx="768" cy="174"/>
          </a:xfrm>
        </p:grpSpPr>
        <p:sp>
          <p:nvSpPr>
            <p:cNvPr id="24" name="Line 25"/>
            <p:cNvSpPr>
              <a:spLocks noChangeShapeType="1"/>
            </p:cNvSpPr>
            <p:nvPr/>
          </p:nvSpPr>
          <p:spPr bwMode="auto">
            <a:xfrm>
              <a:off x="2448" y="4224"/>
              <a:ext cx="768" cy="0"/>
            </a:xfrm>
            <a:prstGeom prst="line">
              <a:avLst/>
            </a:prstGeom>
            <a:noFill/>
            <a:ln w="9525">
              <a:solidFill>
                <a:schemeClr val="tx1"/>
              </a:solidFill>
              <a:round/>
              <a:headEnd/>
              <a:tailEnd type="triangle" w="med" len="med"/>
            </a:ln>
            <a:effectLst/>
          </p:spPr>
          <p:txBody>
            <a:bodyPr/>
            <a:lstStyle/>
            <a:p>
              <a:endParaRPr lang="en-US">
                <a:latin typeface="Tahoma" pitchFamily="34" charset="0"/>
                <a:ea typeface="Tahoma" pitchFamily="34" charset="0"/>
                <a:cs typeface="Tahoma" pitchFamily="34" charset="0"/>
              </a:endParaRPr>
            </a:p>
          </p:txBody>
        </p:sp>
        <p:sp>
          <p:nvSpPr>
            <p:cNvPr id="25" name="Text Box 26"/>
            <p:cNvSpPr txBox="1">
              <a:spLocks noChangeArrowheads="1"/>
            </p:cNvSpPr>
            <p:nvPr/>
          </p:nvSpPr>
          <p:spPr bwMode="auto">
            <a:xfrm>
              <a:off x="2486" y="4055"/>
              <a:ext cx="644" cy="174"/>
            </a:xfrm>
            <a:prstGeom prst="rect">
              <a:avLst/>
            </a:prstGeom>
            <a:noFill/>
            <a:ln w="9525">
              <a:noFill/>
              <a:miter lim="800000"/>
              <a:headEnd/>
              <a:tailEnd/>
            </a:ln>
            <a:effectLst/>
          </p:spPr>
          <p:txBody>
            <a:bodyPr wrap="none">
              <a:spAutoFit/>
            </a:bodyPr>
            <a:lstStyle/>
            <a:p>
              <a:r>
                <a:rPr lang="en-US" sz="1200">
                  <a:latin typeface="Tahoma" pitchFamily="34" charset="0"/>
                  <a:ea typeface="Tahoma" pitchFamily="34" charset="0"/>
                  <a:cs typeface="Tahoma" pitchFamily="34" charset="0"/>
                </a:rPr>
                <a:t>% saturated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8|7.8|4.2|1.7|5.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927</Words>
  <Application>Microsoft Office PowerPoint</Application>
  <PresentationFormat>On-screen Show (4:3)</PresentationFormat>
  <Paragraphs>208</Paragraphs>
  <Slides>28</Slides>
  <Notes>2</Notes>
  <HiddenSlides>0</HiddenSlides>
  <MMClips>1</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28</vt:i4>
      </vt:variant>
    </vt:vector>
  </HeadingPairs>
  <TitlesOfParts>
    <vt:vector size="32" baseType="lpstr">
      <vt:lpstr>Office Theme</vt:lpstr>
      <vt:lpstr>Photo Editor Photo</vt:lpstr>
      <vt:lpstr>Drawing</vt:lpstr>
      <vt:lpstr>Equation</vt:lpstr>
      <vt:lpstr>Applications of the GRACE Data Assimilation System for Regional Groundwater Monitoring </vt:lpstr>
      <vt:lpstr>Outline</vt:lpstr>
      <vt:lpstr>Motivation</vt:lpstr>
      <vt:lpstr>Definition of LDAS</vt:lpstr>
      <vt:lpstr>Definition of LDAS</vt:lpstr>
      <vt:lpstr>Definition of LDAS</vt:lpstr>
      <vt:lpstr>Definition of LDAS</vt:lpstr>
      <vt:lpstr>LDAS Input and Output</vt:lpstr>
      <vt:lpstr>Model: Catchment LSM</vt:lpstr>
      <vt:lpstr>Update Method: Ensemble Kalman Smoother</vt:lpstr>
      <vt:lpstr>First Application: The Mississippi</vt:lpstr>
      <vt:lpstr>First Application: The Mississippi</vt:lpstr>
      <vt:lpstr>First Application: The Mississippi</vt:lpstr>
      <vt:lpstr>Extending GRACE-DA</vt:lpstr>
      <vt:lpstr>Extending GRACE-DA</vt:lpstr>
      <vt:lpstr>Slide 16</vt:lpstr>
      <vt:lpstr>Slide 17</vt:lpstr>
      <vt:lpstr>Evaluating groundwater estimates</vt:lpstr>
      <vt:lpstr>Great Basin and Colorado</vt:lpstr>
      <vt:lpstr>Eastern Basins</vt:lpstr>
      <vt:lpstr>European Simulations</vt:lpstr>
      <vt:lpstr>Europe: streamflow</vt:lpstr>
      <vt:lpstr>Middle East &amp; North Africa</vt:lpstr>
      <vt:lpstr>Nile basin</vt:lpstr>
      <vt:lpstr>Other African Applications?</vt:lpstr>
      <vt:lpstr>Future Directions</vt:lpstr>
      <vt:lpstr>Questions for GRACE-DA</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Realizing the potential of the GRACE Data Assimilation System</dc:title>
  <dc:creator>zaitchik</dc:creator>
  <cp:lastModifiedBy>zaitchik</cp:lastModifiedBy>
  <cp:revision>119</cp:revision>
  <dcterms:created xsi:type="dcterms:W3CDTF">2010-12-13T14:27:05Z</dcterms:created>
  <dcterms:modified xsi:type="dcterms:W3CDTF">2011-11-21T20:03:23Z</dcterms:modified>
</cp:coreProperties>
</file>