
<file path=[Content_Types].xml><?xml version="1.0" encoding="utf-8"?>
<Types xmlns="http://schemas.openxmlformats.org/package/2006/content-types">
  <Override PartName="/ppt/slides/slide18.xml" ContentType="application/vnd.openxmlformats-officedocument.presentationml.slide+xml"/>
  <Default Extension="pict" ContentType="image/pict"/>
  <Override PartName="/ppt/notesSlides/notesSlide4.xml" ContentType="application/vnd.openxmlformats-officedocument.presentationml.notesSlide+xml"/>
  <Override PartName="/ppt/slides/slide9.xml" ContentType="application/vnd.openxmlformats-officedocument.presentationml.slide+xml"/>
  <Override PartName="/ppt/slides/slide41.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notesSlides/notesSlide6.xml" ContentType="application/vnd.openxmlformats-officedocument.presentationml.notesSlide+xml"/>
  <Default Extension="gif" ContentType="image/gif"/>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Default Extension="vml" ContentType="application/vnd.openxmlformats-officedocument.vmlDrawing"/>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Default Extension="tiff" ContentType="image/tiff"/>
  <Override PartName="/ppt/slides/slide20.xml" ContentType="application/vnd.openxmlformats-officedocument.presentationml.slide+xml"/>
  <Override PartName="/ppt/slides/slide17.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Default Extension="wmf" ContentType="image/x-wmf"/>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43"/>
  </p:notesMasterIdLst>
  <p:sldIdLst>
    <p:sldId id="270" r:id="rId2"/>
    <p:sldId id="282" r:id="rId3"/>
    <p:sldId id="338" r:id="rId4"/>
    <p:sldId id="303" r:id="rId5"/>
    <p:sldId id="339" r:id="rId6"/>
    <p:sldId id="298" r:id="rId7"/>
    <p:sldId id="281" r:id="rId8"/>
    <p:sldId id="304" r:id="rId9"/>
    <p:sldId id="307" r:id="rId10"/>
    <p:sldId id="306" r:id="rId11"/>
    <p:sldId id="302" r:id="rId12"/>
    <p:sldId id="346" r:id="rId13"/>
    <p:sldId id="326" r:id="rId14"/>
    <p:sldId id="309" r:id="rId15"/>
    <p:sldId id="332" r:id="rId16"/>
    <p:sldId id="333" r:id="rId17"/>
    <p:sldId id="313" r:id="rId18"/>
    <p:sldId id="321" r:id="rId19"/>
    <p:sldId id="322" r:id="rId20"/>
    <p:sldId id="349" r:id="rId21"/>
    <p:sldId id="347" r:id="rId22"/>
    <p:sldId id="325" r:id="rId23"/>
    <p:sldId id="271" r:id="rId24"/>
    <p:sldId id="274" r:id="rId25"/>
    <p:sldId id="273" r:id="rId26"/>
    <p:sldId id="272" r:id="rId27"/>
    <p:sldId id="276" r:id="rId28"/>
    <p:sldId id="278" r:id="rId29"/>
    <p:sldId id="316" r:id="rId30"/>
    <p:sldId id="317" r:id="rId31"/>
    <p:sldId id="318" r:id="rId32"/>
    <p:sldId id="350" r:id="rId33"/>
    <p:sldId id="351" r:id="rId34"/>
    <p:sldId id="352" r:id="rId35"/>
    <p:sldId id="353" r:id="rId36"/>
    <p:sldId id="319" r:id="rId37"/>
    <p:sldId id="345" r:id="rId38"/>
    <p:sldId id="320" r:id="rId39"/>
    <p:sldId id="354" r:id="rId40"/>
    <p:sldId id="310" r:id="rId41"/>
    <p:sldId id="340"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117" d="100"/>
          <a:sy n="117" d="100"/>
        </p:scale>
        <p:origin x="-496"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7912"/>
    </p:cViewPr>
  </p:sorter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FAD215-963F-B443-84BA-81889961ED0C}" type="datetimeFigureOut">
              <a:rPr lang="en-US" smtClean="0"/>
              <a:pPr/>
              <a:t>11/21/11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6DED4A-CD77-1843-A389-FBBE880FA06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5F48E32-D8AA-9D48-A616-FB2807303C73}" type="slidenum">
              <a:rPr lang="en-US">
                <a:latin typeface="Arial" pitchFamily="-1" charset="0"/>
                <a:ea typeface="ＭＳ Ｐゴシック" pitchFamily="-1" charset="-128"/>
                <a:cs typeface="ＭＳ Ｐゴシック" pitchFamily="-1" charset="-128"/>
              </a:rPr>
              <a:pPr/>
              <a:t>1</a:t>
            </a:fld>
            <a:endParaRPr lang="en-US" dirty="0">
              <a:latin typeface="Arial" pitchFamily="-1" charset="0"/>
              <a:ea typeface="ＭＳ Ｐゴシック" pitchFamily="-1" charset="-128"/>
              <a:cs typeface="ＭＳ Ｐゴシック" pitchFamily="-1" charset="-128"/>
            </a:endParaRPr>
          </a:p>
        </p:txBody>
      </p:sp>
      <p:sp>
        <p:nvSpPr>
          <p:cNvPr id="153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3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latin typeface="Arial" pitchFamily="-1"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9C2DA3BE-EF7A-42A3-9EFC-0D2131D067C1}" type="slidenum">
              <a:rPr lang="en-US"/>
              <a:pPr/>
              <a:t>7</a:t>
            </a:fld>
            <a:endParaRPr lang="en-US"/>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endParaRPr 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ln>
            <a:miter lim="800000"/>
            <a:headEnd/>
            <a:tailEnd/>
          </a:ln>
        </p:spPr>
        <p:txBody>
          <a:bodyPr/>
          <a:lstStyle/>
          <a:p>
            <a:fld id="{72F83300-D38E-234C-9984-8BF4A628C6BA}" type="slidenum">
              <a:rPr lang="en-US">
                <a:solidFill>
                  <a:srgbClr val="000000"/>
                </a:solidFill>
                <a:latin typeface="Calibri" pitchFamily="-1" charset="0"/>
                <a:ea typeface="Arial" pitchFamily="-1" charset="0"/>
                <a:cs typeface="Arial" pitchFamily="-1" charset="0"/>
              </a:rPr>
              <a:pPr/>
              <a:t>25</a:t>
            </a:fld>
            <a:endParaRPr lang="en-US">
              <a:solidFill>
                <a:srgbClr val="000000"/>
              </a:solidFill>
              <a:latin typeface="Calibri" pitchFamily="-1" charset="0"/>
              <a:ea typeface="Arial" pitchFamily="-1" charset="0"/>
              <a:cs typeface="Arial" pitchFamily="-1" charset="0"/>
            </a:endParaRPr>
          </a:p>
        </p:txBody>
      </p:sp>
      <p:sp>
        <p:nvSpPr>
          <p:cNvPr id="174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2"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atin typeface="Arial" pitchFamily="-1" charset="0"/>
            </a:endParaRPr>
          </a:p>
        </p:txBody>
      </p:sp>
      <p:sp>
        <p:nvSpPr>
          <p:cNvPr id="21508" name="Slide Number Placeholder 3"/>
          <p:cNvSpPr>
            <a:spLocks noGrp="1"/>
          </p:cNvSpPr>
          <p:nvPr>
            <p:ph type="sldNum" sz="quarter" idx="5"/>
          </p:nvPr>
        </p:nvSpPr>
        <p:spPr bwMode="auto">
          <a:noFill/>
          <a:ln>
            <a:miter lim="800000"/>
            <a:headEnd/>
            <a:tailEnd/>
          </a:ln>
        </p:spPr>
        <p:txBody>
          <a:bodyPr/>
          <a:lstStyle/>
          <a:p>
            <a:fld id="{14C53B1A-2B5F-B441-8FEA-6D8C24BA6D0E}" type="slidenum">
              <a:rPr lang="en-US">
                <a:solidFill>
                  <a:srgbClr val="000000"/>
                </a:solidFill>
                <a:latin typeface="Arial" pitchFamily="-1" charset="0"/>
                <a:ea typeface="Arial" pitchFamily="-1" charset="0"/>
                <a:cs typeface="Arial" pitchFamily="-1" charset="0"/>
              </a:rPr>
              <a:pPr/>
              <a:t>27</a:t>
            </a:fld>
            <a:endParaRPr lang="en-US">
              <a:solidFill>
                <a:srgbClr val="000000"/>
              </a:solidFill>
              <a:latin typeface="Arial" pitchFamily="-1" charset="0"/>
              <a:ea typeface="Arial" pitchFamily="-1" charset="0"/>
              <a:cs typeface="Arial" pitchFamily="-1"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3250" name="Text Box 1"/>
          <p:cNvSpPr txBox="1">
            <a:spLocks noChangeArrowheads="1"/>
          </p:cNvSpPr>
          <p:nvPr/>
        </p:nvSpPr>
        <p:spPr bwMode="auto">
          <a:xfrm>
            <a:off x="822232" y="694171"/>
            <a:ext cx="4318466" cy="3336636"/>
          </a:xfrm>
          <a:prstGeom prst="rect">
            <a:avLst/>
          </a:prstGeom>
          <a:solidFill>
            <a:srgbClr val="FFFFFF"/>
          </a:solidFill>
          <a:ln w="9525">
            <a:solidFill>
              <a:srgbClr val="000000"/>
            </a:solidFill>
            <a:miter lim="800000"/>
            <a:headEnd/>
            <a:tailEnd/>
          </a:ln>
        </p:spPr>
        <p:txBody>
          <a:bodyPr wrap="none" lIns="82058" tIns="41029" rIns="82058" bIns="41029" anchor="ctr"/>
          <a:lstStyle/>
          <a:p>
            <a:endParaRPr lang="en-US"/>
          </a:p>
        </p:txBody>
      </p:sp>
      <p:sp>
        <p:nvSpPr>
          <p:cNvPr id="53251" name="Text Box 2"/>
          <p:cNvSpPr>
            <a:spLocks noGrp="1" noChangeArrowheads="1"/>
          </p:cNvSpPr>
          <p:nvPr>
            <p:ph type="body"/>
          </p:nvPr>
        </p:nvSpPr>
        <p:spPr>
          <a:xfrm>
            <a:off x="804022" y="4307899"/>
            <a:ext cx="4353485" cy="403225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65538" name="Text Box 1"/>
          <p:cNvSpPr txBox="1">
            <a:spLocks noChangeArrowheads="1"/>
          </p:cNvSpPr>
          <p:nvPr/>
        </p:nvSpPr>
        <p:spPr bwMode="auto">
          <a:xfrm>
            <a:off x="822232" y="694171"/>
            <a:ext cx="4318466" cy="3336636"/>
          </a:xfrm>
          <a:prstGeom prst="rect">
            <a:avLst/>
          </a:prstGeom>
          <a:solidFill>
            <a:srgbClr val="FFFFFF"/>
          </a:solidFill>
          <a:ln w="9525">
            <a:solidFill>
              <a:srgbClr val="000000"/>
            </a:solidFill>
            <a:miter lim="800000"/>
            <a:headEnd/>
            <a:tailEnd/>
          </a:ln>
        </p:spPr>
        <p:txBody>
          <a:bodyPr wrap="none" lIns="82058" tIns="41029" rIns="82058" bIns="41029" anchor="ctr"/>
          <a:lstStyle/>
          <a:p>
            <a:endParaRPr lang="en-US"/>
          </a:p>
        </p:txBody>
      </p:sp>
      <p:sp>
        <p:nvSpPr>
          <p:cNvPr id="65539" name="Text Box 2"/>
          <p:cNvSpPr>
            <a:spLocks noGrp="1" noChangeArrowheads="1"/>
          </p:cNvSpPr>
          <p:nvPr>
            <p:ph type="body"/>
          </p:nvPr>
        </p:nvSpPr>
        <p:spPr>
          <a:xfrm>
            <a:off x="804022" y="4307899"/>
            <a:ext cx="4353485" cy="4032250"/>
          </a:xfrm>
          <a:noFill/>
          <a:ln/>
        </p:spPr>
        <p:txBody>
          <a:bodyPr wrap="none" anchor="ctr"/>
          <a:lstStyle/>
          <a:p>
            <a:endParaRPr lang="en-US"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57CE89C-0BBF-A441-80EE-D582C12BFC33}" type="datetimeFigureOut">
              <a:rPr lang="en-US" smtClean="0"/>
              <a:pPr/>
              <a:t>11/21/11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3A820-D4CA-3E48-B295-BB0F1B38C8E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7CE89C-0BBF-A441-80EE-D582C12BFC33}" type="datetimeFigureOut">
              <a:rPr lang="en-US" smtClean="0"/>
              <a:pPr/>
              <a:t>11/21/11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3A820-D4CA-3E48-B295-BB0F1B38C8E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7CE89C-0BBF-A441-80EE-D582C12BFC33}" type="datetimeFigureOut">
              <a:rPr lang="en-US" smtClean="0"/>
              <a:pPr/>
              <a:t>11/21/11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3A820-D4CA-3E48-B295-BB0F1B38C8E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2080" y="553018"/>
            <a:ext cx="7045920" cy="1034029"/>
          </a:xfrm>
        </p:spPr>
        <p:txBody>
          <a:bodyPr/>
          <a:lstStyle/>
          <a:p>
            <a:r>
              <a:rPr lang="fr-FR" smtClean="0"/>
              <a:t>Click to edit Master 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7CE89C-0BBF-A441-80EE-D582C12BFC33}" type="datetimeFigureOut">
              <a:rPr lang="en-US" smtClean="0"/>
              <a:pPr/>
              <a:t>11/21/11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3A820-D4CA-3E48-B295-BB0F1B38C8E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7CE89C-0BBF-A441-80EE-D582C12BFC33}" type="datetimeFigureOut">
              <a:rPr lang="en-US" smtClean="0"/>
              <a:pPr/>
              <a:t>11/21/11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3A820-D4CA-3E48-B295-BB0F1B38C8E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57CE89C-0BBF-A441-80EE-D582C12BFC33}" type="datetimeFigureOut">
              <a:rPr lang="en-US" smtClean="0"/>
              <a:pPr/>
              <a:t>11/21/11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33A820-D4CA-3E48-B295-BB0F1B38C8E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57CE89C-0BBF-A441-80EE-D582C12BFC33}" type="datetimeFigureOut">
              <a:rPr lang="en-US" smtClean="0"/>
              <a:pPr/>
              <a:t>11/21/11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33A820-D4CA-3E48-B295-BB0F1B38C8E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7CE89C-0BBF-A441-80EE-D582C12BFC33}" type="datetimeFigureOut">
              <a:rPr lang="en-US" smtClean="0"/>
              <a:pPr/>
              <a:t>11/21/11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33A820-D4CA-3E48-B295-BB0F1B38C8E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7CE89C-0BBF-A441-80EE-D582C12BFC33}" type="datetimeFigureOut">
              <a:rPr lang="en-US" smtClean="0"/>
              <a:pPr/>
              <a:t>11/21/11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33A820-D4CA-3E48-B295-BB0F1B38C8E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7CE89C-0BBF-A441-80EE-D582C12BFC33}" type="datetimeFigureOut">
              <a:rPr lang="en-US" smtClean="0"/>
              <a:pPr/>
              <a:t>11/21/11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33A820-D4CA-3E48-B295-BB0F1B38C8E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7CE89C-0BBF-A441-80EE-D582C12BFC33}" type="datetimeFigureOut">
              <a:rPr lang="en-US" smtClean="0"/>
              <a:pPr/>
              <a:t>11/21/11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33A820-D4CA-3E48-B295-BB0F1B38C8E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7CE89C-0BBF-A441-80EE-D582C12BFC33}" type="datetimeFigureOut">
              <a:rPr lang="en-US" smtClean="0"/>
              <a:pPr/>
              <a:t>11/21/11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33A820-D4CA-3E48-B295-BB0F1B38C8E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 Id="rId3" Type="http://schemas.openxmlformats.org/officeDocument/2006/relationships/image" Target="../media/image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oleObject" Target="!OLE_LINK1"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20.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gif"/><Relationship Id="rId3" Type="http://schemas.openxmlformats.org/officeDocument/2006/relationships/image" Target="../media/image22.gif"/></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 Id="rId11"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jpeg"/><Relationship Id="rId8"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jpeg"/><Relationship Id="rId3" Type="http://schemas.openxmlformats.org/officeDocument/2006/relationships/image" Target="../media/image3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 Id="rId1" Type="http://schemas.openxmlformats.org/officeDocument/2006/relationships/slideLayout" Target="../slideLayouts/slideLayout6.xml"/><Relationship Id="rId2" Type="http://schemas.openxmlformats.org/officeDocument/2006/relationships/image" Target="../media/image4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44.png"/></Relationships>
</file>

<file path=ppt/slides/_rels/slide34.xml.rels><?xml version="1.0" encoding="UTF-8" standalone="yes"?>
<Relationships xmlns="http://schemas.openxmlformats.org/package/2006/relationships"><Relationship Id="rId11" Type="http://schemas.openxmlformats.org/officeDocument/2006/relationships/image" Target="../media/image53.png"/><Relationship Id="rId12" Type="http://schemas.openxmlformats.org/officeDocument/2006/relationships/image" Target="../media/image54.jpeg"/><Relationship Id="rId13" Type="http://schemas.openxmlformats.org/officeDocument/2006/relationships/image" Target="../media/image55.jpeg"/><Relationship Id="rId14" Type="http://schemas.openxmlformats.org/officeDocument/2006/relationships/image" Target="../media/image56.jpeg"/><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45.jpeg"/><Relationship Id="rId4" Type="http://schemas.openxmlformats.org/officeDocument/2006/relationships/image" Target="../media/image46.png"/><Relationship Id="rId5" Type="http://schemas.openxmlformats.org/officeDocument/2006/relationships/image" Target="../media/image47.jpe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jpeg"/><Relationship Id="rId9" Type="http://schemas.openxmlformats.org/officeDocument/2006/relationships/image" Target="../media/image51.jpeg"/><Relationship Id="rId10" Type="http://schemas.openxmlformats.org/officeDocument/2006/relationships/image" Target="../media/image5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tiff"/></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wmf"/><Relationship Id="rId7" Type="http://schemas.openxmlformats.org/officeDocument/2006/relationships/image" Target="../media/image63.png"/><Relationship Id="rId1" Type="http://schemas.openxmlformats.org/officeDocument/2006/relationships/slideLayout" Target="../slideLayouts/slideLayout7.xml"/><Relationship Id="rId2" Type="http://schemas.openxmlformats.org/officeDocument/2006/relationships/image" Target="../media/image5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0" y="1600200"/>
            <a:ext cx="9144000" cy="1727200"/>
          </a:xfrm>
        </p:spPr>
        <p:txBody>
          <a:bodyPr>
            <a:normAutofit/>
          </a:bodyPr>
          <a:lstStyle/>
          <a:p>
            <a:r>
              <a:rPr lang="en-US" sz="2800" b="1" dirty="0" smtClean="0">
                <a:solidFill>
                  <a:srgbClr val="0000FF"/>
                </a:solidFill>
              </a:rPr>
              <a:t>Hydrologic Measurement and Evaluation Gaps in Africa:</a:t>
            </a:r>
            <a:br>
              <a:rPr lang="en-US" sz="2800" b="1" dirty="0" smtClean="0">
                <a:solidFill>
                  <a:srgbClr val="0000FF"/>
                </a:solidFill>
              </a:rPr>
            </a:br>
            <a:r>
              <a:rPr lang="en-US" sz="2800" b="1" dirty="0" smtClean="0">
                <a:solidFill>
                  <a:srgbClr val="0000FF"/>
                </a:solidFill>
              </a:rPr>
              <a:t/>
            </a:r>
            <a:br>
              <a:rPr lang="en-US" sz="2800" b="1" dirty="0" smtClean="0">
                <a:solidFill>
                  <a:srgbClr val="0000FF"/>
                </a:solidFill>
              </a:rPr>
            </a:br>
            <a:r>
              <a:rPr lang="en-US" sz="2800" b="1" i="1" dirty="0" smtClean="0">
                <a:solidFill>
                  <a:srgbClr val="FF0000"/>
                </a:solidFill>
              </a:rPr>
              <a:t>An urgent need for more data and data sharing</a:t>
            </a:r>
          </a:p>
        </p:txBody>
      </p:sp>
      <p:sp>
        <p:nvSpPr>
          <p:cNvPr id="14339" name="Rectangle 3"/>
          <p:cNvSpPr>
            <a:spLocks noGrp="1" noChangeArrowheads="1"/>
          </p:cNvSpPr>
          <p:nvPr>
            <p:ph type="subTitle" idx="1"/>
          </p:nvPr>
        </p:nvSpPr>
        <p:spPr>
          <a:xfrm>
            <a:off x="987807" y="3810302"/>
            <a:ext cx="7327141" cy="2507634"/>
          </a:xfrm>
        </p:spPr>
        <p:txBody>
          <a:bodyPr>
            <a:normAutofit fontScale="62500" lnSpcReduction="20000"/>
          </a:bodyPr>
          <a:lstStyle/>
          <a:p>
            <a:pPr eaLnBrk="1" hangingPunct="1"/>
            <a:endParaRPr lang="en-US" sz="900" dirty="0">
              <a:solidFill>
                <a:srgbClr val="21487D"/>
              </a:solidFill>
            </a:endParaRPr>
          </a:p>
          <a:p>
            <a:pPr eaLnBrk="1" hangingPunct="1"/>
            <a:endParaRPr lang="en-US" sz="900" dirty="0">
              <a:solidFill>
                <a:srgbClr val="21487D"/>
              </a:solidFill>
            </a:endParaRPr>
          </a:p>
          <a:p>
            <a:pPr eaLnBrk="1" hangingPunct="1"/>
            <a:endParaRPr lang="en-US" sz="900" dirty="0">
              <a:solidFill>
                <a:srgbClr val="21487D"/>
              </a:solidFill>
            </a:endParaRPr>
          </a:p>
          <a:p>
            <a:pPr eaLnBrk="1" hangingPunct="1"/>
            <a:endParaRPr lang="en-US" sz="900" dirty="0">
              <a:solidFill>
                <a:srgbClr val="21487D"/>
              </a:solidFill>
            </a:endParaRPr>
          </a:p>
          <a:p>
            <a:pPr eaLnBrk="1" hangingPunct="1"/>
            <a:r>
              <a:rPr lang="en-US" sz="3097" b="1" dirty="0">
                <a:solidFill>
                  <a:srgbClr val="0000FF"/>
                </a:solidFill>
              </a:rPr>
              <a:t>Norman L. Miller</a:t>
            </a:r>
          </a:p>
          <a:p>
            <a:pPr eaLnBrk="1" hangingPunct="1"/>
            <a:r>
              <a:rPr lang="en-US" sz="3097" b="1" dirty="0">
                <a:solidFill>
                  <a:srgbClr val="0000FF"/>
                </a:solidFill>
              </a:rPr>
              <a:t>Earth Sciences Division,</a:t>
            </a:r>
            <a:r>
              <a:rPr lang="en-US" sz="3097" b="1" dirty="0" smtClean="0">
                <a:solidFill>
                  <a:srgbClr val="0000FF"/>
                </a:solidFill>
              </a:rPr>
              <a:t> Berkeley National Laboratory</a:t>
            </a:r>
          </a:p>
          <a:p>
            <a:pPr eaLnBrk="1" hangingPunct="1"/>
            <a:r>
              <a:rPr lang="en-US" sz="3097" b="1" dirty="0" smtClean="0">
                <a:solidFill>
                  <a:srgbClr val="0000FF"/>
                </a:solidFill>
              </a:rPr>
              <a:t>Department of Geography, University of California, Berkeley</a:t>
            </a:r>
          </a:p>
          <a:p>
            <a:pPr eaLnBrk="1" hangingPunct="1"/>
            <a:endParaRPr lang="en-US" sz="3097" b="1" dirty="0" smtClean="0">
              <a:solidFill>
                <a:srgbClr val="0000FF"/>
              </a:solidFill>
            </a:endParaRPr>
          </a:p>
          <a:p>
            <a:pPr eaLnBrk="1" hangingPunct="1"/>
            <a:r>
              <a:rPr lang="en-US" sz="3097" b="1" dirty="0" smtClean="0">
                <a:solidFill>
                  <a:srgbClr val="0000FF"/>
                </a:solidFill>
              </a:rPr>
              <a:t>Africa Array Workshop</a:t>
            </a:r>
          </a:p>
          <a:p>
            <a:pPr eaLnBrk="1" hangingPunct="1"/>
            <a:r>
              <a:rPr lang="en-US" sz="3097" b="1" dirty="0" smtClean="0">
                <a:solidFill>
                  <a:srgbClr val="0000FF"/>
                </a:solidFill>
              </a:rPr>
              <a:t>Johannesburg, South Africa </a:t>
            </a:r>
          </a:p>
          <a:p>
            <a:pPr eaLnBrk="1" hangingPunct="1"/>
            <a:r>
              <a:rPr lang="en-US" sz="3097" b="1" dirty="0" smtClean="0">
                <a:solidFill>
                  <a:srgbClr val="0000FF"/>
                </a:solidFill>
              </a:rPr>
              <a:t>21 November </a:t>
            </a:r>
            <a:r>
              <a:rPr lang="en-US" sz="3097" b="1" dirty="0">
                <a:solidFill>
                  <a:srgbClr val="0000FF"/>
                </a:solidFill>
              </a:rPr>
              <a:t>2011</a:t>
            </a:r>
          </a:p>
          <a:p>
            <a:pPr eaLnBrk="1" hangingPunct="1"/>
            <a:endParaRPr lang="en-US" sz="900" dirty="0">
              <a:solidFill>
                <a:srgbClr val="21487D"/>
              </a:solidFill>
            </a:endParaRPr>
          </a:p>
          <a:p>
            <a:pPr eaLnBrk="1" hangingPunct="1"/>
            <a:endParaRPr lang="en-US" sz="900" dirty="0">
              <a:solidFill>
                <a:srgbClr val="21487D"/>
              </a:solidFill>
            </a:endParaRPr>
          </a:p>
          <a:p>
            <a:pPr eaLnBrk="1" hangingPunct="1"/>
            <a:endParaRPr lang="en-US" sz="900" dirty="0">
              <a:solidFill>
                <a:srgbClr val="21487D"/>
              </a:solidFill>
            </a:endParaRPr>
          </a:p>
          <a:p>
            <a:pPr eaLnBrk="1" hangingPunct="1"/>
            <a:endParaRPr lang="en-US" sz="900" dirty="0">
              <a:solidFill>
                <a:srgbClr val="21487D"/>
              </a:solidFill>
            </a:endParaRPr>
          </a:p>
          <a:p>
            <a:pPr eaLnBrk="1" hangingPunct="1"/>
            <a:endParaRPr lang="en-US" sz="900" dirty="0">
              <a:solidFill>
                <a:srgbClr val="21487D"/>
              </a:solidFill>
            </a:endParaRPr>
          </a:p>
          <a:p>
            <a:pPr eaLnBrk="1" hangingPunct="1"/>
            <a:endParaRPr lang="en-US" sz="900" dirty="0">
              <a:solidFill>
                <a:srgbClr val="21487D"/>
              </a:solidFill>
            </a:endParaRPr>
          </a:p>
          <a:p>
            <a:pPr eaLnBrk="1" hangingPunct="1"/>
            <a:endParaRPr lang="en-US" sz="900" dirty="0">
              <a:solidFill>
                <a:srgbClr val="21487D"/>
              </a:solidFill>
            </a:endParaRPr>
          </a:p>
          <a:p>
            <a:pPr eaLnBrk="1" hangingPunct="1"/>
            <a:endParaRPr lang="en-US" sz="900" dirty="0">
              <a:solidFill>
                <a:srgbClr val="21487D"/>
              </a:solidFill>
            </a:endParaRPr>
          </a:p>
          <a:p>
            <a:pPr eaLnBrk="1" hangingPunct="1"/>
            <a:endParaRPr lang="en-US" sz="900" dirty="0">
              <a:solidFill>
                <a:srgbClr val="21487D"/>
              </a:solidFill>
            </a:endParaRPr>
          </a:p>
          <a:p>
            <a:pPr eaLnBrk="1" hangingPunct="1"/>
            <a:endParaRPr lang="en-US" sz="900" dirty="0">
              <a:solidFill>
                <a:srgbClr val="21487D"/>
              </a:solidFill>
            </a:endParaRPr>
          </a:p>
        </p:txBody>
      </p:sp>
      <p:pic>
        <p:nvPicPr>
          <p:cNvPr id="14340" name="Picture 4" descr="LBNLlogo-color"/>
          <p:cNvPicPr>
            <a:picLocks noChangeAspect="1" noChangeArrowheads="1"/>
          </p:cNvPicPr>
          <p:nvPr/>
        </p:nvPicPr>
        <p:blipFill>
          <a:blip r:embed="rId3"/>
          <a:srcRect/>
          <a:stretch>
            <a:fillRect/>
          </a:stretch>
        </p:blipFill>
        <p:spPr bwMode="auto">
          <a:xfrm>
            <a:off x="228600" y="76200"/>
            <a:ext cx="1447800" cy="876300"/>
          </a:xfrm>
          <a:prstGeom prst="rect">
            <a:avLst/>
          </a:prstGeom>
          <a:noFill/>
          <a:ln w="9525">
            <a:noFill/>
            <a:miter lim="800000"/>
            <a:headEnd/>
            <a:tailEnd/>
          </a:ln>
        </p:spPr>
      </p:pic>
      <p:pic>
        <p:nvPicPr>
          <p:cNvPr id="14341" name="Picture 6" descr="UClogo-color"/>
          <p:cNvPicPr>
            <a:picLocks noChangeAspect="1" noChangeArrowheads="1"/>
          </p:cNvPicPr>
          <p:nvPr/>
        </p:nvPicPr>
        <p:blipFill>
          <a:blip r:embed="rId4"/>
          <a:srcRect/>
          <a:stretch>
            <a:fillRect/>
          </a:stretch>
        </p:blipFill>
        <p:spPr bwMode="auto">
          <a:xfrm>
            <a:off x="7620000" y="0"/>
            <a:ext cx="1306513" cy="1308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7444" name="Rectangle 4"/>
          <p:cNvSpPr>
            <a:spLocks noGrp="1" noChangeArrowheads="1"/>
          </p:cNvSpPr>
          <p:nvPr>
            <p:ph type="title"/>
          </p:nvPr>
        </p:nvSpPr>
        <p:spPr>
          <a:xfrm>
            <a:off x="0" y="96471"/>
            <a:ext cx="9144000" cy="1045330"/>
          </a:xfrm>
        </p:spPr>
        <p:txBody>
          <a:bodyPr>
            <a:normAutofit/>
          </a:bodyPr>
          <a:lstStyle/>
          <a:p>
            <a:r>
              <a:rPr lang="en-GB" sz="3200" b="1" dirty="0">
                <a:solidFill>
                  <a:srgbClr val="0000FF"/>
                </a:solidFill>
              </a:rPr>
              <a:t>Africa off track</a:t>
            </a:r>
            <a:r>
              <a:rPr lang="en-GB" sz="3200" b="1" dirty="0" smtClean="0">
                <a:solidFill>
                  <a:srgbClr val="0000FF"/>
                </a:solidFill>
              </a:rPr>
              <a:t> for the MDG sanitation target</a:t>
            </a:r>
            <a:endParaRPr lang="en-US" sz="3200" b="1" dirty="0">
              <a:solidFill>
                <a:srgbClr val="0000FF"/>
              </a:solidFill>
            </a:endParaRPr>
          </a:p>
        </p:txBody>
      </p:sp>
      <p:sp>
        <p:nvSpPr>
          <p:cNvPr id="957447" name="Text Box 7"/>
          <p:cNvSpPr txBox="1">
            <a:spLocks noChangeArrowheads="1"/>
          </p:cNvSpPr>
          <p:nvPr/>
        </p:nvSpPr>
        <p:spPr bwMode="auto">
          <a:xfrm>
            <a:off x="1" y="5638799"/>
            <a:ext cx="8999052" cy="478706"/>
          </a:xfrm>
          <a:prstGeom prst="rect">
            <a:avLst/>
          </a:prstGeom>
          <a:noFill/>
          <a:ln w="9525" algn="ctr">
            <a:noFill/>
            <a:miter lim="800000"/>
            <a:headEnd/>
            <a:tailEnd/>
          </a:ln>
          <a:effectLst/>
        </p:spPr>
        <p:txBody>
          <a:bodyPr wrap="square" lIns="89984" tIns="46792" rIns="89984" bIns="46792" anchorCtr="1">
            <a:spAutoFit/>
          </a:bodyPr>
          <a:lstStyle/>
          <a:p>
            <a:pPr defTabSz="914179">
              <a:lnSpc>
                <a:spcPct val="87000"/>
              </a:lnSpc>
              <a:spcBef>
                <a:spcPct val="50000"/>
              </a:spcBef>
              <a:buClr>
                <a:srgbClr val="FF0000"/>
              </a:buClr>
              <a:buSzPct val="100000"/>
              <a:buFont typeface="Arial"/>
              <a:buChar char="•"/>
            </a:pPr>
            <a:r>
              <a:rPr lang="en-GB" sz="2500" dirty="0" smtClean="0">
                <a:solidFill>
                  <a:schemeClr val="hlink"/>
                </a:solidFill>
                <a:effectLst>
                  <a:outerShdw blurRad="38100" dist="38100" dir="2700000" algn="tl">
                    <a:srgbClr val="C0C0C0"/>
                  </a:outerShdw>
                </a:effectLst>
              </a:rPr>
              <a:t> </a:t>
            </a:r>
            <a:r>
              <a:rPr lang="en-GB" sz="2800" dirty="0" smtClean="0">
                <a:effectLst>
                  <a:outerShdw blurRad="38100" dist="38100" dir="2700000" algn="tl">
                    <a:srgbClr val="C0C0C0"/>
                  </a:outerShdw>
                </a:effectLst>
              </a:rPr>
              <a:t>Adequate Sanitation for </a:t>
            </a:r>
            <a:r>
              <a:rPr lang="en-GB" sz="2800" dirty="0">
                <a:effectLst>
                  <a:outerShdw blurRad="38100" dist="38100" dir="2700000" algn="tl">
                    <a:srgbClr val="C0C0C0"/>
                  </a:outerShdw>
                </a:effectLst>
              </a:rPr>
              <a:t>31</a:t>
            </a:r>
            <a:r>
              <a:rPr lang="en-GB" sz="2800" dirty="0" smtClean="0">
                <a:effectLst>
                  <a:outerShdw blurRad="38100" dist="38100" dir="2700000" algn="tl">
                    <a:srgbClr val="C0C0C0"/>
                  </a:outerShdw>
                </a:effectLst>
              </a:rPr>
              <a:t>% of Sub-Saharan Africa</a:t>
            </a:r>
            <a:endParaRPr lang="en-GB" sz="2800" dirty="0">
              <a:effectLst>
                <a:outerShdw blurRad="38100" dist="38100" dir="2700000" algn="tl">
                  <a:srgbClr val="C0C0C0"/>
                </a:outerShdw>
              </a:effectLst>
            </a:endParaRPr>
          </a:p>
        </p:txBody>
      </p:sp>
      <p:pic>
        <p:nvPicPr>
          <p:cNvPr id="957451" name="Picture 11"/>
          <p:cNvPicPr>
            <a:picLocks noChangeAspect="1" noChangeArrowheads="1"/>
          </p:cNvPicPr>
          <p:nvPr/>
        </p:nvPicPr>
        <p:blipFill>
          <a:blip r:embed="rId2"/>
          <a:srcRect/>
          <a:stretch>
            <a:fillRect/>
          </a:stretch>
        </p:blipFill>
        <p:spPr bwMode="auto">
          <a:xfrm>
            <a:off x="0" y="1141800"/>
            <a:ext cx="8999053" cy="4281099"/>
          </a:xfrm>
          <a:prstGeom prst="rect">
            <a:avLst/>
          </a:prstGeom>
          <a:noFill/>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0000FF"/>
                </a:solidFill>
              </a:rPr>
              <a:t>Water Resource and Electricity</a:t>
            </a:r>
            <a:endParaRPr lang="en-US" sz="3600" b="1" dirty="0">
              <a:solidFill>
                <a:srgbClr val="0000FF"/>
              </a:solidFill>
            </a:endParaRPr>
          </a:p>
        </p:txBody>
      </p:sp>
      <p:sp>
        <p:nvSpPr>
          <p:cNvPr id="3" name="Content Placeholder 2"/>
          <p:cNvSpPr>
            <a:spLocks noGrp="1"/>
          </p:cNvSpPr>
          <p:nvPr>
            <p:ph idx="1"/>
          </p:nvPr>
        </p:nvSpPr>
        <p:spPr/>
        <p:txBody>
          <a:bodyPr>
            <a:normAutofit/>
          </a:bodyPr>
          <a:lstStyle/>
          <a:p>
            <a:pPr>
              <a:buClr>
                <a:srgbClr val="FF0000"/>
              </a:buClr>
            </a:pPr>
            <a:r>
              <a:rPr lang="en-US" sz="2800" dirty="0" smtClean="0">
                <a:solidFill>
                  <a:srgbClr val="000000"/>
                </a:solidFill>
              </a:rPr>
              <a:t>Africa has abundant water resources, but it is not equitably distributed.</a:t>
            </a:r>
          </a:p>
          <a:p>
            <a:pPr>
              <a:buClr>
                <a:srgbClr val="FF0000"/>
              </a:buClr>
            </a:pPr>
            <a:endParaRPr lang="en-US" sz="2800" dirty="0" smtClean="0">
              <a:solidFill>
                <a:srgbClr val="000000"/>
              </a:solidFill>
            </a:endParaRPr>
          </a:p>
          <a:p>
            <a:pPr>
              <a:buClr>
                <a:srgbClr val="FF0000"/>
              </a:buClr>
            </a:pPr>
            <a:r>
              <a:rPr lang="en-US" sz="2800" dirty="0" smtClean="0">
                <a:solidFill>
                  <a:srgbClr val="000000"/>
                </a:solidFill>
              </a:rPr>
              <a:t> 7% of Africa’s hydropower has been developed. It is often mismanaged (e.g. Lake Victoria drought and the Agreed Curve) </a:t>
            </a:r>
            <a:endParaRPr lang="en-US" sz="2800" dirty="0">
              <a:solidFill>
                <a:srgbClr val="00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770" name="Picture 3" descr="africev"/>
          <p:cNvPicPr>
            <a:picLocks noChangeAspect="1" noChangeArrowheads="1"/>
          </p:cNvPicPr>
          <p:nvPr/>
        </p:nvPicPr>
        <p:blipFill>
          <a:blip r:embed="rId2"/>
          <a:srcRect/>
          <a:stretch>
            <a:fillRect/>
          </a:stretch>
        </p:blipFill>
        <p:spPr bwMode="auto">
          <a:xfrm>
            <a:off x="609600" y="914400"/>
            <a:ext cx="4191000" cy="5859463"/>
          </a:xfrm>
          <a:prstGeom prst="rect">
            <a:avLst/>
          </a:prstGeom>
          <a:noFill/>
          <a:ln w="9525">
            <a:noFill/>
            <a:miter lim="800000"/>
            <a:headEnd/>
            <a:tailEnd/>
          </a:ln>
        </p:spPr>
      </p:pic>
      <p:sp>
        <p:nvSpPr>
          <p:cNvPr id="32771" name="Rectangle 4"/>
          <p:cNvSpPr txBox="1">
            <a:spLocks noChangeArrowheads="1"/>
          </p:cNvSpPr>
          <p:nvPr/>
        </p:nvSpPr>
        <p:spPr bwMode="auto">
          <a:xfrm>
            <a:off x="4800600" y="1066800"/>
            <a:ext cx="4191000" cy="3573463"/>
          </a:xfrm>
          <a:prstGeom prst="rect">
            <a:avLst/>
          </a:prstGeom>
          <a:noFill/>
          <a:ln w="9525">
            <a:noFill/>
            <a:miter lim="800000"/>
            <a:headEnd/>
            <a:tailEnd/>
          </a:ln>
        </p:spPr>
        <p:txBody>
          <a:bodyPr>
            <a:prstTxWarp prst="textNoShape">
              <a:avLst/>
            </a:prstTxWarp>
          </a:bodyPr>
          <a:lstStyle/>
          <a:p>
            <a:pPr marL="292100" indent="-292100">
              <a:lnSpc>
                <a:spcPct val="90000"/>
              </a:lnSpc>
              <a:spcBef>
                <a:spcPct val="20000"/>
              </a:spcBef>
              <a:buFontTx/>
              <a:buChar char="•"/>
            </a:pPr>
            <a:r>
              <a:rPr lang="en-US" sz="1600" b="0" dirty="0">
                <a:solidFill>
                  <a:srgbClr val="990000"/>
                </a:solidFill>
              </a:rPr>
              <a:t>Most common are: </a:t>
            </a:r>
          </a:p>
          <a:p>
            <a:pPr marL="749300" lvl="2" indent="-292100">
              <a:lnSpc>
                <a:spcPct val="90000"/>
              </a:lnSpc>
              <a:spcBef>
                <a:spcPct val="20000"/>
              </a:spcBef>
              <a:buFontTx/>
              <a:buChar char="–"/>
            </a:pPr>
            <a:r>
              <a:rPr lang="en-US" sz="1400" b="0" dirty="0">
                <a:solidFill>
                  <a:srgbClr val="990000"/>
                </a:solidFill>
              </a:rPr>
              <a:t>Droughts, </a:t>
            </a:r>
          </a:p>
          <a:p>
            <a:pPr marL="749300" lvl="2" indent="-292100">
              <a:lnSpc>
                <a:spcPct val="90000"/>
              </a:lnSpc>
              <a:spcBef>
                <a:spcPct val="20000"/>
              </a:spcBef>
              <a:buFontTx/>
              <a:buChar char="–"/>
            </a:pPr>
            <a:r>
              <a:rPr lang="en-US" sz="1400" b="0" dirty="0">
                <a:solidFill>
                  <a:srgbClr val="990000"/>
                </a:solidFill>
              </a:rPr>
              <a:t>Floods, </a:t>
            </a:r>
          </a:p>
          <a:p>
            <a:pPr marL="749300" lvl="2" indent="-292100">
              <a:lnSpc>
                <a:spcPct val="90000"/>
              </a:lnSpc>
              <a:spcBef>
                <a:spcPct val="20000"/>
              </a:spcBef>
              <a:buFontTx/>
              <a:buChar char="–"/>
            </a:pPr>
            <a:r>
              <a:rPr lang="en-US" sz="1400" b="0" dirty="0">
                <a:solidFill>
                  <a:srgbClr val="990000"/>
                </a:solidFill>
              </a:rPr>
              <a:t>Windstorms,</a:t>
            </a:r>
          </a:p>
          <a:p>
            <a:pPr marL="749300" lvl="2" indent="-292100">
              <a:lnSpc>
                <a:spcPct val="90000"/>
              </a:lnSpc>
              <a:spcBef>
                <a:spcPct val="20000"/>
              </a:spcBef>
              <a:buFontTx/>
              <a:buChar char="–"/>
            </a:pPr>
            <a:r>
              <a:rPr lang="en-US" sz="1400" b="0" dirty="0">
                <a:solidFill>
                  <a:srgbClr val="990000"/>
                </a:solidFill>
              </a:rPr>
              <a:t>Epidemics</a:t>
            </a:r>
          </a:p>
          <a:p>
            <a:pPr marL="292100" indent="-292100">
              <a:buFont typeface="Arial" pitchFamily="-65" charset="0"/>
              <a:buChar char="•"/>
            </a:pPr>
            <a:endParaRPr lang="en-US" sz="1600" dirty="0"/>
          </a:p>
          <a:p>
            <a:pPr marL="292100" indent="-292100">
              <a:buFont typeface="Arial" pitchFamily="-65" charset="0"/>
              <a:buChar char="•"/>
            </a:pPr>
            <a:r>
              <a:rPr lang="en-US" sz="1600" u="sng" dirty="0"/>
              <a:t>95%  of natural hazards affecting the region are caused by droughts and flooding.</a:t>
            </a:r>
          </a:p>
          <a:p>
            <a:pPr marL="292100" indent="-292100"/>
            <a:r>
              <a:rPr lang="en-US" sz="1600" dirty="0"/>
              <a:t> </a:t>
            </a:r>
          </a:p>
          <a:p>
            <a:pPr marL="292100" indent="-292100">
              <a:buFont typeface="Arial" pitchFamily="-65" charset="0"/>
              <a:buChar char="•"/>
            </a:pPr>
            <a:r>
              <a:rPr lang="en-US" sz="1600" dirty="0"/>
              <a:t>These hydro-meteorological hazards are responsible for 70% of loss of life and 75% of economic loss.</a:t>
            </a:r>
          </a:p>
          <a:p>
            <a:pPr marL="292100" indent="-292100">
              <a:lnSpc>
                <a:spcPct val="90000"/>
              </a:lnSpc>
              <a:spcBef>
                <a:spcPct val="20000"/>
              </a:spcBef>
              <a:buFontTx/>
              <a:buChar char="–"/>
            </a:pPr>
            <a:endParaRPr lang="en-US" sz="1600" b="0" dirty="0">
              <a:solidFill>
                <a:srgbClr val="990000"/>
              </a:solidFill>
            </a:endParaRPr>
          </a:p>
        </p:txBody>
      </p:sp>
      <p:pic>
        <p:nvPicPr>
          <p:cNvPr id="32772" name="Picture 4" descr="Photo 32"/>
          <p:cNvPicPr>
            <a:picLocks noChangeAspect="1" noChangeArrowheads="1"/>
          </p:cNvPicPr>
          <p:nvPr/>
        </p:nvPicPr>
        <p:blipFill>
          <a:blip r:embed="rId3"/>
          <a:srcRect/>
          <a:stretch>
            <a:fillRect/>
          </a:stretch>
        </p:blipFill>
        <p:spPr bwMode="auto">
          <a:xfrm>
            <a:off x="5334000" y="4419600"/>
            <a:ext cx="3328988" cy="1963738"/>
          </a:xfrm>
          <a:prstGeom prst="rect">
            <a:avLst/>
          </a:prstGeom>
          <a:noFill/>
          <a:ln w="9525">
            <a:noFill/>
            <a:miter lim="800000"/>
            <a:headEnd/>
            <a:tailEnd/>
          </a:ln>
        </p:spPr>
      </p:pic>
      <p:sp>
        <p:nvSpPr>
          <p:cNvPr id="32773" name="TextBox 7"/>
          <p:cNvSpPr txBox="1">
            <a:spLocks noChangeArrowheads="1"/>
          </p:cNvSpPr>
          <p:nvPr/>
        </p:nvSpPr>
        <p:spPr bwMode="auto">
          <a:xfrm>
            <a:off x="2133600" y="173689"/>
            <a:ext cx="4586111" cy="584776"/>
          </a:xfrm>
          <a:prstGeom prst="rect">
            <a:avLst/>
          </a:prstGeom>
          <a:noFill/>
          <a:ln w="9525">
            <a:noFill/>
            <a:miter lim="800000"/>
            <a:headEnd/>
            <a:tailEnd/>
          </a:ln>
        </p:spPr>
        <p:txBody>
          <a:bodyPr wrap="none">
            <a:prstTxWarp prst="textNoShape">
              <a:avLst/>
            </a:prstTxWarp>
            <a:spAutoFit/>
          </a:bodyPr>
          <a:lstStyle/>
          <a:p>
            <a:r>
              <a:rPr lang="en-US" sz="3200" b="1" dirty="0">
                <a:solidFill>
                  <a:srgbClr val="3366FF"/>
                </a:solidFill>
              </a:rPr>
              <a:t>Natural Disasters in Africa</a:t>
            </a:r>
          </a:p>
        </p:txBody>
      </p:sp>
      <p:sp>
        <p:nvSpPr>
          <p:cNvPr id="32774" name="TextBox 8"/>
          <p:cNvSpPr txBox="1">
            <a:spLocks noChangeArrowheads="1"/>
          </p:cNvSpPr>
          <p:nvPr/>
        </p:nvSpPr>
        <p:spPr bwMode="auto">
          <a:xfrm>
            <a:off x="8534400" y="6400800"/>
            <a:ext cx="269875" cy="276225"/>
          </a:xfrm>
          <a:prstGeom prst="rect">
            <a:avLst/>
          </a:prstGeom>
          <a:noFill/>
          <a:ln w="9525">
            <a:noFill/>
            <a:miter lim="800000"/>
            <a:headEnd/>
            <a:tailEnd/>
          </a:ln>
        </p:spPr>
        <p:txBody>
          <a:bodyPr wrap="none">
            <a:prstTxWarp prst="textNoShape">
              <a:avLst/>
            </a:prstTxWarp>
            <a:spAutoFit/>
          </a:bodyPr>
          <a:lstStyle/>
          <a:p>
            <a:r>
              <a:rPr lang="en-US" sz="1200" b="0"/>
              <a:t>5</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66700" y="0"/>
            <a:ext cx="9410700" cy="6858000"/>
          </a:xfrm>
          <a:prstGeom prst="rect">
            <a:avLst/>
          </a:prstGeom>
        </p:spPr>
      </p:pic>
      <p:sp>
        <p:nvSpPr>
          <p:cNvPr id="5" name="TextBox 4"/>
          <p:cNvSpPr txBox="1"/>
          <p:nvPr/>
        </p:nvSpPr>
        <p:spPr>
          <a:xfrm>
            <a:off x="-266700" y="0"/>
            <a:ext cx="9410700" cy="800219"/>
          </a:xfrm>
          <a:prstGeom prst="rect">
            <a:avLst/>
          </a:prstGeom>
          <a:solidFill>
            <a:schemeClr val="bg1"/>
          </a:solidFill>
        </p:spPr>
        <p:txBody>
          <a:bodyPr wrap="square" rtlCol="0">
            <a:spAutoFit/>
          </a:bodyPr>
          <a:lstStyle/>
          <a:p>
            <a:pPr algn="ctr"/>
            <a:r>
              <a:rPr lang="en-US" dirty="0" smtClean="0"/>
              <a:t> </a:t>
            </a:r>
            <a:r>
              <a:rPr lang="en-US" sz="2800" b="1" dirty="0" smtClean="0">
                <a:solidFill>
                  <a:srgbClr val="0000FF"/>
                </a:solidFill>
              </a:rPr>
              <a:t>Water Resource Variability in Africa</a:t>
            </a:r>
          </a:p>
          <a:p>
            <a:r>
              <a:rPr lang="en-US" dirty="0" smtClean="0"/>
              <a:t> </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76802" name="Object 2"/>
          <p:cNvGraphicFramePr>
            <a:graphicFrameLocks noChangeAspect="1"/>
          </p:cNvGraphicFramePr>
          <p:nvPr/>
        </p:nvGraphicFramePr>
        <p:xfrm>
          <a:off x="818866" y="611188"/>
          <a:ext cx="7398034" cy="5103812"/>
        </p:xfrm>
        <a:graphic>
          <a:graphicData uri="http://schemas.openxmlformats.org/presentationml/2006/ole">
            <p:oleObj spid="_x0000_s76802" name="Document" r:id="rId3" imgW="5651500" imgH="3898900" progId="Word.Document.12">
              <p:link updateAutomatic="1"/>
            </p:oleObj>
          </a:graphicData>
        </a:graphic>
      </p:graphicFrame>
      <p:sp>
        <p:nvSpPr>
          <p:cNvPr id="5" name="TextBox 4"/>
          <p:cNvSpPr txBox="1"/>
          <p:nvPr/>
        </p:nvSpPr>
        <p:spPr>
          <a:xfrm>
            <a:off x="635000" y="5802997"/>
            <a:ext cx="8051800" cy="923330"/>
          </a:xfrm>
          <a:prstGeom prst="rect">
            <a:avLst/>
          </a:prstGeom>
          <a:noFill/>
        </p:spPr>
        <p:txBody>
          <a:bodyPr wrap="square" rtlCol="0">
            <a:spAutoFit/>
          </a:bodyPr>
          <a:lstStyle/>
          <a:p>
            <a:r>
              <a:rPr lang="en-GB" dirty="0" smtClean="0"/>
              <a:t>IPCC AR4 Climate Change (2099-2080) – (1999-1980), SRES A1B</a:t>
            </a:r>
          </a:p>
          <a:p>
            <a:pPr>
              <a:buClr>
                <a:srgbClr val="FF0000"/>
              </a:buClr>
              <a:buFont typeface="Arial"/>
              <a:buChar char="•"/>
            </a:pPr>
            <a:r>
              <a:rPr lang="en-GB" dirty="0" smtClean="0"/>
              <a:t>Sub Saharan Africa is Very Likely to become drier</a:t>
            </a:r>
          </a:p>
          <a:p>
            <a:pPr>
              <a:buClr>
                <a:srgbClr val="FF0000"/>
              </a:buClr>
              <a:buFont typeface="Arial"/>
              <a:buChar char="•"/>
            </a:pPr>
            <a:r>
              <a:rPr lang="en-GB" dirty="0" smtClean="0"/>
              <a:t>Equatorial Africa is Very Likely to be wetter, with more extreme precipitation events.</a:t>
            </a:r>
            <a:r>
              <a:rPr lang="en-US" dirty="0" smtClean="0"/>
              <a:t> </a:t>
            </a:r>
            <a:endParaRPr lang="en-US" dirty="0"/>
          </a:p>
        </p:txBody>
      </p:sp>
      <p:sp>
        <p:nvSpPr>
          <p:cNvPr id="6" name="TextBox 5"/>
          <p:cNvSpPr txBox="1"/>
          <p:nvPr/>
        </p:nvSpPr>
        <p:spPr>
          <a:xfrm>
            <a:off x="1059247" y="87968"/>
            <a:ext cx="7157653" cy="523220"/>
          </a:xfrm>
          <a:prstGeom prst="rect">
            <a:avLst/>
          </a:prstGeom>
          <a:noFill/>
        </p:spPr>
        <p:txBody>
          <a:bodyPr wrap="none" rtlCol="0">
            <a:spAutoFit/>
          </a:bodyPr>
          <a:lstStyle/>
          <a:p>
            <a:r>
              <a:rPr lang="en-US" sz="2800" b="1" dirty="0" smtClean="0">
                <a:solidFill>
                  <a:srgbClr val="0000FF"/>
                </a:solidFill>
              </a:rPr>
              <a:t>Global Climate Model Precipitation Projections  </a:t>
            </a:r>
            <a:endParaRPr lang="en-US" sz="2800" b="1" dirty="0">
              <a:solidFill>
                <a:srgbClr val="0000FF"/>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63163" y="705611"/>
            <a:ext cx="8576178" cy="5420552"/>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274638"/>
            <a:ext cx="8885330" cy="5615951"/>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25500"/>
          </a:xfrm>
        </p:spPr>
        <p:txBody>
          <a:bodyPr>
            <a:normAutofit/>
          </a:bodyPr>
          <a:lstStyle/>
          <a:p>
            <a:r>
              <a:rPr lang="en-US" sz="3600" b="1" dirty="0" smtClean="0">
                <a:solidFill>
                  <a:srgbClr val="0000FF"/>
                </a:solidFill>
              </a:rPr>
              <a:t>Sea Level Rise</a:t>
            </a:r>
            <a:endParaRPr lang="en-US" sz="3600" b="1" dirty="0">
              <a:solidFill>
                <a:srgbClr val="0000FF"/>
              </a:solidFill>
            </a:endParaRPr>
          </a:p>
        </p:txBody>
      </p:sp>
      <p:pic>
        <p:nvPicPr>
          <p:cNvPr id="4" name="Content Placeholder 3" descr="nile_delta_potential_impact_of_sea_level_rise.jpg"/>
          <p:cNvPicPr>
            <a:picLocks noGrp="1" noChangeAspect="1"/>
          </p:cNvPicPr>
          <p:nvPr>
            <p:ph idx="1"/>
          </p:nvPr>
        </p:nvPicPr>
        <p:blipFill>
          <a:blip r:embed="rId2"/>
          <a:srcRect l="-18765" r="-18765"/>
          <a:stretch>
            <a:fillRect/>
          </a:stretch>
        </p:blipFill>
        <p:spPr>
          <a:xfrm>
            <a:off x="-1168400" y="825500"/>
            <a:ext cx="10968950" cy="6032500"/>
          </a:xfrm>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6350"/>
            <a:ext cx="9144000" cy="68707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25400"/>
            <a:ext cx="9144000" cy="69088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6" name="Text Box 4"/>
          <p:cNvSpPr txBox="1">
            <a:spLocks noChangeArrowheads="1"/>
          </p:cNvSpPr>
          <p:nvPr/>
        </p:nvSpPr>
        <p:spPr bwMode="auto">
          <a:xfrm>
            <a:off x="107950" y="212725"/>
            <a:ext cx="9036050" cy="954107"/>
          </a:xfrm>
          <a:prstGeom prst="rect">
            <a:avLst/>
          </a:prstGeom>
          <a:noFill/>
          <a:ln w="9525">
            <a:noFill/>
            <a:miter lim="800000"/>
            <a:headEnd/>
            <a:tailEnd/>
          </a:ln>
          <a:effectLst/>
        </p:spPr>
        <p:txBody>
          <a:bodyPr>
            <a:spAutoFit/>
          </a:bodyPr>
          <a:lstStyle/>
          <a:p>
            <a:pPr algn="ctr"/>
            <a:r>
              <a:rPr lang="en-US" sz="2800" b="1" dirty="0" smtClean="0">
                <a:solidFill>
                  <a:srgbClr val="0000FF"/>
                </a:solidFill>
              </a:rPr>
              <a:t>Understanding components and rates of transport within the </a:t>
            </a:r>
            <a:r>
              <a:rPr lang="en-US" sz="2800" b="1" dirty="0">
                <a:solidFill>
                  <a:srgbClr val="0000FF"/>
                </a:solidFill>
              </a:rPr>
              <a:t>water</a:t>
            </a:r>
            <a:r>
              <a:rPr lang="en-US" sz="2800" b="1" dirty="0" smtClean="0">
                <a:solidFill>
                  <a:srgbClr val="0000FF"/>
                </a:solidFill>
              </a:rPr>
              <a:t> is necessary for sustainable development</a:t>
            </a:r>
            <a:endParaRPr lang="en-US" sz="2800" b="1" dirty="0">
              <a:solidFill>
                <a:srgbClr val="0000FF"/>
              </a:solidFill>
            </a:endParaRPr>
          </a:p>
        </p:txBody>
      </p:sp>
      <p:pic>
        <p:nvPicPr>
          <p:cNvPr id="69637" name="Picture 5" descr="Water_cycle"/>
          <p:cNvPicPr>
            <a:picLocks noChangeAspect="1" noChangeArrowheads="1"/>
          </p:cNvPicPr>
          <p:nvPr/>
        </p:nvPicPr>
        <p:blipFill>
          <a:blip r:embed="rId2"/>
          <a:srcRect/>
          <a:stretch>
            <a:fillRect/>
          </a:stretch>
        </p:blipFill>
        <p:spPr bwMode="auto">
          <a:xfrm>
            <a:off x="499331" y="1119026"/>
            <a:ext cx="8380078" cy="5738974"/>
          </a:xfrm>
          <a:prstGeom prst="rect">
            <a:avLst/>
          </a:prstGeom>
          <a:noFill/>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350" y="-25400"/>
            <a:ext cx="9156700" cy="69088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25400"/>
            <a:ext cx="9131300" cy="6883400"/>
          </a:xfrm>
          <a:prstGeom prst="rect">
            <a:avLst/>
          </a:prstGeom>
        </p:spPr>
      </p:pic>
      <p:sp>
        <p:nvSpPr>
          <p:cNvPr id="5" name="TextBox 4"/>
          <p:cNvSpPr txBox="1"/>
          <p:nvPr/>
        </p:nvSpPr>
        <p:spPr>
          <a:xfrm>
            <a:off x="1856209" y="260412"/>
            <a:ext cx="5655114" cy="584776"/>
          </a:xfrm>
          <a:prstGeom prst="rect">
            <a:avLst/>
          </a:prstGeom>
          <a:noFill/>
        </p:spPr>
        <p:txBody>
          <a:bodyPr wrap="none" rtlCol="0">
            <a:spAutoFit/>
          </a:bodyPr>
          <a:lstStyle/>
          <a:p>
            <a:r>
              <a:rPr lang="en-US" sz="3200" dirty="0" smtClean="0">
                <a:solidFill>
                  <a:schemeClr val="bg1"/>
                </a:solidFill>
              </a:rPr>
              <a:t>GROUNDWATER MEASUREMENT</a:t>
            </a:r>
            <a:endParaRPr lang="en-US" sz="3200" dirty="0">
              <a:solidFill>
                <a:schemeClr val="bg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9050" y="-88900"/>
            <a:ext cx="9182100" cy="70358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3657600" y="1409700"/>
            <a:ext cx="4876800" cy="5000625"/>
          </a:xfrm>
          <a:prstGeom prst="rect">
            <a:avLst/>
          </a:prstGeom>
          <a:noFill/>
          <a:ln w="9525">
            <a:noFill/>
            <a:miter lim="800000"/>
            <a:headEnd/>
            <a:tailEnd/>
          </a:ln>
          <a:effectLst/>
        </p:spPr>
        <p:txBody>
          <a:bodyPr>
            <a:spAutoFit/>
          </a:bodyPr>
          <a:lstStyle/>
          <a:p>
            <a:pPr>
              <a:spcBef>
                <a:spcPct val="50000"/>
              </a:spcBef>
              <a:defRPr/>
            </a:pPr>
            <a:r>
              <a:rPr lang="en-US" sz="2200" i="1" dirty="0">
                <a:solidFill>
                  <a:srgbClr val="000066"/>
                </a:solidFill>
                <a:effectLst>
                  <a:outerShdw blurRad="38100" dist="38100" dir="2700000" algn="tl">
                    <a:srgbClr val="C0C0C0"/>
                  </a:outerShdw>
                </a:effectLst>
                <a:latin typeface="Georgia" pitchFamily="18" charset="0"/>
                <a:ea typeface="+mn-ea"/>
                <a:cs typeface="+mn-cs"/>
              </a:rPr>
              <a:t>Science Goal:</a:t>
            </a:r>
            <a:r>
              <a:rPr lang="en-US" sz="2200" dirty="0">
                <a:solidFill>
                  <a:srgbClr val="000066"/>
                </a:solidFill>
                <a:effectLst>
                  <a:outerShdw blurRad="38100" dist="38100" dir="2700000" algn="tl">
                    <a:srgbClr val="C0C0C0"/>
                  </a:outerShdw>
                </a:effectLst>
                <a:latin typeface="Georgia" pitchFamily="18" charset="0"/>
                <a:ea typeface="+mn-ea"/>
                <a:cs typeface="+mn-cs"/>
              </a:rPr>
              <a:t> High resolution, mean and time variable gravity field mapping for Earth System Science applications</a:t>
            </a:r>
          </a:p>
          <a:p>
            <a:pPr>
              <a:spcBef>
                <a:spcPct val="50000"/>
              </a:spcBef>
              <a:defRPr/>
            </a:pPr>
            <a:r>
              <a:rPr lang="en-US" sz="2200" i="1" dirty="0">
                <a:solidFill>
                  <a:srgbClr val="000066"/>
                </a:solidFill>
                <a:effectLst>
                  <a:outerShdw blurRad="38100" dist="38100" dir="2700000" algn="tl">
                    <a:srgbClr val="C0C0C0"/>
                  </a:outerShdw>
                </a:effectLst>
                <a:latin typeface="Georgia" pitchFamily="18" charset="0"/>
                <a:ea typeface="+mn-ea"/>
                <a:cs typeface="+mn-cs"/>
              </a:rPr>
              <a:t>Instruments:</a:t>
            </a:r>
            <a:r>
              <a:rPr lang="en-US" sz="2200" dirty="0">
                <a:solidFill>
                  <a:srgbClr val="000066"/>
                </a:solidFill>
                <a:effectLst>
                  <a:outerShdw blurRad="38100" dist="38100" dir="2700000" algn="tl">
                    <a:srgbClr val="C0C0C0"/>
                  </a:outerShdw>
                </a:effectLst>
                <a:latin typeface="Georgia" pitchFamily="18" charset="0"/>
                <a:ea typeface="+mn-ea"/>
                <a:cs typeface="+mn-cs"/>
              </a:rPr>
              <a:t> Two identical satellites flying in tandem orbit, 215 km apart, 500 km initial altitude</a:t>
            </a:r>
          </a:p>
          <a:p>
            <a:pPr>
              <a:spcBef>
                <a:spcPct val="50000"/>
              </a:spcBef>
              <a:defRPr/>
            </a:pPr>
            <a:r>
              <a:rPr lang="en-US" sz="2200" i="1" dirty="0">
                <a:solidFill>
                  <a:srgbClr val="000066"/>
                </a:solidFill>
                <a:effectLst>
                  <a:outerShdw blurRad="38100" dist="38100" dir="2700000" algn="tl">
                    <a:srgbClr val="C0C0C0"/>
                  </a:outerShdw>
                </a:effectLst>
                <a:latin typeface="Georgia" pitchFamily="18" charset="0"/>
                <a:ea typeface="+mn-ea"/>
                <a:cs typeface="+mn-cs"/>
              </a:rPr>
              <a:t>Key Measurements:</a:t>
            </a:r>
            <a:r>
              <a:rPr lang="en-US" sz="2200" dirty="0">
                <a:solidFill>
                  <a:srgbClr val="000066"/>
                </a:solidFill>
                <a:effectLst>
                  <a:outerShdw blurRad="38100" dist="38100" dir="2700000" algn="tl">
                    <a:srgbClr val="C0C0C0"/>
                  </a:outerShdw>
                </a:effectLst>
                <a:latin typeface="Georgia" pitchFamily="18" charset="0"/>
                <a:ea typeface="+mn-ea"/>
                <a:cs typeface="+mn-cs"/>
              </a:rPr>
              <a:t> Location and distance between two satellites tracked by GPS and high precision microwave ranging system</a:t>
            </a:r>
          </a:p>
          <a:p>
            <a:pPr>
              <a:spcBef>
                <a:spcPct val="50000"/>
              </a:spcBef>
              <a:defRPr/>
            </a:pPr>
            <a:r>
              <a:rPr lang="en-US" sz="2200" i="1" dirty="0">
                <a:solidFill>
                  <a:srgbClr val="000066"/>
                </a:solidFill>
                <a:effectLst>
                  <a:outerShdw blurRad="38100" dist="38100" dir="2700000" algn="tl">
                    <a:srgbClr val="C0C0C0"/>
                  </a:outerShdw>
                </a:effectLst>
                <a:latin typeface="Georgia" pitchFamily="18" charset="0"/>
                <a:ea typeface="+mn-ea"/>
                <a:cs typeface="+mn-cs"/>
              </a:rPr>
              <a:t>Key Result: </a:t>
            </a:r>
            <a:r>
              <a:rPr lang="en-US" sz="2200" dirty="0">
                <a:solidFill>
                  <a:srgbClr val="000066"/>
                </a:solidFill>
                <a:effectLst>
                  <a:outerShdw blurRad="38100" dist="38100" dir="2700000" algn="tl">
                    <a:srgbClr val="C0C0C0"/>
                  </a:outerShdw>
                </a:effectLst>
                <a:latin typeface="Georgia" pitchFamily="18" charset="0"/>
                <a:ea typeface="+mn-ea"/>
                <a:cs typeface="+mn-cs"/>
              </a:rPr>
              <a:t>Monthly variations in total terrestrial water storage</a:t>
            </a:r>
          </a:p>
        </p:txBody>
      </p:sp>
      <p:sp>
        <p:nvSpPr>
          <p:cNvPr id="4099" name="Text Box 3"/>
          <p:cNvSpPr txBox="1">
            <a:spLocks noChangeArrowheads="1"/>
          </p:cNvSpPr>
          <p:nvPr/>
        </p:nvSpPr>
        <p:spPr bwMode="auto">
          <a:xfrm>
            <a:off x="609600" y="228600"/>
            <a:ext cx="7924800" cy="457200"/>
          </a:xfrm>
          <a:prstGeom prst="rect">
            <a:avLst/>
          </a:prstGeom>
          <a:noFill/>
          <a:ln w="9525">
            <a:noFill/>
            <a:miter lim="800000"/>
            <a:headEnd/>
            <a:tailEnd/>
          </a:ln>
          <a:effectLst/>
        </p:spPr>
        <p:txBody>
          <a:bodyPr>
            <a:spAutoFit/>
          </a:bodyPr>
          <a:lstStyle/>
          <a:p>
            <a:pPr algn="ctr">
              <a:spcBef>
                <a:spcPct val="50000"/>
              </a:spcBef>
              <a:defRPr/>
            </a:pPr>
            <a:r>
              <a:rPr lang="en-US" sz="2400" b="1" dirty="0">
                <a:solidFill>
                  <a:srgbClr val="000000"/>
                </a:solidFill>
                <a:effectLst>
                  <a:outerShdw blurRad="38100" dist="38100" dir="2700000" algn="tl">
                    <a:srgbClr val="C0C0C0"/>
                  </a:outerShdw>
                </a:effectLst>
                <a:latin typeface="+mn-lt"/>
                <a:ea typeface="+mn-ea"/>
                <a:cs typeface="+mn-cs"/>
              </a:rPr>
              <a:t>Gravity Recovery and Climate Experiment (GRACE)</a:t>
            </a:r>
          </a:p>
        </p:txBody>
      </p:sp>
      <p:pic>
        <p:nvPicPr>
          <p:cNvPr id="14340" name="Picture 4" descr="GRACE-logo"/>
          <p:cNvPicPr>
            <a:picLocks noChangeAspect="1" noChangeArrowheads="1"/>
          </p:cNvPicPr>
          <p:nvPr/>
        </p:nvPicPr>
        <p:blipFill>
          <a:blip r:embed="rId2"/>
          <a:srcRect/>
          <a:stretch>
            <a:fillRect/>
          </a:stretch>
        </p:blipFill>
        <p:spPr bwMode="auto">
          <a:xfrm>
            <a:off x="457200" y="1047750"/>
            <a:ext cx="2667000" cy="2667000"/>
          </a:xfrm>
          <a:prstGeom prst="rect">
            <a:avLst/>
          </a:prstGeom>
          <a:noFill/>
          <a:ln w="9525">
            <a:noFill/>
            <a:miter lim="800000"/>
            <a:headEnd/>
            <a:tailEnd/>
          </a:ln>
        </p:spPr>
      </p:pic>
      <p:pic>
        <p:nvPicPr>
          <p:cNvPr id="14341" name="Picture 5" descr="ggm01-200"/>
          <p:cNvPicPr>
            <a:picLocks noChangeAspect="1" noChangeArrowheads="1" noCrop="1"/>
          </p:cNvPicPr>
          <p:nvPr/>
        </p:nvPicPr>
        <p:blipFill>
          <a:blip r:embed="rId3"/>
          <a:srcRect/>
          <a:stretch>
            <a:fillRect/>
          </a:stretch>
        </p:blipFill>
        <p:spPr bwMode="auto">
          <a:xfrm>
            <a:off x="304800" y="3810000"/>
            <a:ext cx="2895600"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434" name="Picture 2" descr="grace_anom"/>
          <p:cNvPicPr>
            <a:picLocks noChangeAspect="1" noChangeArrowheads="1" noCrop="1"/>
          </p:cNvPicPr>
          <p:nvPr/>
        </p:nvPicPr>
        <p:blipFill>
          <a:blip r:embed="rId2"/>
          <a:srcRect/>
          <a:stretch>
            <a:fillRect/>
          </a:stretch>
        </p:blipFill>
        <p:spPr bwMode="auto">
          <a:xfrm>
            <a:off x="457200" y="990600"/>
            <a:ext cx="3448050" cy="4454525"/>
          </a:xfrm>
          <a:prstGeom prst="rect">
            <a:avLst/>
          </a:prstGeom>
          <a:noFill/>
          <a:ln w="9525">
            <a:noFill/>
            <a:miter lim="800000"/>
            <a:headEnd/>
            <a:tailEnd/>
          </a:ln>
        </p:spPr>
      </p:pic>
      <p:pic>
        <p:nvPicPr>
          <p:cNvPr id="18435" name="Picture 3" descr="assim_anom"/>
          <p:cNvPicPr>
            <a:picLocks noChangeAspect="1" noChangeArrowheads="1" noCrop="1"/>
          </p:cNvPicPr>
          <p:nvPr/>
        </p:nvPicPr>
        <p:blipFill>
          <a:blip r:embed="rId3"/>
          <a:srcRect/>
          <a:stretch>
            <a:fillRect/>
          </a:stretch>
        </p:blipFill>
        <p:spPr bwMode="auto">
          <a:xfrm>
            <a:off x="3905250" y="990600"/>
            <a:ext cx="3448050" cy="4454525"/>
          </a:xfrm>
          <a:prstGeom prst="rect">
            <a:avLst/>
          </a:prstGeom>
          <a:noFill/>
          <a:ln w="9525">
            <a:noFill/>
            <a:miter lim="800000"/>
            <a:headEnd/>
            <a:tailEnd/>
          </a:ln>
        </p:spPr>
      </p:pic>
      <p:sp>
        <p:nvSpPr>
          <p:cNvPr id="18436" name="Text Box 4"/>
          <p:cNvSpPr txBox="1">
            <a:spLocks noChangeArrowheads="1"/>
          </p:cNvSpPr>
          <p:nvPr/>
        </p:nvSpPr>
        <p:spPr bwMode="auto">
          <a:xfrm>
            <a:off x="171450" y="993775"/>
            <a:ext cx="3581400" cy="641350"/>
          </a:xfrm>
          <a:prstGeom prst="rect">
            <a:avLst/>
          </a:prstGeom>
          <a:noFill/>
          <a:ln w="9525">
            <a:noFill/>
            <a:miter lim="800000"/>
            <a:headEnd/>
            <a:tailEnd/>
          </a:ln>
        </p:spPr>
        <p:txBody>
          <a:bodyPr>
            <a:prstTxWarp prst="textNoShape">
              <a:avLst/>
            </a:prstTxWarp>
            <a:spAutoFit/>
          </a:bodyPr>
          <a:lstStyle/>
          <a:p>
            <a:pPr algn="ctr"/>
            <a:r>
              <a:rPr lang="en-US">
                <a:solidFill>
                  <a:srgbClr val="000000"/>
                </a:solidFill>
              </a:rPr>
              <a:t>GRACE water storage, mm</a:t>
            </a:r>
          </a:p>
          <a:p>
            <a:pPr algn="ctr"/>
            <a:r>
              <a:rPr lang="en-US">
                <a:solidFill>
                  <a:srgbClr val="000000"/>
                </a:solidFill>
              </a:rPr>
              <a:t>January-December 2003 loop</a:t>
            </a:r>
          </a:p>
        </p:txBody>
      </p:sp>
      <p:sp>
        <p:nvSpPr>
          <p:cNvPr id="18437" name="Text Box 5"/>
          <p:cNvSpPr txBox="1">
            <a:spLocks noChangeArrowheads="1"/>
          </p:cNvSpPr>
          <p:nvPr/>
        </p:nvSpPr>
        <p:spPr bwMode="auto">
          <a:xfrm>
            <a:off x="3905250" y="993775"/>
            <a:ext cx="4114800" cy="641350"/>
          </a:xfrm>
          <a:prstGeom prst="rect">
            <a:avLst/>
          </a:prstGeom>
          <a:noFill/>
          <a:ln w="9525">
            <a:noFill/>
            <a:miter lim="800000"/>
            <a:headEnd/>
            <a:tailEnd/>
          </a:ln>
        </p:spPr>
        <p:txBody>
          <a:bodyPr>
            <a:prstTxWarp prst="textNoShape">
              <a:avLst/>
            </a:prstTxWarp>
            <a:spAutoFit/>
          </a:bodyPr>
          <a:lstStyle/>
          <a:p>
            <a:pPr algn="ctr"/>
            <a:r>
              <a:rPr lang="en-US">
                <a:solidFill>
                  <a:srgbClr val="000000"/>
                </a:solidFill>
              </a:rPr>
              <a:t>Model assimilated water storage, mm</a:t>
            </a:r>
          </a:p>
          <a:p>
            <a:pPr algn="ctr"/>
            <a:r>
              <a:rPr lang="en-US">
                <a:solidFill>
                  <a:srgbClr val="000000"/>
                </a:solidFill>
              </a:rPr>
              <a:t>January-December 2003 loop</a:t>
            </a:r>
          </a:p>
        </p:txBody>
      </p:sp>
      <p:sp>
        <p:nvSpPr>
          <p:cNvPr id="18438" name="Text Box 6"/>
          <p:cNvSpPr txBox="1">
            <a:spLocks noChangeArrowheads="1"/>
          </p:cNvSpPr>
          <p:nvPr/>
        </p:nvSpPr>
        <p:spPr bwMode="auto">
          <a:xfrm>
            <a:off x="7353300" y="2473325"/>
            <a:ext cx="1638300" cy="2465388"/>
          </a:xfrm>
          <a:prstGeom prst="rect">
            <a:avLst/>
          </a:prstGeom>
          <a:noFill/>
          <a:ln w="9525">
            <a:noFill/>
            <a:miter lim="800000"/>
            <a:headEnd/>
            <a:tailEnd/>
          </a:ln>
        </p:spPr>
        <p:txBody>
          <a:bodyPr>
            <a:prstTxWarp prst="textNoShape">
              <a:avLst/>
            </a:prstTxWarp>
            <a:spAutoFit/>
          </a:bodyPr>
          <a:lstStyle/>
          <a:p>
            <a:pPr algn="just" eaLnBrk="0" hangingPunct="0"/>
            <a:r>
              <a:rPr lang="en-US" sz="1200">
                <a:solidFill>
                  <a:srgbClr val="000000"/>
                </a:solidFill>
              </a:rPr>
              <a:t>Monthly anomalies (deviations from the 2003 mean) of terrestrial water storage (sum of groundwater, soil moisture, snow, and surface water) as an equivalent layer of water.  Updated from </a:t>
            </a:r>
            <a:r>
              <a:rPr lang="en-US" sz="1200" i="1">
                <a:solidFill>
                  <a:srgbClr val="000000"/>
                </a:solidFill>
              </a:rPr>
              <a:t>Zaitchik, Rodell, and Reichle, J. Hydromet., 2008</a:t>
            </a:r>
            <a:r>
              <a:rPr lang="en-US" sz="1200">
                <a:solidFill>
                  <a:srgbClr val="000000"/>
                </a:solidFill>
              </a:rPr>
              <a:t>.</a:t>
            </a:r>
          </a:p>
        </p:txBody>
      </p:sp>
      <p:sp>
        <p:nvSpPr>
          <p:cNvPr id="72711" name="Text Box 7"/>
          <p:cNvSpPr txBox="1">
            <a:spLocks noChangeArrowheads="1"/>
          </p:cNvSpPr>
          <p:nvPr/>
        </p:nvSpPr>
        <p:spPr bwMode="auto">
          <a:xfrm>
            <a:off x="723900" y="228600"/>
            <a:ext cx="7696200" cy="457200"/>
          </a:xfrm>
          <a:prstGeom prst="rect">
            <a:avLst/>
          </a:prstGeom>
          <a:noFill/>
          <a:ln w="9525">
            <a:noFill/>
            <a:miter lim="800000"/>
            <a:headEnd/>
            <a:tailEnd/>
          </a:ln>
          <a:effectLst/>
        </p:spPr>
        <p:txBody>
          <a:bodyPr>
            <a:spAutoFit/>
          </a:bodyPr>
          <a:lstStyle/>
          <a:p>
            <a:pPr algn="ctr">
              <a:defRPr/>
            </a:pPr>
            <a:r>
              <a:rPr lang="en-US" sz="2400" b="1" dirty="0">
                <a:solidFill>
                  <a:srgbClr val="000000"/>
                </a:solidFill>
                <a:effectLst>
                  <a:outerShdw blurRad="38100" dist="38100" dir="2700000" algn="tl">
                    <a:srgbClr val="C0C0C0"/>
                  </a:outerShdw>
                </a:effectLst>
                <a:latin typeface="+mn-lt"/>
                <a:ea typeface="+mn-ea"/>
                <a:cs typeface="+mn-cs"/>
              </a:rPr>
              <a:t>GRACE Data Assimilation</a:t>
            </a:r>
          </a:p>
        </p:txBody>
      </p:sp>
      <p:sp>
        <p:nvSpPr>
          <p:cNvPr id="18440" name="Text Box 8"/>
          <p:cNvSpPr txBox="1">
            <a:spLocks noChangeArrowheads="1"/>
          </p:cNvSpPr>
          <p:nvPr/>
        </p:nvSpPr>
        <p:spPr bwMode="auto">
          <a:xfrm>
            <a:off x="381000" y="5775325"/>
            <a:ext cx="3733800" cy="701675"/>
          </a:xfrm>
          <a:prstGeom prst="rect">
            <a:avLst/>
          </a:prstGeom>
          <a:solidFill>
            <a:srgbClr val="C0C0C0"/>
          </a:solidFill>
          <a:ln w="9525">
            <a:noFill/>
            <a:miter lim="800000"/>
            <a:headEnd/>
            <a:tailEnd/>
          </a:ln>
        </p:spPr>
        <p:txBody>
          <a:bodyPr>
            <a:prstTxWarp prst="textNoShape">
              <a:avLst/>
            </a:prstTxWarp>
            <a:spAutoFit/>
          </a:bodyPr>
          <a:lstStyle/>
          <a:p>
            <a:pPr algn="ctr"/>
            <a:r>
              <a:rPr lang="en-US" sz="2000" b="1" i="1">
                <a:solidFill>
                  <a:srgbClr val="000000"/>
                </a:solidFill>
              </a:rPr>
              <a:t>From scales useful for water cycle and climate studies…</a:t>
            </a:r>
          </a:p>
        </p:txBody>
      </p:sp>
      <p:sp>
        <p:nvSpPr>
          <p:cNvPr id="18441" name="Text Box 9"/>
          <p:cNvSpPr txBox="1">
            <a:spLocks noChangeArrowheads="1"/>
          </p:cNvSpPr>
          <p:nvPr/>
        </p:nvSpPr>
        <p:spPr bwMode="auto">
          <a:xfrm>
            <a:off x="4343400" y="5470525"/>
            <a:ext cx="3733800" cy="1006475"/>
          </a:xfrm>
          <a:prstGeom prst="rect">
            <a:avLst/>
          </a:prstGeom>
          <a:solidFill>
            <a:srgbClr val="C0C0C0"/>
          </a:solidFill>
          <a:ln w="9525">
            <a:noFill/>
            <a:miter lim="800000"/>
            <a:headEnd/>
            <a:tailEnd/>
          </a:ln>
        </p:spPr>
        <p:txBody>
          <a:bodyPr>
            <a:prstTxWarp prst="textNoShape">
              <a:avLst/>
            </a:prstTxWarp>
            <a:spAutoFit/>
          </a:bodyPr>
          <a:lstStyle/>
          <a:p>
            <a:pPr algn="ctr"/>
            <a:r>
              <a:rPr lang="en-US" sz="2000" b="1" i="1">
                <a:solidFill>
                  <a:srgbClr val="000000"/>
                </a:solidFill>
              </a:rPr>
              <a:t>To scales needed for water resources and agricultural applications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1143000" y="52388"/>
            <a:ext cx="6934200" cy="665162"/>
          </a:xfrm>
          <a:prstGeom prst="rect">
            <a:avLst/>
          </a:prstGeom>
          <a:noFill/>
          <a:ln w="9525">
            <a:noFill/>
            <a:miter lim="800000"/>
            <a:headEnd/>
            <a:tailEnd/>
          </a:ln>
          <a:effectLst/>
        </p:spPr>
        <p:txBody>
          <a:bodyPr tIns="0" bIns="0">
            <a:spAutoFit/>
          </a:bodyPr>
          <a:lstStyle/>
          <a:p>
            <a:pPr algn="ctr">
              <a:lnSpc>
                <a:spcPct val="90000"/>
              </a:lnSpc>
              <a:defRPr/>
            </a:pPr>
            <a:r>
              <a:rPr lang="en-US" sz="2400" b="1" dirty="0">
                <a:solidFill>
                  <a:srgbClr val="000000"/>
                </a:solidFill>
                <a:effectLst>
                  <a:outerShdw blurRad="38100" dist="38100" dir="2700000" algn="tl">
                    <a:srgbClr val="000000">
                      <a:alpha val="43137"/>
                    </a:srgbClr>
                  </a:outerShdw>
                </a:effectLst>
                <a:latin typeface="+mn-lt"/>
                <a:ea typeface="+mn-ea"/>
                <a:cs typeface="+mn-cs"/>
              </a:rPr>
              <a:t>Data Integration Within a Land Data Assimilation System (LDAS)</a:t>
            </a:r>
          </a:p>
        </p:txBody>
      </p:sp>
      <p:sp>
        <p:nvSpPr>
          <p:cNvPr id="16387" name="Text Box 3"/>
          <p:cNvSpPr txBox="1">
            <a:spLocks noChangeArrowheads="1"/>
          </p:cNvSpPr>
          <p:nvPr/>
        </p:nvSpPr>
        <p:spPr bwMode="auto">
          <a:xfrm>
            <a:off x="95250" y="914400"/>
            <a:ext cx="3648075" cy="1006475"/>
          </a:xfrm>
          <a:prstGeom prst="rect">
            <a:avLst/>
          </a:prstGeom>
          <a:noFill/>
          <a:ln w="9525">
            <a:noFill/>
            <a:miter lim="800000"/>
            <a:headEnd/>
            <a:tailEnd/>
          </a:ln>
        </p:spPr>
        <p:txBody>
          <a:bodyPr lIns="0" rIns="0">
            <a:prstTxWarp prst="textNoShape">
              <a:avLst/>
            </a:prstTxWarp>
            <a:spAutoFit/>
          </a:bodyPr>
          <a:lstStyle/>
          <a:p>
            <a:pPr marL="177800" indent="-177800" algn="r">
              <a:spcBef>
                <a:spcPct val="100000"/>
              </a:spcBef>
            </a:pPr>
            <a:r>
              <a:rPr lang="en-US" sz="2000">
                <a:solidFill>
                  <a:srgbClr val="000000"/>
                </a:solidFill>
                <a:latin typeface="Georgia" pitchFamily="-1" charset="0"/>
              </a:rPr>
              <a:t>INTERCOMPARISON</a:t>
            </a:r>
            <a:r>
              <a:rPr lang="en-US" sz="2000">
                <a:solidFill>
                  <a:srgbClr val="000066"/>
                </a:solidFill>
                <a:latin typeface="Georgia" pitchFamily="-1" charset="0"/>
              </a:rPr>
              <a:t> and </a:t>
            </a:r>
            <a:r>
              <a:rPr lang="en-US" sz="2000">
                <a:solidFill>
                  <a:srgbClr val="000000"/>
                </a:solidFill>
                <a:latin typeface="Georgia" pitchFamily="-1" charset="0"/>
              </a:rPr>
              <a:t>OPTIMAL MERGING</a:t>
            </a:r>
            <a:r>
              <a:rPr lang="en-US" sz="2000">
                <a:solidFill>
                  <a:srgbClr val="000066"/>
                </a:solidFill>
                <a:latin typeface="Georgia" pitchFamily="-1" charset="0"/>
              </a:rPr>
              <a:t> of global data fields</a:t>
            </a:r>
            <a:r>
              <a:rPr lang="en-US" sz="2000">
                <a:solidFill>
                  <a:srgbClr val="000066"/>
                </a:solidFill>
              </a:rPr>
              <a:t> </a:t>
            </a:r>
          </a:p>
        </p:txBody>
      </p:sp>
      <p:sp>
        <p:nvSpPr>
          <p:cNvPr id="16388" name="Text Box 4"/>
          <p:cNvSpPr txBox="1">
            <a:spLocks noChangeArrowheads="1"/>
          </p:cNvSpPr>
          <p:nvPr/>
        </p:nvSpPr>
        <p:spPr bwMode="auto">
          <a:xfrm>
            <a:off x="3829050" y="2546350"/>
            <a:ext cx="4248150" cy="1006475"/>
          </a:xfrm>
          <a:prstGeom prst="rect">
            <a:avLst/>
          </a:prstGeom>
          <a:noFill/>
          <a:ln w="9525">
            <a:noFill/>
            <a:miter lim="800000"/>
            <a:headEnd/>
            <a:tailEnd/>
          </a:ln>
        </p:spPr>
        <p:txBody>
          <a:bodyPr>
            <a:prstTxWarp prst="textNoShape">
              <a:avLst/>
            </a:prstTxWarp>
            <a:spAutoFit/>
          </a:bodyPr>
          <a:lstStyle/>
          <a:p>
            <a:pPr marL="177800" indent="-177800">
              <a:spcBef>
                <a:spcPct val="100000"/>
              </a:spcBef>
            </a:pPr>
            <a:r>
              <a:rPr lang="en-US" sz="2000">
                <a:solidFill>
                  <a:srgbClr val="000066"/>
                </a:solidFill>
                <a:latin typeface="Georgia" pitchFamily="-1" charset="0"/>
              </a:rPr>
              <a:t>Satellite derived meteorological data used as land surface model </a:t>
            </a:r>
            <a:r>
              <a:rPr lang="en-US" sz="2000">
                <a:solidFill>
                  <a:srgbClr val="000000"/>
                </a:solidFill>
                <a:latin typeface="Georgia" pitchFamily="-1" charset="0"/>
              </a:rPr>
              <a:t>FORCING</a:t>
            </a:r>
          </a:p>
        </p:txBody>
      </p:sp>
      <p:sp>
        <p:nvSpPr>
          <p:cNvPr id="16389" name="Text Box 5"/>
          <p:cNvSpPr txBox="1">
            <a:spLocks noChangeArrowheads="1"/>
          </p:cNvSpPr>
          <p:nvPr/>
        </p:nvSpPr>
        <p:spPr bwMode="auto">
          <a:xfrm>
            <a:off x="271463" y="3733800"/>
            <a:ext cx="4876800" cy="1016000"/>
          </a:xfrm>
          <a:prstGeom prst="rect">
            <a:avLst/>
          </a:prstGeom>
          <a:noFill/>
          <a:ln w="9525">
            <a:noFill/>
            <a:miter lim="800000"/>
            <a:headEnd/>
            <a:tailEnd/>
          </a:ln>
        </p:spPr>
        <p:txBody>
          <a:bodyPr>
            <a:prstTxWarp prst="textNoShape">
              <a:avLst/>
            </a:prstTxWarp>
            <a:spAutoFit/>
          </a:bodyPr>
          <a:lstStyle/>
          <a:p>
            <a:pPr marL="177800" indent="-177800" algn="r">
              <a:spcBef>
                <a:spcPct val="100000"/>
              </a:spcBef>
            </a:pPr>
            <a:r>
              <a:rPr lang="en-US" sz="2000">
                <a:solidFill>
                  <a:srgbClr val="000000"/>
                </a:solidFill>
                <a:latin typeface="Georgia" pitchFamily="-1" charset="0"/>
              </a:rPr>
              <a:t>ASSIMILATION</a:t>
            </a:r>
            <a:r>
              <a:rPr lang="en-US" sz="2000">
                <a:solidFill>
                  <a:srgbClr val="000066"/>
                </a:solidFill>
                <a:latin typeface="Georgia" pitchFamily="-1" charset="0"/>
              </a:rPr>
              <a:t> of satellite based land surface state fields (snow, terrestrial water storage, etc.)</a:t>
            </a:r>
          </a:p>
        </p:txBody>
      </p:sp>
      <p:sp>
        <p:nvSpPr>
          <p:cNvPr id="16390" name="Text Box 6"/>
          <p:cNvSpPr txBox="1">
            <a:spLocks noChangeArrowheads="1"/>
          </p:cNvSpPr>
          <p:nvPr/>
        </p:nvSpPr>
        <p:spPr bwMode="auto">
          <a:xfrm>
            <a:off x="4757738" y="5292725"/>
            <a:ext cx="4019550" cy="701675"/>
          </a:xfrm>
          <a:prstGeom prst="rect">
            <a:avLst/>
          </a:prstGeom>
          <a:noFill/>
          <a:ln w="9525">
            <a:noFill/>
            <a:miter lim="800000"/>
            <a:headEnd/>
            <a:tailEnd/>
          </a:ln>
        </p:spPr>
        <p:txBody>
          <a:bodyPr>
            <a:prstTxWarp prst="textNoShape">
              <a:avLst/>
            </a:prstTxWarp>
            <a:spAutoFit/>
          </a:bodyPr>
          <a:lstStyle/>
          <a:p>
            <a:pPr marL="177800" indent="-177800">
              <a:spcBef>
                <a:spcPct val="100000"/>
              </a:spcBef>
            </a:pPr>
            <a:r>
              <a:rPr lang="en-US" sz="2000">
                <a:solidFill>
                  <a:srgbClr val="000066"/>
                </a:solidFill>
                <a:latin typeface="Georgia" pitchFamily="-1" charset="0"/>
              </a:rPr>
              <a:t>Ground-based observations used to </a:t>
            </a:r>
            <a:r>
              <a:rPr lang="en-US" sz="2000">
                <a:solidFill>
                  <a:srgbClr val="000000"/>
                </a:solidFill>
                <a:latin typeface="Georgia" pitchFamily="-1" charset="0"/>
              </a:rPr>
              <a:t>VALIDATE</a:t>
            </a:r>
            <a:r>
              <a:rPr lang="en-US" sz="2000">
                <a:solidFill>
                  <a:srgbClr val="000066"/>
                </a:solidFill>
                <a:latin typeface="Georgia" pitchFamily="-1" charset="0"/>
              </a:rPr>
              <a:t> model output</a:t>
            </a:r>
          </a:p>
        </p:txBody>
      </p:sp>
      <p:grpSp>
        <p:nvGrpSpPr>
          <p:cNvPr id="2" name="Group 7"/>
          <p:cNvGrpSpPr>
            <a:grpSpLocks noChangeAspect="1"/>
          </p:cNvGrpSpPr>
          <p:nvPr/>
        </p:nvGrpSpPr>
        <p:grpSpPr bwMode="auto">
          <a:xfrm>
            <a:off x="585788" y="2136775"/>
            <a:ext cx="3198812" cy="1597025"/>
            <a:chOff x="2016" y="564"/>
            <a:chExt cx="1727" cy="862"/>
          </a:xfrm>
        </p:grpSpPr>
        <p:grpSp>
          <p:nvGrpSpPr>
            <p:cNvPr id="3" name="Group 8"/>
            <p:cNvGrpSpPr>
              <a:grpSpLocks noChangeAspect="1"/>
            </p:cNvGrpSpPr>
            <p:nvPr/>
          </p:nvGrpSpPr>
          <p:grpSpPr bwMode="auto">
            <a:xfrm>
              <a:off x="2016" y="564"/>
              <a:ext cx="1727" cy="862"/>
              <a:chOff x="2016" y="564"/>
              <a:chExt cx="1727" cy="862"/>
            </a:xfrm>
          </p:grpSpPr>
          <p:pic>
            <p:nvPicPr>
              <p:cNvPr id="16412" name="Picture 9"/>
              <p:cNvPicPr>
                <a:picLocks noChangeAspect="1" noChangeArrowheads="1"/>
              </p:cNvPicPr>
              <p:nvPr/>
            </p:nvPicPr>
            <p:blipFill>
              <a:blip r:embed="rId3"/>
              <a:srcRect l="7735" t="81538" r="7735" b="11444"/>
              <a:stretch>
                <a:fillRect/>
              </a:stretch>
            </p:blipFill>
            <p:spPr bwMode="auto">
              <a:xfrm>
                <a:off x="2017" y="1315"/>
                <a:ext cx="1726" cy="111"/>
              </a:xfrm>
              <a:prstGeom prst="rect">
                <a:avLst/>
              </a:prstGeom>
              <a:noFill/>
              <a:ln w="9525">
                <a:noFill/>
                <a:miter lim="800000"/>
                <a:headEnd/>
                <a:tailEnd/>
              </a:ln>
            </p:spPr>
          </p:pic>
          <p:pic>
            <p:nvPicPr>
              <p:cNvPr id="16413" name="Picture 10"/>
              <p:cNvPicPr>
                <a:picLocks noChangeAspect="1" noChangeArrowheads="1"/>
              </p:cNvPicPr>
              <p:nvPr/>
            </p:nvPicPr>
            <p:blipFill>
              <a:blip r:embed="rId4"/>
              <a:srcRect l="7735" t="25749" r="7735" b="25749"/>
              <a:stretch>
                <a:fillRect/>
              </a:stretch>
            </p:blipFill>
            <p:spPr bwMode="auto">
              <a:xfrm>
                <a:off x="2016" y="564"/>
                <a:ext cx="1727" cy="766"/>
              </a:xfrm>
              <a:prstGeom prst="rect">
                <a:avLst/>
              </a:prstGeom>
              <a:noFill/>
              <a:ln w="9525">
                <a:noFill/>
                <a:miter lim="800000"/>
                <a:headEnd/>
                <a:tailEnd/>
              </a:ln>
            </p:spPr>
          </p:pic>
        </p:grpSp>
        <p:sp>
          <p:nvSpPr>
            <p:cNvPr id="16411" name="Text Box 11"/>
            <p:cNvSpPr txBox="1">
              <a:spLocks noChangeAspect="1" noChangeArrowheads="1"/>
            </p:cNvSpPr>
            <p:nvPr/>
          </p:nvSpPr>
          <p:spPr bwMode="auto">
            <a:xfrm>
              <a:off x="2652" y="1158"/>
              <a:ext cx="1021" cy="164"/>
            </a:xfrm>
            <a:prstGeom prst="rect">
              <a:avLst/>
            </a:prstGeom>
            <a:noFill/>
            <a:ln w="9525">
              <a:noFill/>
              <a:miter lim="800000"/>
              <a:headEnd/>
              <a:tailEnd/>
            </a:ln>
          </p:spPr>
          <p:txBody>
            <a:bodyPr>
              <a:prstTxWarp prst="textNoShape">
                <a:avLst/>
              </a:prstTxWarp>
              <a:spAutoFit/>
            </a:bodyPr>
            <a:lstStyle/>
            <a:p>
              <a:r>
                <a:rPr lang="en-US" sz="1400">
                  <a:solidFill>
                    <a:srgbClr val="000066"/>
                  </a:solidFill>
                  <a:latin typeface="Georgia" pitchFamily="-1" charset="0"/>
                </a:rPr>
                <a:t>SW RADIATION</a:t>
              </a:r>
            </a:p>
          </p:txBody>
        </p:sp>
      </p:grpSp>
      <p:grpSp>
        <p:nvGrpSpPr>
          <p:cNvPr id="4" name="Group 12"/>
          <p:cNvGrpSpPr>
            <a:grpSpLocks/>
          </p:cNvGrpSpPr>
          <p:nvPr/>
        </p:nvGrpSpPr>
        <p:grpSpPr bwMode="auto">
          <a:xfrm>
            <a:off x="5229225" y="3657600"/>
            <a:ext cx="3198813" cy="1589088"/>
            <a:chOff x="3249" y="2340"/>
            <a:chExt cx="2015" cy="1001"/>
          </a:xfrm>
        </p:grpSpPr>
        <p:grpSp>
          <p:nvGrpSpPr>
            <p:cNvPr id="5" name="Group 13"/>
            <p:cNvGrpSpPr>
              <a:grpSpLocks noChangeAspect="1"/>
            </p:cNvGrpSpPr>
            <p:nvPr/>
          </p:nvGrpSpPr>
          <p:grpSpPr bwMode="auto">
            <a:xfrm>
              <a:off x="3249" y="2340"/>
              <a:ext cx="2015" cy="1001"/>
              <a:chOff x="-153" y="613"/>
              <a:chExt cx="4410" cy="2191"/>
            </a:xfrm>
          </p:grpSpPr>
          <p:pic>
            <p:nvPicPr>
              <p:cNvPr id="16408" name="Picture 14"/>
              <p:cNvPicPr>
                <a:picLocks noChangeAspect="1" noChangeArrowheads="1"/>
              </p:cNvPicPr>
              <p:nvPr/>
            </p:nvPicPr>
            <p:blipFill>
              <a:blip r:embed="rId5"/>
              <a:srcRect l="7735" t="25749" r="7735" b="25749"/>
              <a:stretch>
                <a:fillRect/>
              </a:stretch>
            </p:blipFill>
            <p:spPr bwMode="auto">
              <a:xfrm>
                <a:off x="-149" y="613"/>
                <a:ext cx="4406" cy="1952"/>
              </a:xfrm>
              <a:prstGeom prst="rect">
                <a:avLst/>
              </a:prstGeom>
              <a:noFill/>
              <a:ln w="9525">
                <a:noFill/>
                <a:miter lim="800000"/>
                <a:headEnd/>
                <a:tailEnd/>
              </a:ln>
            </p:spPr>
          </p:pic>
          <p:pic>
            <p:nvPicPr>
              <p:cNvPr id="16409" name="Picture 15"/>
              <p:cNvPicPr>
                <a:picLocks noChangeAspect="1" noChangeArrowheads="1"/>
              </p:cNvPicPr>
              <p:nvPr/>
            </p:nvPicPr>
            <p:blipFill>
              <a:blip r:embed="rId5"/>
              <a:srcRect l="7735" t="81538" r="7735" b="11444"/>
              <a:stretch>
                <a:fillRect/>
              </a:stretch>
            </p:blipFill>
            <p:spPr bwMode="auto">
              <a:xfrm>
                <a:off x="-153" y="2522"/>
                <a:ext cx="4406" cy="282"/>
              </a:xfrm>
              <a:prstGeom prst="rect">
                <a:avLst/>
              </a:prstGeom>
              <a:noFill/>
              <a:ln w="9525">
                <a:noFill/>
                <a:miter lim="800000"/>
                <a:headEnd/>
                <a:tailEnd/>
              </a:ln>
            </p:spPr>
          </p:pic>
        </p:grpSp>
        <p:sp>
          <p:nvSpPr>
            <p:cNvPr id="16407" name="Text Box 16"/>
            <p:cNvSpPr txBox="1">
              <a:spLocks noChangeAspect="1" noChangeArrowheads="1"/>
            </p:cNvSpPr>
            <p:nvPr/>
          </p:nvSpPr>
          <p:spPr bwMode="auto">
            <a:xfrm>
              <a:off x="3956" y="3062"/>
              <a:ext cx="1297" cy="173"/>
            </a:xfrm>
            <a:prstGeom prst="rect">
              <a:avLst/>
            </a:prstGeom>
            <a:noFill/>
            <a:ln w="9525">
              <a:noFill/>
              <a:miter lim="800000"/>
              <a:headEnd/>
              <a:tailEnd/>
            </a:ln>
          </p:spPr>
          <p:txBody>
            <a:bodyPr>
              <a:prstTxWarp prst="textNoShape">
                <a:avLst/>
              </a:prstTxWarp>
              <a:spAutoFit/>
            </a:bodyPr>
            <a:lstStyle/>
            <a:p>
              <a:r>
                <a:rPr lang="en-US" sz="1200">
                  <a:solidFill>
                    <a:srgbClr val="000066"/>
                  </a:solidFill>
                  <a:latin typeface="Georgia" pitchFamily="-1" charset="0"/>
                </a:rPr>
                <a:t>MODIS SNOW COVER</a:t>
              </a:r>
            </a:p>
          </p:txBody>
        </p:sp>
      </p:grpSp>
      <p:grpSp>
        <p:nvGrpSpPr>
          <p:cNvPr id="6" name="Group 17"/>
          <p:cNvGrpSpPr>
            <a:grpSpLocks/>
          </p:cNvGrpSpPr>
          <p:nvPr/>
        </p:nvGrpSpPr>
        <p:grpSpPr bwMode="auto">
          <a:xfrm>
            <a:off x="3871913" y="863600"/>
            <a:ext cx="5114925" cy="1719263"/>
            <a:chOff x="2457" y="544"/>
            <a:chExt cx="3222" cy="1083"/>
          </a:xfrm>
        </p:grpSpPr>
        <p:pic>
          <p:nvPicPr>
            <p:cNvPr id="16401" name="Picture 18"/>
            <p:cNvPicPr>
              <a:picLocks noChangeAspect="1" noChangeArrowheads="1"/>
            </p:cNvPicPr>
            <p:nvPr/>
          </p:nvPicPr>
          <p:blipFill>
            <a:blip r:embed="rId6"/>
            <a:srcRect l="22098" t="81538" r="22098" b="11444"/>
            <a:stretch>
              <a:fillRect/>
            </a:stretch>
          </p:blipFill>
          <p:spPr bwMode="auto">
            <a:xfrm>
              <a:off x="2612" y="1324"/>
              <a:ext cx="1328" cy="128"/>
            </a:xfrm>
            <a:prstGeom prst="rect">
              <a:avLst/>
            </a:prstGeom>
            <a:noFill/>
            <a:ln w="9525">
              <a:noFill/>
              <a:miter lim="800000"/>
              <a:headEnd/>
              <a:tailEnd/>
            </a:ln>
          </p:spPr>
        </p:pic>
        <p:sp>
          <p:nvSpPr>
            <p:cNvPr id="16402" name="Text Box 19"/>
            <p:cNvSpPr txBox="1">
              <a:spLocks noChangeAspect="1" noChangeArrowheads="1"/>
            </p:cNvSpPr>
            <p:nvPr/>
          </p:nvSpPr>
          <p:spPr bwMode="auto">
            <a:xfrm>
              <a:off x="2965" y="1426"/>
              <a:ext cx="1192" cy="192"/>
            </a:xfrm>
            <a:prstGeom prst="rect">
              <a:avLst/>
            </a:prstGeom>
            <a:noFill/>
            <a:ln w="9525">
              <a:noFill/>
              <a:miter lim="800000"/>
              <a:headEnd/>
              <a:tailEnd/>
            </a:ln>
          </p:spPr>
          <p:txBody>
            <a:bodyPr>
              <a:prstTxWarp prst="textNoShape">
                <a:avLst/>
              </a:prstTxWarp>
              <a:spAutoFit/>
            </a:bodyPr>
            <a:lstStyle/>
            <a:p>
              <a:r>
                <a:rPr lang="en-US" sz="1400">
                  <a:solidFill>
                    <a:srgbClr val="000066"/>
                  </a:solidFill>
                  <a:latin typeface="Georgia" pitchFamily="-1" charset="0"/>
                </a:rPr>
                <a:t>PRECIPITATION</a:t>
              </a:r>
            </a:p>
          </p:txBody>
        </p:sp>
        <p:pic>
          <p:nvPicPr>
            <p:cNvPr id="16403" name="Picture 20"/>
            <p:cNvPicPr>
              <a:picLocks noChangeAspect="1" noChangeArrowheads="1"/>
            </p:cNvPicPr>
            <p:nvPr/>
          </p:nvPicPr>
          <p:blipFill>
            <a:blip r:embed="rId7"/>
            <a:srcRect l="7735" t="25749" r="7735" b="25749"/>
            <a:stretch>
              <a:fillRect/>
            </a:stretch>
          </p:blipFill>
          <p:spPr bwMode="auto">
            <a:xfrm>
              <a:off x="2457" y="544"/>
              <a:ext cx="1727" cy="765"/>
            </a:xfrm>
            <a:prstGeom prst="rect">
              <a:avLst/>
            </a:prstGeom>
            <a:noFill/>
            <a:ln w="9525">
              <a:noFill/>
              <a:miter lim="800000"/>
              <a:headEnd/>
              <a:tailEnd/>
            </a:ln>
          </p:spPr>
        </p:pic>
        <p:pic>
          <p:nvPicPr>
            <p:cNvPr id="16404" name="Picture 21"/>
            <p:cNvPicPr>
              <a:picLocks noChangeAspect="1" noChangeArrowheads="1"/>
            </p:cNvPicPr>
            <p:nvPr/>
          </p:nvPicPr>
          <p:blipFill>
            <a:blip r:embed="rId8"/>
            <a:srcRect l="7735" t="25749" r="7735" b="25749"/>
            <a:stretch>
              <a:fillRect/>
            </a:stretch>
          </p:blipFill>
          <p:spPr bwMode="auto">
            <a:xfrm>
              <a:off x="3952" y="861"/>
              <a:ext cx="1727" cy="766"/>
            </a:xfrm>
            <a:prstGeom prst="rect">
              <a:avLst/>
            </a:prstGeom>
            <a:noFill/>
            <a:ln w="9525">
              <a:noFill/>
              <a:miter lim="800000"/>
              <a:headEnd/>
              <a:tailEnd/>
            </a:ln>
          </p:spPr>
        </p:pic>
        <p:sp>
          <p:nvSpPr>
            <p:cNvPr id="16405" name="AutoShape 22"/>
            <p:cNvSpPr>
              <a:spLocks noChangeArrowheads="1"/>
            </p:cNvSpPr>
            <p:nvPr/>
          </p:nvSpPr>
          <p:spPr bwMode="auto">
            <a:xfrm rot="5431929">
              <a:off x="4239" y="441"/>
              <a:ext cx="279" cy="612"/>
            </a:xfrm>
            <a:custGeom>
              <a:avLst/>
              <a:gdLst>
                <a:gd name="T0" fmla="*/ 3 w 21600"/>
                <a:gd name="T1" fmla="*/ 0 h 21600"/>
                <a:gd name="T2" fmla="*/ 3 w 21600"/>
                <a:gd name="T3" fmla="*/ 10 h 21600"/>
                <a:gd name="T4" fmla="*/ 1 w 21600"/>
                <a:gd name="T5" fmla="*/ 17 h 21600"/>
                <a:gd name="T6" fmla="*/ 4 w 21600"/>
                <a:gd name="T7" fmla="*/ 5 h 21600"/>
                <a:gd name="T8" fmla="*/ 3 60000 65536"/>
                <a:gd name="T9" fmla="*/ 1 60000 65536"/>
                <a:gd name="T10" fmla="*/ 1 60000 65536"/>
                <a:gd name="T11" fmla="*/ 0 60000 65536"/>
                <a:gd name="T12" fmla="*/ 12465 w 21600"/>
                <a:gd name="T13" fmla="*/ 2929 h 21600"/>
                <a:gd name="T14" fmla="*/ 18194 w 21600"/>
                <a:gd name="T15" fmla="*/ 9247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9525">
              <a:noFill/>
              <a:miter lim="800000"/>
              <a:headEnd/>
              <a:tailEnd/>
            </a:ln>
          </p:spPr>
          <p:txBody>
            <a:bodyPr wrap="none" anchor="ctr">
              <a:prstTxWarp prst="textNoShape">
                <a:avLst/>
              </a:prstTxWarp>
            </a:bodyPr>
            <a:lstStyle/>
            <a:p>
              <a:endParaRPr lang="en-US"/>
            </a:p>
          </p:txBody>
        </p:sp>
      </p:grpSp>
      <p:pic>
        <p:nvPicPr>
          <p:cNvPr id="16394" name="Picture 23"/>
          <p:cNvPicPr>
            <a:picLocks noChangeAspect="1" noChangeArrowheads="1"/>
          </p:cNvPicPr>
          <p:nvPr/>
        </p:nvPicPr>
        <p:blipFill>
          <a:blip r:embed="rId9"/>
          <a:srcRect l="25412" t="18596" r="15468" b="31471"/>
          <a:stretch>
            <a:fillRect/>
          </a:stretch>
        </p:blipFill>
        <p:spPr bwMode="auto">
          <a:xfrm>
            <a:off x="2593975" y="5105400"/>
            <a:ext cx="2111375" cy="1374775"/>
          </a:xfrm>
          <a:prstGeom prst="rect">
            <a:avLst/>
          </a:prstGeom>
          <a:noFill/>
          <a:ln w="9525">
            <a:noFill/>
            <a:miter lim="800000"/>
            <a:headEnd/>
            <a:tailEnd/>
          </a:ln>
        </p:spPr>
      </p:pic>
      <p:pic>
        <p:nvPicPr>
          <p:cNvPr id="16395" name="Picture 24"/>
          <p:cNvPicPr>
            <a:picLocks noChangeAspect="1" noChangeArrowheads="1"/>
          </p:cNvPicPr>
          <p:nvPr/>
        </p:nvPicPr>
        <p:blipFill>
          <a:blip r:embed="rId10"/>
          <a:srcRect l="25412" t="18596" r="15468" b="31471"/>
          <a:stretch>
            <a:fillRect/>
          </a:stretch>
        </p:blipFill>
        <p:spPr bwMode="auto">
          <a:xfrm>
            <a:off x="403225" y="4724400"/>
            <a:ext cx="2111375" cy="1374775"/>
          </a:xfrm>
          <a:prstGeom prst="rect">
            <a:avLst/>
          </a:prstGeom>
          <a:noFill/>
          <a:ln w="9525">
            <a:noFill/>
            <a:miter lim="800000"/>
            <a:headEnd/>
            <a:tailEnd/>
          </a:ln>
        </p:spPr>
      </p:pic>
      <p:sp>
        <p:nvSpPr>
          <p:cNvPr id="16396" name="AutoShape 25"/>
          <p:cNvSpPr>
            <a:spLocks noChangeArrowheads="1"/>
          </p:cNvSpPr>
          <p:nvPr/>
        </p:nvSpPr>
        <p:spPr bwMode="auto">
          <a:xfrm rot="5431929">
            <a:off x="2724150" y="4548188"/>
            <a:ext cx="369888" cy="785812"/>
          </a:xfrm>
          <a:custGeom>
            <a:avLst/>
            <a:gdLst>
              <a:gd name="T0" fmla="*/ 4435642 w 21600"/>
              <a:gd name="T1" fmla="*/ 0 h 21600"/>
              <a:gd name="T2" fmla="*/ 4435642 w 21600"/>
              <a:gd name="T3" fmla="*/ 16091320 h 21600"/>
              <a:gd name="T4" fmla="*/ 949242 w 21600"/>
              <a:gd name="T5" fmla="*/ 28587986 h 21600"/>
              <a:gd name="T6" fmla="*/ 6334127 w 21600"/>
              <a:gd name="T7" fmla="*/ 8045660 h 21600"/>
              <a:gd name="T8" fmla="*/ 3 60000 65536"/>
              <a:gd name="T9" fmla="*/ 1 60000 65536"/>
              <a:gd name="T10" fmla="*/ 1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9525">
            <a:noFill/>
            <a:miter lim="800000"/>
            <a:headEnd/>
            <a:tailEnd/>
          </a:ln>
        </p:spPr>
        <p:txBody>
          <a:bodyPr wrap="none" anchor="ctr">
            <a:prstTxWarp prst="textNoShape">
              <a:avLst/>
            </a:prstTxWarp>
          </a:bodyPr>
          <a:lstStyle/>
          <a:p>
            <a:endParaRPr lang="en-US"/>
          </a:p>
        </p:txBody>
      </p:sp>
      <p:pic>
        <p:nvPicPr>
          <p:cNvPr id="16397" name="Picture 26"/>
          <p:cNvPicPr>
            <a:picLocks noChangeAspect="1" noChangeArrowheads="1"/>
          </p:cNvPicPr>
          <p:nvPr/>
        </p:nvPicPr>
        <p:blipFill>
          <a:blip r:embed="rId11"/>
          <a:srcRect l="25412" t="77962" r="25412" b="16451"/>
          <a:stretch>
            <a:fillRect/>
          </a:stretch>
        </p:blipFill>
        <p:spPr bwMode="auto">
          <a:xfrm>
            <a:off x="439738" y="6127750"/>
            <a:ext cx="2109787" cy="185738"/>
          </a:xfrm>
          <a:prstGeom prst="rect">
            <a:avLst/>
          </a:prstGeom>
          <a:noFill/>
          <a:ln w="9525">
            <a:noFill/>
            <a:miter lim="800000"/>
            <a:headEnd/>
            <a:tailEnd/>
          </a:ln>
        </p:spPr>
      </p:pic>
      <p:sp>
        <p:nvSpPr>
          <p:cNvPr id="16398" name="Text Box 27"/>
          <p:cNvSpPr txBox="1">
            <a:spLocks noChangeAspect="1" noChangeArrowheads="1"/>
          </p:cNvSpPr>
          <p:nvPr/>
        </p:nvSpPr>
        <p:spPr bwMode="auto">
          <a:xfrm>
            <a:off x="344488" y="6235700"/>
            <a:ext cx="2692400" cy="304800"/>
          </a:xfrm>
          <a:prstGeom prst="rect">
            <a:avLst/>
          </a:prstGeom>
          <a:noFill/>
          <a:ln w="9525">
            <a:noFill/>
            <a:miter lim="800000"/>
            <a:headEnd/>
            <a:tailEnd/>
          </a:ln>
        </p:spPr>
        <p:txBody>
          <a:bodyPr>
            <a:prstTxWarp prst="textNoShape">
              <a:avLst/>
            </a:prstTxWarp>
            <a:spAutoFit/>
          </a:bodyPr>
          <a:lstStyle/>
          <a:p>
            <a:r>
              <a:rPr lang="en-US" sz="1400">
                <a:solidFill>
                  <a:srgbClr val="000066"/>
                </a:solidFill>
                <a:latin typeface="Georgia" pitchFamily="-1" charset="0"/>
              </a:rPr>
              <a:t>SNOW WATER EQUIVALENT</a:t>
            </a:r>
          </a:p>
        </p:txBody>
      </p:sp>
      <p:sp>
        <p:nvSpPr>
          <p:cNvPr id="64540" name="Text Box 28"/>
          <p:cNvSpPr txBox="1">
            <a:spLocks noChangeArrowheads="1"/>
          </p:cNvSpPr>
          <p:nvPr/>
        </p:nvSpPr>
        <p:spPr bwMode="auto">
          <a:xfrm>
            <a:off x="8077200" y="6400800"/>
            <a:ext cx="1066800" cy="487363"/>
          </a:xfrm>
          <a:prstGeom prst="rect">
            <a:avLst/>
          </a:prstGeom>
          <a:noFill/>
          <a:ln w="9525">
            <a:noFill/>
            <a:miter lim="800000"/>
            <a:headEnd/>
            <a:tailEnd/>
          </a:ln>
          <a:effectLst/>
        </p:spPr>
        <p:txBody>
          <a:bodyPr>
            <a:spAutoFit/>
          </a:bodyPr>
          <a:lstStyle/>
          <a:p>
            <a:pPr algn="r">
              <a:defRPr/>
            </a:pPr>
            <a:r>
              <a:rPr lang="en-US" sz="1400">
                <a:solidFill>
                  <a:srgbClr val="000000"/>
                </a:solidFill>
                <a:effectLst>
                  <a:outerShdw blurRad="38100" dist="38100" dir="2700000" algn="tl">
                    <a:srgbClr val="C0C0C0"/>
                  </a:outerShdw>
                </a:effectLst>
                <a:latin typeface="Times New Roman" pitchFamily="18" charset="0"/>
                <a:ea typeface="+mn-ea"/>
                <a:cs typeface="+mn-cs"/>
              </a:rPr>
              <a:t>Matt Rodell</a:t>
            </a:r>
          </a:p>
          <a:p>
            <a:pPr algn="r">
              <a:defRPr/>
            </a:pPr>
            <a:r>
              <a:rPr lang="en-US" sz="1200">
                <a:solidFill>
                  <a:srgbClr val="000000"/>
                </a:solidFill>
                <a:effectLst>
                  <a:outerShdw blurRad="38100" dist="38100" dir="2700000" algn="tl">
                    <a:srgbClr val="C0C0C0"/>
                  </a:outerShdw>
                </a:effectLst>
                <a:latin typeface="Times New Roman" pitchFamily="18" charset="0"/>
                <a:ea typeface="+mn-ea"/>
                <a:cs typeface="+mn-cs"/>
              </a:rPr>
              <a:t>NASA GSFC</a:t>
            </a:r>
          </a:p>
        </p:txBody>
      </p:sp>
      <p:sp>
        <p:nvSpPr>
          <p:cNvPr id="16400" name="Text Box 4"/>
          <p:cNvSpPr txBox="1">
            <a:spLocks noChangeArrowheads="1"/>
          </p:cNvSpPr>
          <p:nvPr/>
        </p:nvSpPr>
        <p:spPr bwMode="auto">
          <a:xfrm>
            <a:off x="4933950" y="6029325"/>
            <a:ext cx="3905250" cy="523875"/>
          </a:xfrm>
          <a:prstGeom prst="rect">
            <a:avLst/>
          </a:prstGeom>
          <a:noFill/>
          <a:ln w="9525">
            <a:noFill/>
            <a:miter lim="800000"/>
            <a:headEnd/>
            <a:tailEnd/>
          </a:ln>
        </p:spPr>
        <p:txBody>
          <a:bodyPr>
            <a:prstTxWarp prst="textNoShape">
              <a:avLst/>
            </a:prstTxWarp>
            <a:spAutoFit/>
          </a:bodyPr>
          <a:lstStyle/>
          <a:p>
            <a:r>
              <a:rPr lang="en-US" sz="1400" b="1">
                <a:solidFill>
                  <a:srgbClr val="000000"/>
                </a:solidFill>
              </a:rPr>
              <a:t>Examples from NASA’s GLDAS</a:t>
            </a:r>
          </a:p>
          <a:p>
            <a:r>
              <a:rPr lang="en-US" sz="1400" b="1">
                <a:solidFill>
                  <a:srgbClr val="000000"/>
                </a:solidFill>
              </a:rPr>
              <a:t>http://ldas.gsfc.nasa.gov/</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342900" y="1066800"/>
            <a:ext cx="8458200" cy="4870450"/>
          </a:xfrm>
          <a:prstGeom prst="rect">
            <a:avLst/>
          </a:prstGeom>
          <a:noFill/>
          <a:ln w="9525">
            <a:noFill/>
            <a:miter lim="800000"/>
            <a:headEnd/>
            <a:tailEnd/>
          </a:ln>
        </p:spPr>
        <p:txBody>
          <a:bodyPr>
            <a:prstTxWarp prst="textNoShape">
              <a:avLst/>
            </a:prstTxWarp>
            <a:spAutoFit/>
          </a:bodyPr>
          <a:lstStyle/>
          <a:p>
            <a:pPr>
              <a:spcBef>
                <a:spcPct val="25000"/>
              </a:spcBef>
            </a:pPr>
            <a:r>
              <a:rPr lang="en-US">
                <a:solidFill>
                  <a:srgbClr val="002060"/>
                </a:solidFill>
                <a:latin typeface="Georgia" pitchFamily="-1" charset="0"/>
              </a:rPr>
              <a:t>GRACE has provided a wealth of new data for hydrology, but it is limited by</a:t>
            </a:r>
          </a:p>
          <a:p>
            <a:pPr lvl="1">
              <a:spcBef>
                <a:spcPct val="25000"/>
              </a:spcBef>
              <a:buFontTx/>
              <a:buChar char="-"/>
            </a:pPr>
            <a:r>
              <a:rPr lang="en-US">
                <a:solidFill>
                  <a:srgbClr val="002060"/>
                </a:solidFill>
                <a:latin typeface="Georgia" pitchFamily="-1" charset="0"/>
              </a:rPr>
              <a:t> product latency</a:t>
            </a:r>
          </a:p>
          <a:p>
            <a:pPr lvl="1">
              <a:spcBef>
                <a:spcPct val="25000"/>
              </a:spcBef>
              <a:buFontTx/>
              <a:buChar char="-"/>
            </a:pPr>
            <a:r>
              <a:rPr lang="en-US">
                <a:solidFill>
                  <a:srgbClr val="002060"/>
                </a:solidFill>
                <a:latin typeface="Georgia" pitchFamily="-1" charset="0"/>
              </a:rPr>
              <a:t> low spatial resolution</a:t>
            </a:r>
          </a:p>
          <a:p>
            <a:pPr lvl="1">
              <a:spcBef>
                <a:spcPct val="25000"/>
              </a:spcBef>
              <a:buFontTx/>
              <a:buChar char="-"/>
            </a:pPr>
            <a:r>
              <a:rPr lang="en-US">
                <a:solidFill>
                  <a:srgbClr val="002060"/>
                </a:solidFill>
                <a:latin typeface="Georgia" pitchFamily="-1" charset="0"/>
              </a:rPr>
              <a:t> low temporal resolution</a:t>
            </a:r>
          </a:p>
          <a:p>
            <a:pPr lvl="1">
              <a:spcBef>
                <a:spcPct val="25000"/>
              </a:spcBef>
              <a:buFontTx/>
              <a:buChar char="-"/>
            </a:pPr>
            <a:r>
              <a:rPr lang="en-US">
                <a:solidFill>
                  <a:srgbClr val="002060"/>
                </a:solidFill>
                <a:latin typeface="Georgia" pitchFamily="-1" charset="0"/>
              </a:rPr>
              <a:t> lack of info on vertical distribution of observed mass changes</a:t>
            </a:r>
          </a:p>
          <a:p>
            <a:pPr>
              <a:spcBef>
                <a:spcPct val="25000"/>
              </a:spcBef>
            </a:pPr>
            <a:r>
              <a:rPr lang="en-US">
                <a:solidFill>
                  <a:srgbClr val="002060"/>
                </a:solidFill>
                <a:latin typeface="Georgia" pitchFamily="-1" charset="0"/>
              </a:rPr>
              <a:t>Hydrologic models simulate the terrestrial water cycle, but accuracy is limited by </a:t>
            </a:r>
          </a:p>
          <a:p>
            <a:pPr lvl="1">
              <a:spcBef>
                <a:spcPct val="25000"/>
              </a:spcBef>
            </a:pPr>
            <a:r>
              <a:rPr lang="en-US">
                <a:solidFill>
                  <a:srgbClr val="002060"/>
                </a:solidFill>
                <a:latin typeface="Georgia" pitchFamily="-1" charset="0"/>
              </a:rPr>
              <a:t>- the quality of the input forcing and parameter data </a:t>
            </a:r>
          </a:p>
          <a:p>
            <a:pPr lvl="1">
              <a:spcBef>
                <a:spcPct val="25000"/>
              </a:spcBef>
            </a:pPr>
            <a:r>
              <a:rPr lang="en-US">
                <a:solidFill>
                  <a:srgbClr val="002060"/>
                </a:solidFill>
                <a:latin typeface="Georgia" pitchFamily="-1" charset="0"/>
              </a:rPr>
              <a:t>- the model developers’ understanding of the physics involved</a:t>
            </a:r>
          </a:p>
          <a:p>
            <a:pPr lvl="1">
              <a:spcBef>
                <a:spcPct val="25000"/>
              </a:spcBef>
            </a:pPr>
            <a:r>
              <a:rPr lang="en-US">
                <a:solidFill>
                  <a:srgbClr val="002060"/>
                </a:solidFill>
                <a:latin typeface="Georgia" pitchFamily="-1" charset="0"/>
              </a:rPr>
              <a:t>- simplifications necessary to simulate physical processes economically </a:t>
            </a:r>
          </a:p>
          <a:p>
            <a:pPr>
              <a:spcBef>
                <a:spcPct val="25000"/>
              </a:spcBef>
            </a:pPr>
            <a:r>
              <a:rPr lang="en-US">
                <a:solidFill>
                  <a:srgbClr val="002060"/>
                </a:solidFill>
                <a:latin typeface="Georgia" pitchFamily="-1" charset="0"/>
              </a:rPr>
              <a:t>Data assimilation can harness the advantages of each:</a:t>
            </a:r>
          </a:p>
          <a:p>
            <a:pPr lvl="1">
              <a:spcBef>
                <a:spcPct val="25000"/>
              </a:spcBef>
              <a:buFontTx/>
              <a:buChar char="-"/>
            </a:pPr>
            <a:r>
              <a:rPr lang="en-US">
                <a:solidFill>
                  <a:srgbClr val="002060"/>
                </a:solidFill>
                <a:latin typeface="Georgia" pitchFamily="-1" charset="0"/>
              </a:rPr>
              <a:t> models provide physically consistent, high resolution output</a:t>
            </a:r>
          </a:p>
          <a:p>
            <a:pPr lvl="1">
              <a:spcBef>
                <a:spcPct val="25000"/>
              </a:spcBef>
              <a:buFontTx/>
              <a:buChar char="-"/>
            </a:pPr>
            <a:r>
              <a:rPr lang="en-US">
                <a:solidFill>
                  <a:srgbClr val="002060"/>
                </a:solidFill>
                <a:latin typeface="Georgia" pitchFamily="-1" charset="0"/>
              </a:rPr>
              <a:t> models can run up to near-real time</a:t>
            </a:r>
          </a:p>
          <a:p>
            <a:pPr lvl="1">
              <a:spcBef>
                <a:spcPct val="25000"/>
              </a:spcBef>
              <a:buFontTx/>
              <a:buChar char="-"/>
            </a:pPr>
            <a:r>
              <a:rPr lang="en-US">
                <a:solidFill>
                  <a:srgbClr val="002060"/>
                </a:solidFill>
                <a:latin typeface="Georgia" pitchFamily="-1" charset="0"/>
              </a:rPr>
              <a:t> GRACE and other observations anchor the results in reality</a:t>
            </a:r>
          </a:p>
          <a:p>
            <a:pPr lvl="1">
              <a:spcBef>
                <a:spcPct val="25000"/>
              </a:spcBef>
              <a:buFontTx/>
              <a:buChar char="-"/>
            </a:pPr>
            <a:r>
              <a:rPr lang="en-US">
                <a:solidFill>
                  <a:srgbClr val="002060"/>
                </a:solidFill>
                <a:latin typeface="Georgia" pitchFamily="-1" charset="0"/>
              </a:rPr>
              <a:t> DA incorporates error information to ensure optimal blending</a:t>
            </a:r>
          </a:p>
        </p:txBody>
      </p:sp>
      <p:sp>
        <p:nvSpPr>
          <p:cNvPr id="63492" name="Text Box 4"/>
          <p:cNvSpPr txBox="1">
            <a:spLocks noChangeArrowheads="1"/>
          </p:cNvSpPr>
          <p:nvPr/>
        </p:nvSpPr>
        <p:spPr bwMode="auto">
          <a:xfrm>
            <a:off x="762000" y="304800"/>
            <a:ext cx="7696200" cy="457200"/>
          </a:xfrm>
          <a:prstGeom prst="rect">
            <a:avLst/>
          </a:prstGeom>
          <a:noFill/>
          <a:ln w="9525">
            <a:noFill/>
            <a:miter lim="800000"/>
            <a:headEnd/>
            <a:tailEnd/>
          </a:ln>
          <a:effectLst/>
        </p:spPr>
        <p:txBody>
          <a:bodyPr>
            <a:spAutoFit/>
          </a:bodyPr>
          <a:lstStyle/>
          <a:p>
            <a:pPr algn="ctr">
              <a:defRPr/>
            </a:pPr>
            <a:r>
              <a:rPr lang="en-US" sz="2400" b="1" dirty="0">
                <a:solidFill>
                  <a:srgbClr val="000000"/>
                </a:solidFill>
                <a:effectLst>
                  <a:outerShdw blurRad="38100" dist="38100" dir="2700000" algn="tl">
                    <a:srgbClr val="C0C0C0"/>
                  </a:outerShdw>
                </a:effectLst>
                <a:latin typeface="+mn-lt"/>
                <a:ea typeface="+mn-ea"/>
                <a:cs typeface="+mn-cs"/>
              </a:rPr>
              <a:t>GRACE Data Assimilation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57150" y="152400"/>
            <a:ext cx="9086850" cy="457200"/>
          </a:xfrm>
          <a:prstGeom prst="rect">
            <a:avLst/>
          </a:prstGeom>
          <a:noFill/>
          <a:ln w="9525">
            <a:noFill/>
            <a:miter lim="800000"/>
            <a:headEnd/>
            <a:tailEnd/>
          </a:ln>
          <a:effectLst/>
        </p:spPr>
        <p:txBody>
          <a:bodyPr anchor="ctr"/>
          <a:lstStyle/>
          <a:p>
            <a:pPr algn="ctr" fontAlgn="auto">
              <a:spcBef>
                <a:spcPts val="0"/>
              </a:spcBef>
              <a:spcAft>
                <a:spcPts val="0"/>
              </a:spcAft>
              <a:defRPr/>
            </a:pPr>
            <a:r>
              <a:rPr lang="en-US" sz="2400" b="1" dirty="0">
                <a:solidFill>
                  <a:prstClr val="black"/>
                </a:solidFill>
                <a:effectLst>
                  <a:outerShdw blurRad="38100" dist="38100" dir="2700000" algn="tl">
                    <a:srgbClr val="C0C0C0"/>
                  </a:outerShdw>
                </a:effectLst>
                <a:latin typeface="Arial" pitchFamily="34" charset="0"/>
                <a:ea typeface="+mn-ea"/>
                <a:cs typeface="Arial" pitchFamily="34" charset="0"/>
              </a:rPr>
              <a:t>Regional Water Resources Assessments</a:t>
            </a:r>
          </a:p>
        </p:txBody>
      </p:sp>
      <p:sp>
        <p:nvSpPr>
          <p:cNvPr id="20483" name="Rectangle 21"/>
          <p:cNvSpPr>
            <a:spLocks noChangeArrowheads="1"/>
          </p:cNvSpPr>
          <p:nvPr/>
        </p:nvSpPr>
        <p:spPr bwMode="auto">
          <a:xfrm>
            <a:off x="228600" y="723900"/>
            <a:ext cx="8763000" cy="381000"/>
          </a:xfrm>
          <a:prstGeom prst="rect">
            <a:avLst/>
          </a:prstGeom>
          <a:noFill/>
          <a:ln w="9525">
            <a:noFill/>
            <a:miter lim="800000"/>
            <a:headEnd/>
            <a:tailEnd/>
          </a:ln>
        </p:spPr>
        <p:txBody>
          <a:bodyPr anchor="ctr">
            <a:prstTxWarp prst="textNoShape">
              <a:avLst/>
            </a:prstTxWarp>
          </a:bodyPr>
          <a:lstStyle/>
          <a:p>
            <a:pPr algn="ctr"/>
            <a:r>
              <a:rPr lang="en-US">
                <a:solidFill>
                  <a:srgbClr val="000066"/>
                </a:solidFill>
                <a:latin typeface="Georgia" pitchFamily="-1" charset="0"/>
              </a:rPr>
              <a:t>Example: Middle East North Africa Land Data Assimilation System (MENA LDAS)</a:t>
            </a:r>
          </a:p>
        </p:txBody>
      </p:sp>
      <p:sp>
        <p:nvSpPr>
          <p:cNvPr id="20484" name="Text Box 9"/>
          <p:cNvSpPr txBox="1">
            <a:spLocks noChangeArrowheads="1"/>
          </p:cNvSpPr>
          <p:nvPr/>
        </p:nvSpPr>
        <p:spPr bwMode="auto">
          <a:xfrm>
            <a:off x="190500" y="5767388"/>
            <a:ext cx="8680450" cy="708025"/>
          </a:xfrm>
          <a:prstGeom prst="rect">
            <a:avLst/>
          </a:prstGeom>
          <a:solidFill>
            <a:srgbClr val="C0C0C0"/>
          </a:solidFill>
          <a:ln w="9525">
            <a:noFill/>
            <a:miter lim="800000"/>
            <a:headEnd/>
            <a:tailEnd/>
          </a:ln>
        </p:spPr>
        <p:txBody>
          <a:bodyPr>
            <a:prstTxWarp prst="textNoShape">
              <a:avLst/>
            </a:prstTxWarp>
            <a:spAutoFit/>
          </a:bodyPr>
          <a:lstStyle/>
          <a:p>
            <a:pPr algn="ctr"/>
            <a:r>
              <a:rPr lang="en-US" sz="2000" b="1" i="1">
                <a:solidFill>
                  <a:srgbClr val="000066"/>
                </a:solidFill>
                <a:latin typeface="Calibri" pitchFamily="-1" charset="0"/>
              </a:rPr>
              <a:t>NASA, USAID, and regional partners are teaming up to improve water resources assessments and planning in the MENA region</a:t>
            </a:r>
          </a:p>
        </p:txBody>
      </p:sp>
      <p:pic>
        <p:nvPicPr>
          <p:cNvPr id="20485" name="Picture 4" descr="C:\Users\jbolten\nasa_dell1\NASA\Meetings\AbuDhabi1009\MENA_map_monthly_0206openGldasSpinup_clmnwater.jpg"/>
          <p:cNvPicPr>
            <a:picLocks noChangeAspect="1" noChangeArrowheads="1"/>
          </p:cNvPicPr>
          <p:nvPr/>
        </p:nvPicPr>
        <p:blipFill>
          <a:blip r:embed="rId3"/>
          <a:srcRect l="22942" t="39091" r="23529" b="39091"/>
          <a:stretch>
            <a:fillRect/>
          </a:stretch>
        </p:blipFill>
        <p:spPr bwMode="auto">
          <a:xfrm>
            <a:off x="4524375" y="3338513"/>
            <a:ext cx="4010025" cy="2114550"/>
          </a:xfrm>
          <a:prstGeom prst="rect">
            <a:avLst/>
          </a:prstGeom>
          <a:noFill/>
          <a:ln w="9525">
            <a:noFill/>
            <a:miter lim="800000"/>
            <a:headEnd/>
            <a:tailEnd/>
          </a:ln>
        </p:spPr>
      </p:pic>
      <p:pic>
        <p:nvPicPr>
          <p:cNvPr id="20486" name="Picture 24"/>
          <p:cNvPicPr>
            <a:picLocks noChangeAspect="1" noChangeArrowheads="1"/>
          </p:cNvPicPr>
          <p:nvPr/>
        </p:nvPicPr>
        <p:blipFill>
          <a:blip r:embed="rId4"/>
          <a:srcRect/>
          <a:stretch>
            <a:fillRect/>
          </a:stretch>
        </p:blipFill>
        <p:spPr bwMode="auto">
          <a:xfrm>
            <a:off x="593725" y="1308100"/>
            <a:ext cx="2286000" cy="1074738"/>
          </a:xfrm>
          <a:prstGeom prst="rect">
            <a:avLst/>
          </a:prstGeom>
          <a:noFill/>
          <a:ln w="57150">
            <a:solidFill>
              <a:srgbClr val="C0C0C0"/>
            </a:solidFill>
            <a:miter lim="800000"/>
            <a:headEnd/>
            <a:tailEnd/>
          </a:ln>
        </p:spPr>
      </p:pic>
      <p:pic>
        <p:nvPicPr>
          <p:cNvPr id="20487" name="Picture 31"/>
          <p:cNvPicPr>
            <a:picLocks noChangeAspect="1" noChangeArrowheads="1"/>
          </p:cNvPicPr>
          <p:nvPr/>
        </p:nvPicPr>
        <p:blipFill>
          <a:blip r:embed="rId5"/>
          <a:srcRect/>
          <a:stretch>
            <a:fillRect/>
          </a:stretch>
        </p:blipFill>
        <p:spPr bwMode="auto">
          <a:xfrm>
            <a:off x="593725" y="2728913"/>
            <a:ext cx="2286000" cy="1074737"/>
          </a:xfrm>
          <a:prstGeom prst="rect">
            <a:avLst/>
          </a:prstGeom>
          <a:noFill/>
          <a:ln w="57150">
            <a:solidFill>
              <a:srgbClr val="C0C0C0"/>
            </a:solidFill>
            <a:miter lim="800000"/>
            <a:headEnd/>
            <a:tailEnd/>
          </a:ln>
        </p:spPr>
      </p:pic>
      <p:pic>
        <p:nvPicPr>
          <p:cNvPr id="20488" name="Picture 5"/>
          <p:cNvPicPr>
            <a:picLocks noChangeAspect="1" noChangeArrowheads="1"/>
          </p:cNvPicPr>
          <p:nvPr/>
        </p:nvPicPr>
        <p:blipFill>
          <a:blip r:embed="rId6"/>
          <a:srcRect/>
          <a:stretch>
            <a:fillRect/>
          </a:stretch>
        </p:blipFill>
        <p:spPr bwMode="auto">
          <a:xfrm>
            <a:off x="3448050" y="1308100"/>
            <a:ext cx="2286000" cy="1060450"/>
          </a:xfrm>
          <a:prstGeom prst="rect">
            <a:avLst/>
          </a:prstGeom>
          <a:noFill/>
          <a:ln w="57150">
            <a:solidFill>
              <a:srgbClr val="C0C0C0"/>
            </a:solidFill>
            <a:miter lim="800000"/>
            <a:headEnd/>
            <a:tailEnd/>
          </a:ln>
        </p:spPr>
      </p:pic>
      <p:sp>
        <p:nvSpPr>
          <p:cNvPr id="20489" name="TextBox 27"/>
          <p:cNvSpPr txBox="1">
            <a:spLocks noChangeArrowheads="1"/>
          </p:cNvSpPr>
          <p:nvPr/>
        </p:nvSpPr>
        <p:spPr bwMode="auto">
          <a:xfrm>
            <a:off x="600075" y="2416175"/>
            <a:ext cx="1433513" cy="244475"/>
          </a:xfrm>
          <a:prstGeom prst="rect">
            <a:avLst/>
          </a:prstGeom>
          <a:noFill/>
          <a:ln w="9525">
            <a:noFill/>
            <a:miter lim="800000"/>
            <a:headEnd/>
            <a:tailEnd/>
          </a:ln>
        </p:spPr>
        <p:txBody>
          <a:bodyPr>
            <a:prstTxWarp prst="textNoShape">
              <a:avLst/>
            </a:prstTxWarp>
            <a:spAutoFit/>
          </a:bodyPr>
          <a:lstStyle/>
          <a:p>
            <a:r>
              <a:rPr lang="en-US" sz="1000" b="1">
                <a:solidFill>
                  <a:srgbClr val="000000"/>
                </a:solidFill>
              </a:rPr>
              <a:t>Precipitation</a:t>
            </a:r>
          </a:p>
        </p:txBody>
      </p:sp>
      <p:sp>
        <p:nvSpPr>
          <p:cNvPr id="20490" name="TextBox 28"/>
          <p:cNvSpPr txBox="1">
            <a:spLocks noChangeArrowheads="1"/>
          </p:cNvSpPr>
          <p:nvPr/>
        </p:nvSpPr>
        <p:spPr bwMode="auto">
          <a:xfrm>
            <a:off x="588963" y="3822700"/>
            <a:ext cx="1433512" cy="246063"/>
          </a:xfrm>
          <a:prstGeom prst="rect">
            <a:avLst/>
          </a:prstGeom>
          <a:noFill/>
          <a:ln w="9525">
            <a:noFill/>
            <a:miter lim="800000"/>
            <a:headEnd/>
            <a:tailEnd/>
          </a:ln>
        </p:spPr>
        <p:txBody>
          <a:bodyPr>
            <a:prstTxWarp prst="textNoShape">
              <a:avLst/>
            </a:prstTxWarp>
            <a:spAutoFit/>
          </a:bodyPr>
          <a:lstStyle/>
          <a:p>
            <a:r>
              <a:rPr lang="en-US" sz="1000" b="1">
                <a:solidFill>
                  <a:srgbClr val="000000"/>
                </a:solidFill>
              </a:rPr>
              <a:t>Soils</a:t>
            </a:r>
          </a:p>
        </p:txBody>
      </p:sp>
      <p:sp>
        <p:nvSpPr>
          <p:cNvPr id="20491" name="TextBox 29"/>
          <p:cNvSpPr txBox="1">
            <a:spLocks noChangeArrowheads="1"/>
          </p:cNvSpPr>
          <p:nvPr/>
        </p:nvSpPr>
        <p:spPr bwMode="auto">
          <a:xfrm>
            <a:off x="561975" y="5475288"/>
            <a:ext cx="1433513" cy="244475"/>
          </a:xfrm>
          <a:prstGeom prst="rect">
            <a:avLst/>
          </a:prstGeom>
          <a:noFill/>
          <a:ln w="9525">
            <a:noFill/>
            <a:miter lim="800000"/>
            <a:headEnd/>
            <a:tailEnd/>
          </a:ln>
        </p:spPr>
        <p:txBody>
          <a:bodyPr>
            <a:prstTxWarp prst="textNoShape">
              <a:avLst/>
            </a:prstTxWarp>
            <a:spAutoFit/>
          </a:bodyPr>
          <a:lstStyle/>
          <a:p>
            <a:r>
              <a:rPr lang="en-US" sz="1000" b="1">
                <a:solidFill>
                  <a:srgbClr val="000000"/>
                </a:solidFill>
              </a:rPr>
              <a:t>Irrigation</a:t>
            </a:r>
          </a:p>
        </p:txBody>
      </p:sp>
      <p:sp>
        <p:nvSpPr>
          <p:cNvPr id="20492" name="TextBox 30"/>
          <p:cNvSpPr txBox="1">
            <a:spLocks noChangeArrowheads="1"/>
          </p:cNvSpPr>
          <p:nvPr/>
        </p:nvSpPr>
        <p:spPr bwMode="auto">
          <a:xfrm>
            <a:off x="3346450" y="2403475"/>
            <a:ext cx="1431925" cy="246063"/>
          </a:xfrm>
          <a:prstGeom prst="rect">
            <a:avLst/>
          </a:prstGeom>
          <a:noFill/>
          <a:ln w="9525">
            <a:noFill/>
            <a:miter lim="800000"/>
            <a:headEnd/>
            <a:tailEnd/>
          </a:ln>
        </p:spPr>
        <p:txBody>
          <a:bodyPr>
            <a:prstTxWarp prst="textNoShape">
              <a:avLst/>
            </a:prstTxWarp>
            <a:spAutoFit/>
          </a:bodyPr>
          <a:lstStyle/>
          <a:p>
            <a:r>
              <a:rPr lang="en-US" sz="1000" b="1">
                <a:solidFill>
                  <a:srgbClr val="000000"/>
                </a:solidFill>
              </a:rPr>
              <a:t>Elevation</a:t>
            </a:r>
          </a:p>
        </p:txBody>
      </p:sp>
      <p:sp>
        <p:nvSpPr>
          <p:cNvPr id="20493" name="TextBox 31"/>
          <p:cNvSpPr txBox="1">
            <a:spLocks noChangeArrowheads="1"/>
          </p:cNvSpPr>
          <p:nvPr/>
        </p:nvSpPr>
        <p:spPr bwMode="auto">
          <a:xfrm>
            <a:off x="6129338" y="2444750"/>
            <a:ext cx="2468562" cy="246063"/>
          </a:xfrm>
          <a:prstGeom prst="rect">
            <a:avLst/>
          </a:prstGeom>
          <a:noFill/>
          <a:ln w="9525">
            <a:noFill/>
            <a:miter lim="800000"/>
            <a:headEnd/>
            <a:tailEnd/>
          </a:ln>
        </p:spPr>
        <p:txBody>
          <a:bodyPr>
            <a:prstTxWarp prst="textNoShape">
              <a:avLst/>
            </a:prstTxWarp>
            <a:spAutoFit/>
          </a:bodyPr>
          <a:lstStyle/>
          <a:p>
            <a:r>
              <a:rPr lang="en-US" sz="1000" b="1">
                <a:solidFill>
                  <a:srgbClr val="000000"/>
                </a:solidFill>
              </a:rPr>
              <a:t>GRACE terrestrial water storage</a:t>
            </a:r>
          </a:p>
        </p:txBody>
      </p:sp>
      <p:cxnSp>
        <p:nvCxnSpPr>
          <p:cNvPr id="33" name="Straight Arrow Connector 32"/>
          <p:cNvCxnSpPr/>
          <p:nvPr/>
        </p:nvCxnSpPr>
        <p:spPr bwMode="auto">
          <a:xfrm flipV="1">
            <a:off x="2919413" y="4667250"/>
            <a:ext cx="1625600" cy="1539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6151" idx="3"/>
          </p:cNvCxnSpPr>
          <p:nvPr/>
        </p:nvCxnSpPr>
        <p:spPr bwMode="auto">
          <a:xfrm>
            <a:off x="2879725" y="3267075"/>
            <a:ext cx="1665288" cy="75882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bwMode="auto">
          <a:xfrm>
            <a:off x="2933700" y="2428875"/>
            <a:ext cx="1665288" cy="9969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6152" idx="2"/>
          </p:cNvCxnSpPr>
          <p:nvPr/>
        </p:nvCxnSpPr>
        <p:spPr bwMode="auto">
          <a:xfrm rot="16200000" flipH="1">
            <a:off x="4496594" y="2463006"/>
            <a:ext cx="1016000" cy="8270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bwMode="auto">
          <a:xfrm rot="5400000">
            <a:off x="7718425" y="2776538"/>
            <a:ext cx="873125" cy="31432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499" name="TextBox 43"/>
          <p:cNvSpPr txBox="1">
            <a:spLocks noChangeArrowheads="1"/>
          </p:cNvSpPr>
          <p:nvPr/>
        </p:nvSpPr>
        <p:spPr bwMode="auto">
          <a:xfrm>
            <a:off x="5859463" y="3098800"/>
            <a:ext cx="1782762" cy="276225"/>
          </a:xfrm>
          <a:prstGeom prst="rect">
            <a:avLst/>
          </a:prstGeom>
          <a:noFill/>
          <a:ln w="9525">
            <a:noFill/>
            <a:miter lim="800000"/>
            <a:headEnd/>
            <a:tailEnd/>
          </a:ln>
        </p:spPr>
        <p:txBody>
          <a:bodyPr>
            <a:prstTxWarp prst="textNoShape">
              <a:avLst/>
            </a:prstTxWarp>
            <a:spAutoFit/>
          </a:bodyPr>
          <a:lstStyle/>
          <a:p>
            <a:r>
              <a:rPr lang="en-US" sz="1200" b="1">
                <a:solidFill>
                  <a:srgbClr val="000000"/>
                </a:solidFill>
              </a:rPr>
              <a:t>Water availability</a:t>
            </a:r>
          </a:p>
        </p:txBody>
      </p:sp>
      <p:pic>
        <p:nvPicPr>
          <p:cNvPr id="22" name="Picture 21" descr="Grace.jpg"/>
          <p:cNvPicPr>
            <a:picLocks noChangeAspect="1"/>
          </p:cNvPicPr>
          <p:nvPr/>
        </p:nvPicPr>
        <p:blipFill>
          <a:blip r:embed="rId7"/>
          <a:srcRect l="4390" t="24583" r="3439" b="20950"/>
          <a:stretch>
            <a:fillRect/>
          </a:stretch>
        </p:blipFill>
        <p:spPr bwMode="auto">
          <a:xfrm>
            <a:off x="6292850" y="1308100"/>
            <a:ext cx="2286000" cy="1060450"/>
          </a:xfrm>
          <a:prstGeom prst="rect">
            <a:avLst/>
          </a:prstGeom>
          <a:noFill/>
          <a:ln w="57150" cap="sq">
            <a:solidFill>
              <a:srgbClr val="A6A6A6"/>
            </a:solidFill>
            <a:miter lim="800000"/>
            <a:headEnd/>
            <a:tailEnd/>
          </a:ln>
          <a:effectLst>
            <a:outerShdw blurRad="63500" dist="50800" dir="2700000" algn="tl" rotWithShape="0">
              <a:srgbClr val="000000">
                <a:alpha val="39999"/>
              </a:srgbClr>
            </a:outerShdw>
          </a:effectLst>
        </p:spPr>
      </p:pic>
      <p:pic>
        <p:nvPicPr>
          <p:cNvPr id="20501" name="Picture 4"/>
          <p:cNvPicPr>
            <a:picLocks noChangeAspect="1" noChangeArrowheads="1"/>
          </p:cNvPicPr>
          <p:nvPr/>
        </p:nvPicPr>
        <p:blipFill>
          <a:blip r:embed="rId8"/>
          <a:srcRect l="29584" t="28667" r="22916" b="28000"/>
          <a:stretch>
            <a:fillRect/>
          </a:stretch>
        </p:blipFill>
        <p:spPr bwMode="auto">
          <a:xfrm>
            <a:off x="593725" y="4154488"/>
            <a:ext cx="2286000" cy="1303337"/>
          </a:xfrm>
          <a:prstGeom prst="rect">
            <a:avLst/>
          </a:prstGeom>
          <a:noFill/>
          <a:ln w="57150">
            <a:solidFill>
              <a:srgbClr val="C0C0C0"/>
            </a:solid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228600"/>
            <a:ext cx="8229600" cy="533400"/>
          </a:xfrm>
        </p:spPr>
        <p:txBody>
          <a:bodyPr/>
          <a:lstStyle/>
          <a:p>
            <a:pPr eaLnBrk="1" hangingPunct="1"/>
            <a:r>
              <a:rPr lang="en-US" sz="2800" b="1" dirty="0" smtClean="0">
                <a:solidFill>
                  <a:srgbClr val="0000FF"/>
                </a:solidFill>
                <a:latin typeface="Arial" pitchFamily="-1" charset="0"/>
                <a:ea typeface="Arial" pitchFamily="-1" charset="0"/>
                <a:cs typeface="Arial" pitchFamily="-1" charset="0"/>
              </a:rPr>
              <a:t>MENA LDAS </a:t>
            </a:r>
            <a:r>
              <a:rPr lang="en-US" sz="2800" b="1" dirty="0">
                <a:solidFill>
                  <a:srgbClr val="0000FF"/>
                </a:solidFill>
                <a:latin typeface="Arial" pitchFamily="-1" charset="0"/>
                <a:ea typeface="Arial" pitchFamily="-1" charset="0"/>
                <a:cs typeface="Arial" pitchFamily="-1" charset="0"/>
              </a:rPr>
              <a:t>Benefits</a:t>
            </a:r>
          </a:p>
        </p:txBody>
      </p:sp>
      <p:sp>
        <p:nvSpPr>
          <p:cNvPr id="23555" name="Rectangle 4"/>
          <p:cNvSpPr>
            <a:spLocks noChangeArrowheads="1"/>
          </p:cNvSpPr>
          <p:nvPr/>
        </p:nvSpPr>
        <p:spPr bwMode="auto">
          <a:xfrm>
            <a:off x="304800" y="762000"/>
            <a:ext cx="8686800" cy="5078314"/>
          </a:xfrm>
          <a:prstGeom prst="rect">
            <a:avLst/>
          </a:prstGeom>
          <a:noFill/>
          <a:ln w="9525">
            <a:noFill/>
            <a:miter lim="800000"/>
            <a:headEnd/>
            <a:tailEnd/>
          </a:ln>
        </p:spPr>
        <p:txBody>
          <a:bodyPr>
            <a:prstTxWarp prst="textNoShape">
              <a:avLst/>
            </a:prstTxWarp>
            <a:spAutoFit/>
          </a:bodyPr>
          <a:lstStyle/>
          <a:p>
            <a:endParaRPr lang="en-US" dirty="0">
              <a:solidFill>
                <a:srgbClr val="002060"/>
              </a:solidFill>
              <a:latin typeface="Georgia" pitchFamily="-1" charset="0"/>
            </a:endParaRPr>
          </a:p>
          <a:p>
            <a:r>
              <a:rPr lang="en-US" dirty="0">
                <a:solidFill>
                  <a:srgbClr val="002060"/>
                </a:solidFill>
                <a:latin typeface="Georgia" pitchFamily="-1" charset="0"/>
              </a:rPr>
              <a:t>•</a:t>
            </a:r>
            <a:r>
              <a:rPr lang="en-US" dirty="0" smtClean="0">
                <a:solidFill>
                  <a:srgbClr val="002060"/>
                </a:solidFill>
                <a:latin typeface="Georgia" pitchFamily="-1" charset="0"/>
              </a:rPr>
              <a:t> water </a:t>
            </a:r>
            <a:r>
              <a:rPr lang="en-US" dirty="0">
                <a:solidFill>
                  <a:srgbClr val="002060"/>
                </a:solidFill>
                <a:latin typeface="Georgia" pitchFamily="-1" charset="0"/>
              </a:rPr>
              <a:t>balance products</a:t>
            </a:r>
            <a:r>
              <a:rPr lang="en-US" dirty="0" smtClean="0">
                <a:solidFill>
                  <a:srgbClr val="002060"/>
                </a:solidFill>
                <a:latin typeface="Georgia" pitchFamily="-1" charset="0"/>
              </a:rPr>
              <a:t> of past</a:t>
            </a:r>
            <a:r>
              <a:rPr lang="en-US" dirty="0">
                <a:solidFill>
                  <a:srgbClr val="002060"/>
                </a:solidFill>
                <a:latin typeface="Georgia" pitchFamily="-1" charset="0"/>
              </a:rPr>
              <a:t>, current (and potentially future) water conditions; </a:t>
            </a:r>
          </a:p>
          <a:p>
            <a:endParaRPr lang="en-US" dirty="0">
              <a:solidFill>
                <a:srgbClr val="002060"/>
              </a:solidFill>
              <a:latin typeface="Georgia" pitchFamily="-1" charset="0"/>
            </a:endParaRPr>
          </a:p>
          <a:p>
            <a:r>
              <a:rPr lang="en-US" dirty="0">
                <a:solidFill>
                  <a:srgbClr val="002060"/>
                </a:solidFill>
                <a:latin typeface="Georgia" pitchFamily="-1" charset="0"/>
              </a:rPr>
              <a:t>• Maps of soil wetness and estimates of irrigation water use are applicable to large scale agricultural productivity assessments and for agricultural planning;</a:t>
            </a:r>
          </a:p>
          <a:p>
            <a:endParaRPr lang="en-US" dirty="0">
              <a:solidFill>
                <a:srgbClr val="002060"/>
              </a:solidFill>
              <a:latin typeface="Georgia" pitchFamily="-1" charset="0"/>
            </a:endParaRPr>
          </a:p>
          <a:p>
            <a:pPr>
              <a:buFontTx/>
              <a:buChar char="•"/>
            </a:pPr>
            <a:r>
              <a:rPr lang="en-US" dirty="0">
                <a:solidFill>
                  <a:srgbClr val="002060"/>
                </a:solidFill>
                <a:latin typeface="Georgia" pitchFamily="-1" charset="0"/>
              </a:rPr>
              <a:t> Irrigation water requirements/use predictions can help balance water demands and supplies, and improve irrigation efficiency;</a:t>
            </a:r>
          </a:p>
          <a:p>
            <a:endParaRPr lang="en-US" dirty="0">
              <a:solidFill>
                <a:srgbClr val="002060"/>
              </a:solidFill>
              <a:latin typeface="Georgia" pitchFamily="-1" charset="0"/>
            </a:endParaRPr>
          </a:p>
          <a:p>
            <a:r>
              <a:rPr lang="en-US" dirty="0">
                <a:solidFill>
                  <a:srgbClr val="002060"/>
                </a:solidFill>
                <a:latin typeface="Georgia" pitchFamily="-1" charset="0"/>
              </a:rPr>
              <a:t>• Resulting time series will provide a regional and temporal perspective for locally observed phenomena, such as a declining water table or reduced flow in a river; </a:t>
            </a:r>
          </a:p>
          <a:p>
            <a:endParaRPr lang="en-US" dirty="0">
              <a:solidFill>
                <a:srgbClr val="002060"/>
              </a:solidFill>
              <a:latin typeface="Georgia" pitchFamily="-1" charset="0"/>
            </a:endParaRPr>
          </a:p>
          <a:p>
            <a:r>
              <a:rPr lang="en-US" dirty="0">
                <a:solidFill>
                  <a:srgbClr val="002060"/>
                </a:solidFill>
                <a:latin typeface="Georgia" pitchFamily="-1" charset="0"/>
              </a:rPr>
              <a:t>• Estimates of current water storage conditions in the uplands of river basins can be used to improve river flow predictions;</a:t>
            </a:r>
          </a:p>
          <a:p>
            <a:endParaRPr lang="en-US" dirty="0">
              <a:solidFill>
                <a:srgbClr val="002060"/>
              </a:solidFill>
              <a:latin typeface="Georgia" pitchFamily="-1" charset="0"/>
            </a:endParaRPr>
          </a:p>
          <a:p>
            <a:r>
              <a:rPr lang="en-US" dirty="0">
                <a:solidFill>
                  <a:srgbClr val="002060"/>
                </a:solidFill>
                <a:latin typeface="Georgia" pitchFamily="-1" charset="0"/>
              </a:rPr>
              <a:t>•</a:t>
            </a:r>
            <a:r>
              <a:rPr lang="en-US" dirty="0" smtClean="0">
                <a:solidFill>
                  <a:srgbClr val="002060"/>
                </a:solidFill>
                <a:latin typeface="Georgia" pitchFamily="-1" charset="0"/>
              </a:rPr>
              <a:t> MENA LDAS </a:t>
            </a:r>
            <a:r>
              <a:rPr lang="en-US" dirty="0">
                <a:solidFill>
                  <a:srgbClr val="002060"/>
                </a:solidFill>
                <a:latin typeface="Georgia" pitchFamily="-1" charset="0"/>
              </a:rPr>
              <a:t>will be able to evaluate potential increases/decreases in irrigation water requirements under various climate change scenarios and help in the planning of agricultural policies; etc.</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1835319" y="228600"/>
            <a:ext cx="3504861" cy="523220"/>
          </a:xfrm>
          <a:prstGeom prst="rect">
            <a:avLst/>
          </a:prstGeom>
          <a:noFill/>
          <a:ln w="9525">
            <a:noFill/>
            <a:miter lim="800000"/>
            <a:headEnd/>
            <a:tailEnd/>
          </a:ln>
          <a:effectLst/>
        </p:spPr>
        <p:txBody>
          <a:bodyPr wrap="none">
            <a:spAutoFit/>
          </a:bodyPr>
          <a:lstStyle/>
          <a:p>
            <a:pPr algn="ctr" eaLnBrk="0" hangingPunct="0">
              <a:spcBef>
                <a:spcPts val="350"/>
              </a:spcBef>
              <a:spcAft>
                <a:spcPts val="2400"/>
              </a:spcAft>
            </a:pPr>
            <a:r>
              <a:rPr lang="en-US" sz="2800" b="1" dirty="0">
                <a:solidFill>
                  <a:srgbClr val="0000FF"/>
                </a:solidFill>
              </a:rPr>
              <a:t>The TIGER Partnership</a:t>
            </a:r>
          </a:p>
        </p:txBody>
      </p:sp>
      <p:sp>
        <p:nvSpPr>
          <p:cNvPr id="97283" name="Rectangle 3"/>
          <p:cNvSpPr>
            <a:spLocks noChangeArrowheads="1"/>
          </p:cNvSpPr>
          <p:nvPr/>
        </p:nvSpPr>
        <p:spPr bwMode="auto">
          <a:xfrm>
            <a:off x="3924300" y="4005263"/>
            <a:ext cx="4906963" cy="2781300"/>
          </a:xfrm>
          <a:prstGeom prst="rect">
            <a:avLst/>
          </a:prstGeom>
          <a:noFill/>
          <a:ln w="9525">
            <a:noFill/>
            <a:miter lim="800000"/>
            <a:headEnd/>
            <a:tailEnd/>
          </a:ln>
          <a:effectLst/>
        </p:spPr>
        <p:txBody>
          <a:bodyPr>
            <a:spAutoFit/>
          </a:bodyPr>
          <a:lstStyle/>
          <a:p>
            <a:pPr eaLnBrk="0" hangingPunct="0">
              <a:buClr>
                <a:srgbClr val="FF0000"/>
              </a:buClr>
              <a:buFontTx/>
              <a:buChar char="•"/>
            </a:pPr>
            <a:r>
              <a:rPr lang="en-GB" sz="1600" b="1" dirty="0">
                <a:solidFill>
                  <a:srgbClr val="0000FF"/>
                </a:solidFill>
                <a:cs typeface="Times New Roman" pitchFamily="18" charset="0"/>
              </a:rPr>
              <a:t> </a:t>
            </a:r>
            <a:r>
              <a:rPr lang="en-GB" sz="1600" b="1" dirty="0">
                <a:solidFill>
                  <a:srgbClr val="000000"/>
                </a:solidFill>
                <a:cs typeface="Times New Roman" pitchFamily="18" charset="0"/>
              </a:rPr>
              <a:t>UNESCO-IHP provides access to the hydrology community in Africa.</a:t>
            </a:r>
          </a:p>
          <a:p>
            <a:pPr eaLnBrk="0" hangingPunct="0">
              <a:buClr>
                <a:srgbClr val="FF0000"/>
              </a:buClr>
              <a:buFontTx/>
              <a:buChar char="•"/>
            </a:pPr>
            <a:endParaRPr lang="en-GB" sz="1600" b="1" dirty="0">
              <a:solidFill>
                <a:srgbClr val="000000"/>
              </a:solidFill>
              <a:cs typeface="Times New Roman" pitchFamily="18" charset="0"/>
            </a:endParaRPr>
          </a:p>
          <a:p>
            <a:pPr eaLnBrk="0" hangingPunct="0">
              <a:buClr>
                <a:srgbClr val="FF0000"/>
              </a:buClr>
              <a:buFontTx/>
              <a:buChar char="•"/>
            </a:pPr>
            <a:r>
              <a:rPr lang="en-GB" sz="1600" b="1" dirty="0">
                <a:solidFill>
                  <a:srgbClr val="000000"/>
                </a:solidFill>
                <a:cs typeface="Times New Roman" pitchFamily="18" charset="0"/>
              </a:rPr>
              <a:t> AMCOW endorsed the initiative in 2006.</a:t>
            </a:r>
          </a:p>
          <a:p>
            <a:pPr eaLnBrk="0" hangingPunct="0">
              <a:buClr>
                <a:srgbClr val="FF0000"/>
              </a:buClr>
              <a:buFontTx/>
              <a:buChar char="•"/>
            </a:pPr>
            <a:endParaRPr lang="en-GB" sz="1600" b="1" dirty="0">
              <a:solidFill>
                <a:srgbClr val="000000"/>
              </a:solidFill>
              <a:cs typeface="Times New Roman" pitchFamily="18" charset="0"/>
            </a:endParaRPr>
          </a:p>
          <a:p>
            <a:pPr eaLnBrk="0" hangingPunct="0">
              <a:buClr>
                <a:srgbClr val="FF0000"/>
              </a:buClr>
              <a:buFontTx/>
              <a:buChar char="•"/>
            </a:pPr>
            <a:r>
              <a:rPr lang="en-GB" sz="1600" b="1" dirty="0">
                <a:solidFill>
                  <a:srgbClr val="000000"/>
                </a:solidFill>
                <a:cs typeface="Times New Roman" pitchFamily="18" charset="0"/>
              </a:rPr>
              <a:t> Key African and Int. Organisations: AU, AMCOW, AWF, FAO, UN-ECA, DWAF-SA;</a:t>
            </a:r>
          </a:p>
          <a:p>
            <a:pPr eaLnBrk="0" hangingPunct="0">
              <a:buClr>
                <a:srgbClr val="FF0000"/>
              </a:buClr>
              <a:buFontTx/>
              <a:buChar char="•"/>
            </a:pPr>
            <a:endParaRPr lang="en-GB" sz="1600" b="1" dirty="0">
              <a:solidFill>
                <a:srgbClr val="000000"/>
              </a:solidFill>
              <a:cs typeface="Times New Roman" pitchFamily="18" charset="0"/>
            </a:endParaRPr>
          </a:p>
          <a:p>
            <a:pPr eaLnBrk="0" hangingPunct="0">
              <a:buClr>
                <a:srgbClr val="FF0000"/>
              </a:buClr>
              <a:buFontTx/>
              <a:buChar char="•"/>
            </a:pPr>
            <a:r>
              <a:rPr lang="en-GB" sz="1600" b="1" dirty="0">
                <a:solidFill>
                  <a:srgbClr val="000000"/>
                </a:solidFill>
                <a:cs typeface="Times New Roman" pitchFamily="18" charset="0"/>
              </a:rPr>
              <a:t> The CEOS partners (e.g., ESA &amp; CSA have funded the initial set of TIGER projects);</a:t>
            </a:r>
          </a:p>
          <a:p>
            <a:pPr eaLnBrk="0" hangingPunct="0"/>
            <a:endParaRPr lang="en-GB" sz="1600" b="1" dirty="0">
              <a:solidFill>
                <a:srgbClr val="FFCC00"/>
              </a:solidFill>
              <a:cs typeface="Times New Roman" pitchFamily="18" charset="0"/>
            </a:endParaRPr>
          </a:p>
        </p:txBody>
      </p:sp>
      <p:pic>
        <p:nvPicPr>
          <p:cNvPr id="97286" name="Picture 6" descr="05_LakeVictoria"/>
          <p:cNvPicPr>
            <a:picLocks noChangeAspect="1" noChangeArrowheads="1"/>
          </p:cNvPicPr>
          <p:nvPr/>
        </p:nvPicPr>
        <p:blipFill>
          <a:blip r:embed="rId2" cstate="print"/>
          <a:srcRect/>
          <a:stretch>
            <a:fillRect/>
          </a:stretch>
        </p:blipFill>
        <p:spPr bwMode="auto">
          <a:xfrm>
            <a:off x="5257800" y="914400"/>
            <a:ext cx="3352800" cy="2917825"/>
          </a:xfrm>
          <a:prstGeom prst="rect">
            <a:avLst/>
          </a:prstGeom>
          <a:noFill/>
        </p:spPr>
      </p:pic>
      <p:sp>
        <p:nvSpPr>
          <p:cNvPr id="97289" name="Rectangle 9"/>
          <p:cNvSpPr>
            <a:spLocks noChangeArrowheads="1"/>
          </p:cNvSpPr>
          <p:nvPr/>
        </p:nvSpPr>
        <p:spPr bwMode="auto">
          <a:xfrm>
            <a:off x="111125" y="914400"/>
            <a:ext cx="5181600" cy="1815882"/>
          </a:xfrm>
          <a:prstGeom prst="rect">
            <a:avLst/>
          </a:prstGeom>
          <a:noFill/>
          <a:ln w="9525">
            <a:noFill/>
            <a:miter lim="800000"/>
            <a:headEnd/>
            <a:tailEnd/>
          </a:ln>
          <a:effectLst/>
        </p:spPr>
        <p:txBody>
          <a:bodyPr wrap="square">
            <a:spAutoFit/>
          </a:bodyPr>
          <a:lstStyle/>
          <a:p>
            <a:pPr eaLnBrk="0" hangingPunct="0">
              <a:buClr>
                <a:srgbClr val="FF0000"/>
              </a:buClr>
              <a:buFontTx/>
              <a:buChar char="•"/>
            </a:pPr>
            <a:r>
              <a:rPr lang="en-GB" sz="1600" b="1" dirty="0">
                <a:solidFill>
                  <a:srgbClr val="0000FF"/>
                </a:solidFill>
                <a:cs typeface="Times New Roman" pitchFamily="18" charset="0"/>
              </a:rPr>
              <a:t> </a:t>
            </a:r>
            <a:r>
              <a:rPr lang="en-GB" sz="1600" b="1" dirty="0">
                <a:solidFill>
                  <a:srgbClr val="000000"/>
                </a:solidFill>
                <a:cs typeface="Times New Roman" pitchFamily="18" charset="0"/>
              </a:rPr>
              <a:t>TIGER is an International initiative launched by ESA, CSA, CSIR and UNESCO (IHP);</a:t>
            </a:r>
          </a:p>
          <a:p>
            <a:pPr eaLnBrk="0" hangingPunct="0">
              <a:buClr>
                <a:srgbClr val="FF0000"/>
              </a:buClr>
              <a:buFontTx/>
              <a:buChar char="•"/>
            </a:pPr>
            <a:endParaRPr lang="en-GB" sz="1600" b="1" dirty="0">
              <a:solidFill>
                <a:srgbClr val="000000"/>
              </a:solidFill>
              <a:cs typeface="Times New Roman" pitchFamily="18" charset="0"/>
            </a:endParaRPr>
          </a:p>
          <a:p>
            <a:pPr eaLnBrk="0" hangingPunct="0">
              <a:buClr>
                <a:srgbClr val="FF0000"/>
              </a:buClr>
              <a:buFontTx/>
              <a:buChar char="•"/>
            </a:pPr>
            <a:r>
              <a:rPr lang="en-GB" sz="1600" b="1" dirty="0">
                <a:solidFill>
                  <a:srgbClr val="000000"/>
                </a:solidFill>
                <a:cs typeface="Times New Roman" pitchFamily="18" charset="0"/>
              </a:rPr>
              <a:t> The African component of TIGER involve m</a:t>
            </a:r>
            <a:r>
              <a:rPr lang="en-GB" sz="1600" b="1" i="1" dirty="0">
                <a:solidFill>
                  <a:srgbClr val="000000"/>
                </a:solidFill>
                <a:cs typeface="Times New Roman" pitchFamily="18" charset="0"/>
              </a:rPr>
              <a:t>ore than 150 African experts (from water authorities, technical centres and universities) that actively participate in TIGER research and technology transfer projects;</a:t>
            </a:r>
          </a:p>
        </p:txBody>
      </p:sp>
      <p:pic>
        <p:nvPicPr>
          <p:cNvPr id="97290" name="Picture 10" descr="dwell"/>
          <p:cNvPicPr>
            <a:picLocks noChangeAspect="1" noChangeArrowheads="1"/>
          </p:cNvPicPr>
          <p:nvPr/>
        </p:nvPicPr>
        <p:blipFill>
          <a:blip r:embed="rId3" cstate="print"/>
          <a:srcRect/>
          <a:stretch>
            <a:fillRect/>
          </a:stretch>
        </p:blipFill>
        <p:spPr bwMode="auto">
          <a:xfrm>
            <a:off x="152400" y="3429000"/>
            <a:ext cx="3657600" cy="2778125"/>
          </a:xfrm>
          <a:prstGeom prst="rect">
            <a:avLst/>
          </a:prstGeom>
          <a:noFill/>
        </p:spPr>
      </p:pic>
    </p:spTree>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FF"/>
                </a:solidFill>
              </a:rPr>
              <a:t>Hydrologic Budget </a:t>
            </a:r>
            <a:endParaRPr lang="en-US" b="1" dirty="0">
              <a:solidFill>
                <a:srgbClr val="0000FF"/>
              </a:solidFill>
            </a:endParaRPr>
          </a:p>
        </p:txBody>
      </p:sp>
      <p:sp>
        <p:nvSpPr>
          <p:cNvPr id="3" name="Content Placeholder 2"/>
          <p:cNvSpPr>
            <a:spLocks noGrp="1"/>
          </p:cNvSpPr>
          <p:nvPr>
            <p:ph idx="1"/>
          </p:nvPr>
        </p:nvSpPr>
        <p:spPr>
          <a:xfrm>
            <a:off x="911822" y="1417638"/>
            <a:ext cx="7774978" cy="4525963"/>
          </a:xfrm>
        </p:spPr>
        <p:txBody>
          <a:bodyPr>
            <a:normAutofit/>
          </a:bodyPr>
          <a:lstStyle/>
          <a:p>
            <a:pPr>
              <a:buClr>
                <a:srgbClr val="FF0000"/>
              </a:buClr>
            </a:pPr>
            <a:r>
              <a:rPr lang="en-US" dirty="0" smtClean="0"/>
              <a:t>Precipitation</a:t>
            </a:r>
          </a:p>
          <a:p>
            <a:pPr>
              <a:buClr>
                <a:srgbClr val="FF0000"/>
              </a:buClr>
            </a:pPr>
            <a:r>
              <a:rPr lang="en-US" dirty="0" smtClean="0"/>
              <a:t>Evaporation and Transpiration</a:t>
            </a:r>
          </a:p>
          <a:p>
            <a:pPr>
              <a:buClr>
                <a:srgbClr val="FF0000"/>
              </a:buClr>
            </a:pPr>
            <a:r>
              <a:rPr lang="en-US" dirty="0" smtClean="0"/>
              <a:t>Infiltration</a:t>
            </a:r>
          </a:p>
          <a:p>
            <a:pPr>
              <a:buClr>
                <a:srgbClr val="FF0000"/>
              </a:buClr>
            </a:pPr>
            <a:r>
              <a:rPr lang="en-US" dirty="0" smtClean="0"/>
              <a:t>Runoff</a:t>
            </a:r>
          </a:p>
          <a:p>
            <a:pPr>
              <a:buClr>
                <a:srgbClr val="FF0000"/>
              </a:buClr>
            </a:pPr>
            <a:r>
              <a:rPr lang="en-US" dirty="0" smtClean="0"/>
              <a:t>River flow</a:t>
            </a:r>
            <a:endParaRPr lang="en-US" dirty="0" smtClean="0"/>
          </a:p>
          <a:p>
            <a:pPr>
              <a:buClr>
                <a:srgbClr val="FF0000"/>
              </a:buClr>
            </a:pPr>
            <a:r>
              <a:rPr lang="en-US" dirty="0" smtClean="0">
                <a:latin typeface="Symbol" charset="2"/>
                <a:cs typeface="Symbol" charset="2"/>
              </a:rPr>
              <a:t>D</a:t>
            </a:r>
            <a:r>
              <a:rPr lang="en-US" dirty="0" smtClean="0"/>
              <a:t> W</a:t>
            </a:r>
            <a:r>
              <a:rPr lang="en-US" dirty="0" smtClean="0"/>
              <a:t>ater Storage (groundwater, lakes, dams)</a:t>
            </a:r>
          </a:p>
          <a:p>
            <a:pPr>
              <a:buNone/>
            </a:pPr>
            <a:endParaRPr lang="en-US" dirty="0" smtClean="0"/>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5090" name="Rectangle 2"/>
          <p:cNvSpPr>
            <a:spLocks noChangeArrowheads="1"/>
          </p:cNvSpPr>
          <p:nvPr/>
        </p:nvSpPr>
        <p:spPr bwMode="auto">
          <a:xfrm>
            <a:off x="2557463" y="13156"/>
            <a:ext cx="3064461" cy="584776"/>
          </a:xfrm>
          <a:prstGeom prst="rect">
            <a:avLst/>
          </a:prstGeom>
          <a:noFill/>
          <a:ln w="9525">
            <a:noFill/>
            <a:miter lim="800000"/>
            <a:headEnd/>
            <a:tailEnd/>
          </a:ln>
          <a:effectLst/>
        </p:spPr>
        <p:txBody>
          <a:bodyPr wrap="none">
            <a:spAutoFit/>
          </a:bodyPr>
          <a:lstStyle/>
          <a:p>
            <a:pPr algn="ctr" eaLnBrk="0" hangingPunct="0">
              <a:spcBef>
                <a:spcPts val="350"/>
              </a:spcBef>
              <a:spcAft>
                <a:spcPts val="2400"/>
              </a:spcAft>
            </a:pPr>
            <a:r>
              <a:rPr lang="en-GB" sz="3200" b="1" dirty="0">
                <a:solidFill>
                  <a:srgbClr val="0000FF"/>
                </a:solidFill>
              </a:rPr>
              <a:t>TIGER Objectives</a:t>
            </a:r>
          </a:p>
        </p:txBody>
      </p:sp>
      <p:sp>
        <p:nvSpPr>
          <p:cNvPr id="345091" name="Rectangle 3"/>
          <p:cNvSpPr>
            <a:spLocks noChangeArrowheads="1"/>
          </p:cNvSpPr>
          <p:nvPr/>
        </p:nvSpPr>
        <p:spPr bwMode="auto">
          <a:xfrm>
            <a:off x="2967038" y="2343150"/>
            <a:ext cx="9144000" cy="0"/>
          </a:xfrm>
          <a:prstGeom prst="rect">
            <a:avLst/>
          </a:prstGeom>
          <a:noFill/>
          <a:ln w="9525">
            <a:noFill/>
            <a:miter lim="800000"/>
            <a:headEnd/>
            <a:tailEnd/>
          </a:ln>
          <a:effectLst/>
        </p:spPr>
        <p:txBody>
          <a:bodyPr>
            <a:spAutoFit/>
          </a:bodyPr>
          <a:lstStyle/>
          <a:p>
            <a:endParaRPr lang="en-US"/>
          </a:p>
        </p:txBody>
      </p:sp>
      <p:sp>
        <p:nvSpPr>
          <p:cNvPr id="345093" name="Rectangle 5"/>
          <p:cNvSpPr>
            <a:spLocks noChangeArrowheads="1"/>
          </p:cNvSpPr>
          <p:nvPr/>
        </p:nvSpPr>
        <p:spPr bwMode="auto">
          <a:xfrm>
            <a:off x="2914650" y="2319338"/>
            <a:ext cx="9144000" cy="0"/>
          </a:xfrm>
          <a:prstGeom prst="rect">
            <a:avLst/>
          </a:prstGeom>
          <a:noFill/>
          <a:ln w="9525">
            <a:noFill/>
            <a:miter lim="800000"/>
            <a:headEnd/>
            <a:tailEnd/>
          </a:ln>
          <a:effectLst/>
        </p:spPr>
        <p:txBody>
          <a:bodyPr>
            <a:spAutoFit/>
          </a:bodyPr>
          <a:lstStyle/>
          <a:p>
            <a:endParaRPr lang="en-US"/>
          </a:p>
        </p:txBody>
      </p:sp>
      <p:sp>
        <p:nvSpPr>
          <p:cNvPr id="345095" name="Rectangle 7"/>
          <p:cNvSpPr>
            <a:spLocks noChangeArrowheads="1"/>
          </p:cNvSpPr>
          <p:nvPr/>
        </p:nvSpPr>
        <p:spPr bwMode="auto">
          <a:xfrm>
            <a:off x="3343275" y="2576513"/>
            <a:ext cx="9144000" cy="0"/>
          </a:xfrm>
          <a:prstGeom prst="rect">
            <a:avLst/>
          </a:prstGeom>
          <a:noFill/>
          <a:ln w="9525">
            <a:noFill/>
            <a:miter lim="800000"/>
            <a:headEnd/>
            <a:tailEnd/>
          </a:ln>
          <a:effectLst/>
        </p:spPr>
        <p:txBody>
          <a:bodyPr>
            <a:spAutoFit/>
          </a:bodyPr>
          <a:lstStyle/>
          <a:p>
            <a:endParaRPr lang="en-US"/>
          </a:p>
        </p:txBody>
      </p:sp>
      <p:sp>
        <p:nvSpPr>
          <p:cNvPr id="345113" name="Rectangle 25"/>
          <p:cNvSpPr>
            <a:spLocks noChangeArrowheads="1"/>
          </p:cNvSpPr>
          <p:nvPr/>
        </p:nvSpPr>
        <p:spPr bwMode="auto">
          <a:xfrm>
            <a:off x="235916" y="749034"/>
            <a:ext cx="8532813" cy="4093428"/>
          </a:xfrm>
          <a:prstGeom prst="rect">
            <a:avLst/>
          </a:prstGeom>
          <a:noFill/>
          <a:ln w="9525">
            <a:noFill/>
            <a:miter lim="800000"/>
            <a:headEnd/>
            <a:tailEnd/>
          </a:ln>
          <a:effectLst/>
        </p:spPr>
        <p:txBody>
          <a:bodyPr wrap="square" anchor="ctr">
            <a:spAutoFit/>
          </a:bodyPr>
          <a:lstStyle/>
          <a:p>
            <a:pPr>
              <a:buClr>
                <a:srgbClr val="FF0000"/>
              </a:buClr>
              <a:buFont typeface="Arial"/>
              <a:buChar char="•"/>
              <a:tabLst>
                <a:tab pos="228600" algn="l"/>
              </a:tabLst>
            </a:pPr>
            <a:r>
              <a:rPr lang="en-GB" sz="2000" b="1" dirty="0">
                <a:solidFill>
                  <a:srgbClr val="000000"/>
                </a:solidFill>
              </a:rPr>
              <a:t>Support improved</a:t>
            </a:r>
            <a:r>
              <a:rPr lang="en-GB" sz="2000" b="1" dirty="0" smtClean="0">
                <a:solidFill>
                  <a:srgbClr val="000000"/>
                </a:solidFill>
              </a:rPr>
              <a:t> regional</a:t>
            </a:r>
            <a:r>
              <a:rPr lang="en-GB" sz="2000" b="1" dirty="0">
                <a:solidFill>
                  <a:srgbClr val="000000"/>
                </a:solidFill>
              </a:rPr>
              <a:t>, national and local</a:t>
            </a:r>
            <a:r>
              <a:rPr lang="en-GB" sz="2000" b="1" dirty="0" smtClean="0">
                <a:solidFill>
                  <a:srgbClr val="000000"/>
                </a:solidFill>
              </a:rPr>
              <a:t> water governance and decision-making </a:t>
            </a:r>
            <a:r>
              <a:rPr lang="en-GB" sz="2000" b="1" dirty="0">
                <a:solidFill>
                  <a:srgbClr val="000000"/>
                </a:solidFill>
              </a:rPr>
              <a:t>using space-based information to provide accurate and timely geo-information </a:t>
            </a:r>
            <a:r>
              <a:rPr lang="en-GB" sz="2000" b="1" dirty="0" smtClean="0">
                <a:solidFill>
                  <a:srgbClr val="000000"/>
                </a:solidFill>
              </a:rPr>
              <a:t>for </a:t>
            </a:r>
            <a:r>
              <a:rPr lang="en-GB" sz="2000" b="1" dirty="0">
                <a:solidFill>
                  <a:srgbClr val="000000"/>
                </a:solidFill>
              </a:rPr>
              <a:t>integrated water resource </a:t>
            </a:r>
            <a:r>
              <a:rPr lang="en-GB" sz="2000" b="1" dirty="0" smtClean="0">
                <a:solidFill>
                  <a:srgbClr val="000000"/>
                </a:solidFill>
              </a:rPr>
              <a:t>management. </a:t>
            </a:r>
            <a:endParaRPr lang="en-GB" sz="2000" b="1" dirty="0">
              <a:solidFill>
                <a:srgbClr val="000000"/>
              </a:solidFill>
            </a:endParaRPr>
          </a:p>
          <a:p>
            <a:pPr>
              <a:buClr>
                <a:srgbClr val="FF0000"/>
              </a:buClr>
              <a:buFont typeface="Arial"/>
              <a:buChar char="•"/>
              <a:tabLst>
                <a:tab pos="228600" algn="l"/>
              </a:tabLst>
            </a:pPr>
            <a:endParaRPr lang="en-GB" sz="2000" b="1" dirty="0">
              <a:solidFill>
                <a:srgbClr val="000000"/>
              </a:solidFill>
            </a:endParaRPr>
          </a:p>
          <a:p>
            <a:pPr>
              <a:buClr>
                <a:srgbClr val="FF0000"/>
              </a:buClr>
              <a:buFont typeface="Arial"/>
              <a:buChar char="•"/>
              <a:tabLst>
                <a:tab pos="228600" algn="l"/>
              </a:tabLst>
            </a:pPr>
            <a:r>
              <a:rPr lang="en-GB" sz="2000" b="1" dirty="0">
                <a:solidFill>
                  <a:srgbClr val="000000"/>
                </a:solidFill>
              </a:rPr>
              <a:t>Contributing to enhance institutional, human and technical capacity: support the consolidation of a critical mass of technical centres in Africa with the skills and capabilities to exploit the advantages of EO technology in order to improve water research and knowledge in Africa as well as to derive water-relevant geo-information.</a:t>
            </a:r>
          </a:p>
          <a:p>
            <a:pPr>
              <a:buClr>
                <a:srgbClr val="FF0000"/>
              </a:buClr>
              <a:buFont typeface="Arial"/>
              <a:buChar char="•"/>
              <a:tabLst>
                <a:tab pos="228600" algn="l"/>
              </a:tabLst>
            </a:pPr>
            <a:endParaRPr lang="en-GB" sz="2000" b="1" dirty="0">
              <a:solidFill>
                <a:srgbClr val="000000"/>
              </a:solidFill>
            </a:endParaRPr>
          </a:p>
          <a:p>
            <a:pPr>
              <a:buClr>
                <a:srgbClr val="FF0000"/>
              </a:buClr>
              <a:buFont typeface="Arial"/>
              <a:buChar char="•"/>
              <a:tabLst>
                <a:tab pos="228600" algn="l"/>
              </a:tabLst>
            </a:pPr>
            <a:r>
              <a:rPr lang="en-GB" sz="2000" b="1" dirty="0">
                <a:solidFill>
                  <a:srgbClr val="000000"/>
                </a:solidFill>
              </a:rPr>
              <a:t>Fostering sustainability: Development of strategy for strengthening and sustaining EO-supported IWRM information and decision-support systems in the long term. </a:t>
            </a:r>
          </a:p>
        </p:txBody>
      </p:sp>
      <p:pic>
        <p:nvPicPr>
          <p:cNvPr id="345114" name="Picture 26" descr="dwell"/>
          <p:cNvPicPr>
            <a:picLocks noChangeAspect="1" noChangeArrowheads="1"/>
          </p:cNvPicPr>
          <p:nvPr/>
        </p:nvPicPr>
        <p:blipFill>
          <a:blip r:embed="rId2" cstate="print"/>
          <a:srcRect/>
          <a:stretch>
            <a:fillRect/>
          </a:stretch>
        </p:blipFill>
        <p:spPr bwMode="auto">
          <a:xfrm>
            <a:off x="0" y="5026025"/>
            <a:ext cx="2771775" cy="1831975"/>
          </a:xfrm>
          <a:prstGeom prst="rect">
            <a:avLst/>
          </a:prstGeom>
          <a:noFill/>
        </p:spPr>
      </p:pic>
      <p:pic>
        <p:nvPicPr>
          <p:cNvPr id="345116" name="Picture 28" descr="3D_vca"/>
          <p:cNvPicPr>
            <a:picLocks noChangeAspect="1" noChangeArrowheads="1"/>
          </p:cNvPicPr>
          <p:nvPr/>
        </p:nvPicPr>
        <p:blipFill>
          <a:blip r:embed="rId3" cstate="print"/>
          <a:srcRect/>
          <a:stretch>
            <a:fillRect/>
          </a:stretch>
        </p:blipFill>
        <p:spPr bwMode="auto">
          <a:xfrm>
            <a:off x="2557463" y="5033963"/>
            <a:ext cx="2735262" cy="1851025"/>
          </a:xfrm>
          <a:prstGeom prst="rect">
            <a:avLst/>
          </a:prstGeom>
          <a:noFill/>
        </p:spPr>
      </p:pic>
      <p:pic>
        <p:nvPicPr>
          <p:cNvPr id="345117" name="Picture 29" descr="05_LakeVictoria"/>
          <p:cNvPicPr>
            <a:picLocks noChangeAspect="1" noChangeArrowheads="1"/>
          </p:cNvPicPr>
          <p:nvPr/>
        </p:nvPicPr>
        <p:blipFill>
          <a:blip r:embed="rId4" cstate="print"/>
          <a:srcRect/>
          <a:stretch>
            <a:fillRect/>
          </a:stretch>
        </p:blipFill>
        <p:spPr bwMode="auto">
          <a:xfrm>
            <a:off x="7019925" y="5013325"/>
            <a:ext cx="2124075" cy="1844675"/>
          </a:xfrm>
          <a:prstGeom prst="rect">
            <a:avLst/>
          </a:prstGeom>
          <a:noFill/>
        </p:spPr>
      </p:pic>
      <p:pic>
        <p:nvPicPr>
          <p:cNvPr id="345115" name="Picture 27" descr="training_GPS"/>
          <p:cNvPicPr>
            <a:picLocks noChangeAspect="1" noChangeArrowheads="1"/>
          </p:cNvPicPr>
          <p:nvPr/>
        </p:nvPicPr>
        <p:blipFill>
          <a:blip r:embed="rId5"/>
          <a:srcRect/>
          <a:stretch>
            <a:fillRect/>
          </a:stretch>
        </p:blipFill>
        <p:spPr bwMode="auto">
          <a:xfrm>
            <a:off x="4643438" y="5021263"/>
            <a:ext cx="2438400" cy="1836737"/>
          </a:xfrm>
          <a:prstGeom prst="rect">
            <a:avLst/>
          </a:prstGeom>
          <a:noFill/>
        </p:spPr>
      </p:pic>
    </p:spTree>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7010" name="Rectangle 34"/>
          <p:cNvSpPr>
            <a:spLocks noChangeArrowheads="1"/>
          </p:cNvSpPr>
          <p:nvPr/>
        </p:nvSpPr>
        <p:spPr bwMode="auto">
          <a:xfrm>
            <a:off x="755650" y="3040063"/>
            <a:ext cx="7200900" cy="1944687"/>
          </a:xfrm>
          <a:prstGeom prst="rect">
            <a:avLst/>
          </a:prstGeom>
          <a:solidFill>
            <a:srgbClr val="CC9900"/>
          </a:solidFill>
          <a:ln w="9525">
            <a:solidFill>
              <a:schemeClr val="tx1"/>
            </a:solidFill>
            <a:miter lim="800000"/>
            <a:headEnd/>
            <a:tailEnd/>
          </a:ln>
          <a:effectLst/>
        </p:spPr>
        <p:txBody>
          <a:bodyPr wrap="none" anchor="ctr"/>
          <a:lstStyle/>
          <a:p>
            <a:endParaRPr lang="en-US"/>
          </a:p>
        </p:txBody>
      </p:sp>
      <p:sp>
        <p:nvSpPr>
          <p:cNvPr id="344068" name="AutoShape 4"/>
          <p:cNvSpPr>
            <a:spLocks noChangeArrowheads="1"/>
          </p:cNvSpPr>
          <p:nvPr/>
        </p:nvSpPr>
        <p:spPr bwMode="auto">
          <a:xfrm>
            <a:off x="7504113" y="2465388"/>
            <a:ext cx="381000" cy="617537"/>
          </a:xfrm>
          <a:prstGeom prst="downArrow">
            <a:avLst>
              <a:gd name="adj1" fmla="val 43333"/>
              <a:gd name="adj2" fmla="val 52917"/>
            </a:avLst>
          </a:prstGeom>
          <a:solidFill>
            <a:srgbClr val="0066FF"/>
          </a:solidFill>
          <a:ln w="9525">
            <a:solidFill>
              <a:schemeClr val="tx1"/>
            </a:solidFill>
            <a:miter lim="800000"/>
            <a:headEnd/>
            <a:tailEnd/>
          </a:ln>
          <a:effectLst/>
        </p:spPr>
        <p:txBody>
          <a:bodyPr wrap="none" anchor="ctr"/>
          <a:lstStyle/>
          <a:p>
            <a:endParaRPr lang="en-US"/>
          </a:p>
        </p:txBody>
      </p:sp>
      <p:sp>
        <p:nvSpPr>
          <p:cNvPr id="344067" name="AutoShape 3"/>
          <p:cNvSpPr>
            <a:spLocks noChangeArrowheads="1"/>
          </p:cNvSpPr>
          <p:nvPr/>
        </p:nvSpPr>
        <p:spPr bwMode="auto">
          <a:xfrm>
            <a:off x="4983163" y="2465388"/>
            <a:ext cx="381000" cy="617537"/>
          </a:xfrm>
          <a:prstGeom prst="downArrow">
            <a:avLst>
              <a:gd name="adj1" fmla="val 43333"/>
              <a:gd name="adj2" fmla="val 52917"/>
            </a:avLst>
          </a:prstGeom>
          <a:solidFill>
            <a:srgbClr val="0066FF"/>
          </a:solidFill>
          <a:ln w="9525">
            <a:solidFill>
              <a:schemeClr val="tx1"/>
            </a:solidFill>
            <a:miter lim="800000"/>
            <a:headEnd/>
            <a:tailEnd/>
          </a:ln>
          <a:effectLst/>
        </p:spPr>
        <p:txBody>
          <a:bodyPr wrap="none" anchor="ctr"/>
          <a:lstStyle/>
          <a:p>
            <a:endParaRPr lang="en-US"/>
          </a:p>
        </p:txBody>
      </p:sp>
      <p:sp>
        <p:nvSpPr>
          <p:cNvPr id="344066" name="AutoShape 2"/>
          <p:cNvSpPr>
            <a:spLocks noChangeArrowheads="1"/>
          </p:cNvSpPr>
          <p:nvPr/>
        </p:nvSpPr>
        <p:spPr bwMode="auto">
          <a:xfrm>
            <a:off x="2390775" y="2465388"/>
            <a:ext cx="381000" cy="617537"/>
          </a:xfrm>
          <a:prstGeom prst="downArrow">
            <a:avLst>
              <a:gd name="adj1" fmla="val 43333"/>
              <a:gd name="adj2" fmla="val 52917"/>
            </a:avLst>
          </a:prstGeom>
          <a:solidFill>
            <a:srgbClr val="0066FF"/>
          </a:solidFill>
          <a:ln w="9525">
            <a:solidFill>
              <a:schemeClr val="tx1"/>
            </a:solidFill>
            <a:miter lim="800000"/>
            <a:headEnd/>
            <a:tailEnd/>
          </a:ln>
          <a:effectLst/>
        </p:spPr>
        <p:txBody>
          <a:bodyPr wrap="none" anchor="ctr"/>
          <a:lstStyle/>
          <a:p>
            <a:endParaRPr lang="en-US"/>
          </a:p>
        </p:txBody>
      </p:sp>
      <p:sp>
        <p:nvSpPr>
          <p:cNvPr id="126978" name="Rectangle 2"/>
          <p:cNvSpPr>
            <a:spLocks noChangeArrowheads="1"/>
          </p:cNvSpPr>
          <p:nvPr/>
        </p:nvSpPr>
        <p:spPr bwMode="auto">
          <a:xfrm>
            <a:off x="3102551" y="304800"/>
            <a:ext cx="2884924" cy="461665"/>
          </a:xfrm>
          <a:prstGeom prst="rect">
            <a:avLst/>
          </a:prstGeom>
          <a:noFill/>
          <a:ln w="9525">
            <a:noFill/>
            <a:miter lim="800000"/>
            <a:headEnd/>
            <a:tailEnd/>
          </a:ln>
          <a:effectLst/>
        </p:spPr>
        <p:txBody>
          <a:bodyPr wrap="none">
            <a:spAutoFit/>
          </a:bodyPr>
          <a:lstStyle/>
          <a:p>
            <a:pPr algn="ctr" eaLnBrk="0" hangingPunct="0">
              <a:spcBef>
                <a:spcPts val="350"/>
              </a:spcBef>
              <a:spcAft>
                <a:spcPts val="2400"/>
              </a:spcAft>
            </a:pPr>
            <a:r>
              <a:rPr lang="en-US" sz="2400" b="1" dirty="0">
                <a:solidFill>
                  <a:srgbClr val="0000FF"/>
                </a:solidFill>
              </a:rPr>
              <a:t>TIGER Lines of Action</a:t>
            </a:r>
          </a:p>
        </p:txBody>
      </p:sp>
      <p:sp>
        <p:nvSpPr>
          <p:cNvPr id="127012" name="AutoShape 36"/>
          <p:cNvSpPr>
            <a:spLocks noChangeArrowheads="1"/>
          </p:cNvSpPr>
          <p:nvPr/>
        </p:nvSpPr>
        <p:spPr bwMode="auto">
          <a:xfrm>
            <a:off x="4545013" y="1954213"/>
            <a:ext cx="381000" cy="1122362"/>
          </a:xfrm>
          <a:prstGeom prst="downArrow">
            <a:avLst>
              <a:gd name="adj1" fmla="val 50000"/>
              <a:gd name="adj2" fmla="val 53748"/>
            </a:avLst>
          </a:prstGeom>
          <a:solidFill>
            <a:srgbClr val="0066FF"/>
          </a:solidFill>
          <a:ln w="9525">
            <a:solidFill>
              <a:schemeClr val="tx1"/>
            </a:solidFill>
            <a:miter lim="800000"/>
            <a:headEnd/>
            <a:tailEnd/>
          </a:ln>
          <a:effectLst/>
        </p:spPr>
        <p:txBody>
          <a:bodyPr wrap="none" anchor="ctr"/>
          <a:lstStyle/>
          <a:p>
            <a:endParaRPr lang="en-US"/>
          </a:p>
        </p:txBody>
      </p:sp>
      <p:sp>
        <p:nvSpPr>
          <p:cNvPr id="127013" name="AutoShape 37"/>
          <p:cNvSpPr>
            <a:spLocks noChangeArrowheads="1"/>
          </p:cNvSpPr>
          <p:nvPr/>
        </p:nvSpPr>
        <p:spPr bwMode="auto">
          <a:xfrm>
            <a:off x="4090988" y="1573213"/>
            <a:ext cx="381000" cy="1503362"/>
          </a:xfrm>
          <a:prstGeom prst="downArrow">
            <a:avLst>
              <a:gd name="adj1" fmla="val 50000"/>
              <a:gd name="adj2" fmla="val 69162"/>
            </a:avLst>
          </a:prstGeom>
          <a:solidFill>
            <a:srgbClr val="0066FF"/>
          </a:solidFill>
          <a:ln w="9525">
            <a:solidFill>
              <a:schemeClr val="tx1"/>
            </a:solidFill>
            <a:miter lim="800000"/>
            <a:headEnd/>
            <a:tailEnd/>
          </a:ln>
          <a:effectLst/>
        </p:spPr>
        <p:txBody>
          <a:bodyPr wrap="none" anchor="ctr"/>
          <a:lstStyle/>
          <a:p>
            <a:endParaRPr lang="en-US"/>
          </a:p>
        </p:txBody>
      </p:sp>
      <p:sp>
        <p:nvSpPr>
          <p:cNvPr id="127015" name="AutoShape 39"/>
          <p:cNvSpPr>
            <a:spLocks noChangeArrowheads="1"/>
          </p:cNvSpPr>
          <p:nvPr/>
        </p:nvSpPr>
        <p:spPr bwMode="auto">
          <a:xfrm>
            <a:off x="7064375" y="1954213"/>
            <a:ext cx="381000" cy="1122362"/>
          </a:xfrm>
          <a:prstGeom prst="downArrow">
            <a:avLst>
              <a:gd name="adj1" fmla="val 50000"/>
              <a:gd name="adj2" fmla="val 53748"/>
            </a:avLst>
          </a:prstGeom>
          <a:solidFill>
            <a:srgbClr val="0066FF"/>
          </a:solidFill>
          <a:ln w="9525">
            <a:solidFill>
              <a:schemeClr val="tx1"/>
            </a:solidFill>
            <a:miter lim="800000"/>
            <a:headEnd/>
            <a:tailEnd/>
          </a:ln>
          <a:effectLst/>
        </p:spPr>
        <p:txBody>
          <a:bodyPr wrap="none" anchor="ctr"/>
          <a:lstStyle/>
          <a:p>
            <a:endParaRPr lang="en-US"/>
          </a:p>
        </p:txBody>
      </p:sp>
      <p:sp>
        <p:nvSpPr>
          <p:cNvPr id="127016" name="AutoShape 40"/>
          <p:cNvSpPr>
            <a:spLocks noChangeArrowheads="1"/>
          </p:cNvSpPr>
          <p:nvPr/>
        </p:nvSpPr>
        <p:spPr bwMode="auto">
          <a:xfrm>
            <a:off x="6610350" y="1573213"/>
            <a:ext cx="381000" cy="1503362"/>
          </a:xfrm>
          <a:prstGeom prst="downArrow">
            <a:avLst>
              <a:gd name="adj1" fmla="val 50000"/>
              <a:gd name="adj2" fmla="val 69162"/>
            </a:avLst>
          </a:prstGeom>
          <a:solidFill>
            <a:srgbClr val="0066FF"/>
          </a:solidFill>
          <a:ln w="9525">
            <a:solidFill>
              <a:schemeClr val="tx1"/>
            </a:solidFill>
            <a:miter lim="800000"/>
            <a:headEnd/>
            <a:tailEnd/>
          </a:ln>
          <a:effectLst/>
        </p:spPr>
        <p:txBody>
          <a:bodyPr wrap="none" anchor="ctr"/>
          <a:lstStyle/>
          <a:p>
            <a:endParaRPr lang="en-US"/>
          </a:p>
        </p:txBody>
      </p:sp>
      <p:sp>
        <p:nvSpPr>
          <p:cNvPr id="127017" name="AutoShape 41"/>
          <p:cNvSpPr>
            <a:spLocks noChangeArrowheads="1"/>
          </p:cNvSpPr>
          <p:nvPr/>
        </p:nvSpPr>
        <p:spPr bwMode="auto">
          <a:xfrm>
            <a:off x="5378450" y="3951288"/>
            <a:ext cx="533400" cy="457200"/>
          </a:xfrm>
          <a:prstGeom prst="rightArrow">
            <a:avLst>
              <a:gd name="adj1" fmla="val 50000"/>
              <a:gd name="adj2" fmla="val 29167"/>
            </a:avLst>
          </a:prstGeom>
          <a:solidFill>
            <a:srgbClr val="FF9900"/>
          </a:solidFill>
          <a:ln w="9525">
            <a:solidFill>
              <a:schemeClr val="tx1"/>
            </a:solidFill>
            <a:miter lim="800000"/>
            <a:headEnd/>
            <a:tailEnd/>
          </a:ln>
          <a:effectLst/>
        </p:spPr>
        <p:txBody>
          <a:bodyPr wrap="none" anchor="ctr"/>
          <a:lstStyle/>
          <a:p>
            <a:endParaRPr lang="en-US"/>
          </a:p>
        </p:txBody>
      </p:sp>
      <p:sp>
        <p:nvSpPr>
          <p:cNvPr id="127018" name="AutoShape 42"/>
          <p:cNvSpPr>
            <a:spLocks noChangeArrowheads="1"/>
          </p:cNvSpPr>
          <p:nvPr/>
        </p:nvSpPr>
        <p:spPr bwMode="auto">
          <a:xfrm>
            <a:off x="2863850" y="3951288"/>
            <a:ext cx="533400" cy="457200"/>
          </a:xfrm>
          <a:prstGeom prst="rightArrow">
            <a:avLst>
              <a:gd name="adj1" fmla="val 50000"/>
              <a:gd name="adj2" fmla="val 29167"/>
            </a:avLst>
          </a:prstGeom>
          <a:solidFill>
            <a:srgbClr val="FFCC00"/>
          </a:solidFill>
          <a:ln w="9525">
            <a:solidFill>
              <a:schemeClr val="tx1"/>
            </a:solidFill>
            <a:miter lim="800000"/>
            <a:headEnd/>
            <a:tailEnd/>
          </a:ln>
          <a:effectLst/>
        </p:spPr>
        <p:txBody>
          <a:bodyPr wrap="none" anchor="ctr"/>
          <a:lstStyle/>
          <a:p>
            <a:endParaRPr lang="en-US"/>
          </a:p>
        </p:txBody>
      </p:sp>
      <p:sp>
        <p:nvSpPr>
          <p:cNvPr id="127020" name="AutoShape 44"/>
          <p:cNvSpPr>
            <a:spLocks noChangeArrowheads="1"/>
          </p:cNvSpPr>
          <p:nvPr/>
        </p:nvSpPr>
        <p:spPr bwMode="auto">
          <a:xfrm>
            <a:off x="1974850" y="1954213"/>
            <a:ext cx="381000" cy="1122362"/>
          </a:xfrm>
          <a:prstGeom prst="downArrow">
            <a:avLst>
              <a:gd name="adj1" fmla="val 50000"/>
              <a:gd name="adj2" fmla="val 53748"/>
            </a:avLst>
          </a:prstGeom>
          <a:solidFill>
            <a:srgbClr val="0066FF"/>
          </a:solidFill>
          <a:ln w="9525">
            <a:solidFill>
              <a:schemeClr val="tx1"/>
            </a:solidFill>
            <a:miter lim="800000"/>
            <a:headEnd/>
            <a:tailEnd/>
          </a:ln>
          <a:effectLst/>
        </p:spPr>
        <p:txBody>
          <a:bodyPr wrap="none" anchor="ctr"/>
          <a:lstStyle/>
          <a:p>
            <a:endParaRPr lang="en-US"/>
          </a:p>
        </p:txBody>
      </p:sp>
      <p:sp>
        <p:nvSpPr>
          <p:cNvPr id="127021" name="AutoShape 45"/>
          <p:cNvSpPr>
            <a:spLocks noChangeArrowheads="1"/>
          </p:cNvSpPr>
          <p:nvPr/>
        </p:nvSpPr>
        <p:spPr bwMode="auto">
          <a:xfrm>
            <a:off x="1520825" y="1573213"/>
            <a:ext cx="381000" cy="1503362"/>
          </a:xfrm>
          <a:prstGeom prst="downArrow">
            <a:avLst>
              <a:gd name="adj1" fmla="val 50000"/>
              <a:gd name="adj2" fmla="val 69162"/>
            </a:avLst>
          </a:prstGeom>
          <a:solidFill>
            <a:srgbClr val="0066FF"/>
          </a:solidFill>
          <a:ln w="9525">
            <a:solidFill>
              <a:schemeClr val="tx1"/>
            </a:solidFill>
            <a:miter lim="800000"/>
            <a:headEnd/>
            <a:tailEnd/>
          </a:ln>
          <a:effectLst/>
        </p:spPr>
        <p:txBody>
          <a:bodyPr wrap="none" anchor="ctr"/>
          <a:lstStyle/>
          <a:p>
            <a:endParaRPr lang="en-US"/>
          </a:p>
        </p:txBody>
      </p:sp>
      <p:sp>
        <p:nvSpPr>
          <p:cNvPr id="127022" name="Text Box 46"/>
          <p:cNvSpPr txBox="1">
            <a:spLocks noChangeArrowheads="1"/>
          </p:cNvSpPr>
          <p:nvPr/>
        </p:nvSpPr>
        <p:spPr bwMode="auto">
          <a:xfrm>
            <a:off x="958850" y="3489325"/>
            <a:ext cx="1905000" cy="1385888"/>
          </a:xfrm>
          <a:prstGeom prst="rect">
            <a:avLst/>
          </a:prstGeom>
          <a:solidFill>
            <a:srgbClr val="FFCC00"/>
          </a:solidFill>
          <a:ln w="9525">
            <a:solidFill>
              <a:srgbClr val="000000"/>
            </a:solidFill>
            <a:miter lim="800000"/>
            <a:headEnd/>
            <a:tailEnd/>
          </a:ln>
          <a:effectLst/>
        </p:spPr>
        <p:txBody>
          <a:bodyPr>
            <a:spAutoFit/>
          </a:bodyPr>
          <a:lstStyle/>
          <a:p>
            <a:pPr algn="ctr">
              <a:spcBef>
                <a:spcPct val="50000"/>
              </a:spcBef>
            </a:pPr>
            <a:endParaRPr lang="en-US" sz="800" b="1"/>
          </a:p>
          <a:p>
            <a:pPr algn="ctr">
              <a:spcBef>
                <a:spcPct val="50000"/>
              </a:spcBef>
            </a:pPr>
            <a:r>
              <a:rPr lang="en-US" sz="1600" b="1"/>
              <a:t>Research stage</a:t>
            </a:r>
          </a:p>
          <a:p>
            <a:pPr algn="ctr">
              <a:spcBef>
                <a:spcPct val="50000"/>
              </a:spcBef>
            </a:pPr>
            <a:r>
              <a:rPr lang="en-US" sz="1600" b="1"/>
              <a:t>TIGER Pilot Projects</a:t>
            </a:r>
          </a:p>
          <a:p>
            <a:pPr algn="ctr">
              <a:spcBef>
                <a:spcPct val="50000"/>
              </a:spcBef>
            </a:pPr>
            <a:endParaRPr lang="en-GB" sz="800" b="1"/>
          </a:p>
        </p:txBody>
      </p:sp>
      <p:sp>
        <p:nvSpPr>
          <p:cNvPr id="127023" name="Text Box 47"/>
          <p:cNvSpPr txBox="1">
            <a:spLocks noChangeArrowheads="1"/>
          </p:cNvSpPr>
          <p:nvPr/>
        </p:nvSpPr>
        <p:spPr bwMode="auto">
          <a:xfrm>
            <a:off x="3397250" y="3489325"/>
            <a:ext cx="1981200" cy="1385888"/>
          </a:xfrm>
          <a:prstGeom prst="rect">
            <a:avLst/>
          </a:prstGeom>
          <a:solidFill>
            <a:srgbClr val="FF9900"/>
          </a:solidFill>
          <a:ln w="9525">
            <a:solidFill>
              <a:srgbClr val="000000"/>
            </a:solidFill>
            <a:miter lim="800000"/>
            <a:headEnd/>
            <a:tailEnd/>
          </a:ln>
          <a:effectLst/>
        </p:spPr>
        <p:txBody>
          <a:bodyPr>
            <a:spAutoFit/>
          </a:bodyPr>
          <a:lstStyle/>
          <a:p>
            <a:pPr algn="ctr">
              <a:spcBef>
                <a:spcPct val="50000"/>
              </a:spcBef>
            </a:pPr>
            <a:r>
              <a:rPr lang="en-US" sz="1600" b="1"/>
              <a:t>Pre-operational Stage</a:t>
            </a:r>
          </a:p>
          <a:p>
            <a:pPr algn="ctr">
              <a:spcBef>
                <a:spcPct val="50000"/>
              </a:spcBef>
            </a:pPr>
            <a:r>
              <a:rPr lang="en-US" sz="1600" b="1"/>
              <a:t>North-South Tec. Transfer Projects</a:t>
            </a:r>
          </a:p>
          <a:p>
            <a:pPr algn="ctr">
              <a:spcBef>
                <a:spcPct val="50000"/>
              </a:spcBef>
            </a:pPr>
            <a:endParaRPr lang="en-GB" sz="800" b="1"/>
          </a:p>
        </p:txBody>
      </p:sp>
      <p:sp>
        <p:nvSpPr>
          <p:cNvPr id="127024" name="Text Box 48"/>
          <p:cNvSpPr txBox="1">
            <a:spLocks noChangeArrowheads="1"/>
          </p:cNvSpPr>
          <p:nvPr/>
        </p:nvSpPr>
        <p:spPr bwMode="auto">
          <a:xfrm>
            <a:off x="5911850" y="3473450"/>
            <a:ext cx="1828800" cy="1385888"/>
          </a:xfrm>
          <a:prstGeom prst="rect">
            <a:avLst/>
          </a:prstGeom>
          <a:solidFill>
            <a:srgbClr val="FF6600"/>
          </a:solidFill>
          <a:ln w="9525">
            <a:solidFill>
              <a:srgbClr val="000000"/>
            </a:solidFill>
            <a:miter lim="800000"/>
            <a:headEnd/>
            <a:tailEnd/>
          </a:ln>
          <a:effectLst/>
        </p:spPr>
        <p:txBody>
          <a:bodyPr>
            <a:spAutoFit/>
          </a:bodyPr>
          <a:lstStyle/>
          <a:p>
            <a:pPr algn="ctr">
              <a:spcBef>
                <a:spcPct val="50000"/>
              </a:spcBef>
            </a:pPr>
            <a:r>
              <a:rPr lang="en-US" sz="1600" b="1"/>
              <a:t>Operation Stage</a:t>
            </a:r>
          </a:p>
          <a:p>
            <a:pPr algn="ctr">
              <a:spcBef>
                <a:spcPct val="50000"/>
              </a:spcBef>
            </a:pPr>
            <a:r>
              <a:rPr lang="en-US" sz="1600" b="1"/>
              <a:t>African Water Observation System</a:t>
            </a:r>
          </a:p>
          <a:p>
            <a:pPr algn="ctr">
              <a:spcBef>
                <a:spcPct val="50000"/>
              </a:spcBef>
            </a:pPr>
            <a:endParaRPr lang="en-GB" sz="800" b="1"/>
          </a:p>
        </p:txBody>
      </p:sp>
      <p:sp>
        <p:nvSpPr>
          <p:cNvPr id="127025" name="AutoShape 49"/>
          <p:cNvSpPr>
            <a:spLocks noChangeArrowheads="1"/>
          </p:cNvSpPr>
          <p:nvPr/>
        </p:nvSpPr>
        <p:spPr bwMode="auto">
          <a:xfrm>
            <a:off x="1219200" y="5006975"/>
            <a:ext cx="6477000" cy="7699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FFFF00"/>
              </a:gs>
              <a:gs pos="100000">
                <a:srgbClr val="FF6600"/>
              </a:gs>
            </a:gsLst>
            <a:lin ang="0" scaled="1"/>
          </a:gradFill>
          <a:ln w="9525">
            <a:solidFill>
              <a:schemeClr val="tx1"/>
            </a:solidFill>
            <a:miter lim="800000"/>
            <a:headEnd/>
            <a:tailEnd/>
          </a:ln>
          <a:effectLst/>
        </p:spPr>
        <p:txBody>
          <a:bodyPr wrap="none" anchor="ctr"/>
          <a:lstStyle/>
          <a:p>
            <a:endParaRPr lang="en-US"/>
          </a:p>
        </p:txBody>
      </p:sp>
      <p:sp>
        <p:nvSpPr>
          <p:cNvPr id="127029" name="Text Box 53"/>
          <p:cNvSpPr txBox="1">
            <a:spLocks noChangeArrowheads="1"/>
          </p:cNvSpPr>
          <p:nvPr/>
        </p:nvSpPr>
        <p:spPr bwMode="auto">
          <a:xfrm>
            <a:off x="828675" y="1268413"/>
            <a:ext cx="7127875" cy="346075"/>
          </a:xfrm>
          <a:prstGeom prst="rect">
            <a:avLst/>
          </a:prstGeom>
          <a:solidFill>
            <a:srgbClr val="0066FF"/>
          </a:solidFill>
          <a:ln w="9525">
            <a:solidFill>
              <a:srgbClr val="000000"/>
            </a:solidFill>
            <a:miter lim="800000"/>
            <a:headEnd/>
            <a:tailEnd/>
          </a:ln>
          <a:effectLst/>
        </p:spPr>
        <p:txBody>
          <a:bodyPr>
            <a:spAutoFit/>
          </a:bodyPr>
          <a:lstStyle/>
          <a:p>
            <a:pPr algn="ctr">
              <a:spcBef>
                <a:spcPct val="50000"/>
              </a:spcBef>
            </a:pPr>
            <a:r>
              <a:rPr lang="en-US" sz="1600" b="1">
                <a:solidFill>
                  <a:schemeClr val="bg1"/>
                </a:solidFill>
              </a:rPr>
              <a:t>Improving Access to EO Data</a:t>
            </a:r>
            <a:endParaRPr lang="en-GB" sz="800" b="1">
              <a:solidFill>
                <a:schemeClr val="bg1"/>
              </a:solidFill>
            </a:endParaRPr>
          </a:p>
        </p:txBody>
      </p:sp>
      <p:sp>
        <p:nvSpPr>
          <p:cNvPr id="127030" name="Text Box 54"/>
          <p:cNvSpPr txBox="1">
            <a:spLocks noChangeArrowheads="1"/>
          </p:cNvSpPr>
          <p:nvPr/>
        </p:nvSpPr>
        <p:spPr bwMode="auto">
          <a:xfrm>
            <a:off x="828675" y="1801813"/>
            <a:ext cx="7127875" cy="346075"/>
          </a:xfrm>
          <a:prstGeom prst="rect">
            <a:avLst/>
          </a:prstGeom>
          <a:solidFill>
            <a:srgbClr val="0066FF"/>
          </a:solidFill>
          <a:ln w="9525">
            <a:solidFill>
              <a:srgbClr val="000000"/>
            </a:solidFill>
            <a:miter lim="800000"/>
            <a:headEnd/>
            <a:tailEnd/>
          </a:ln>
          <a:effectLst/>
        </p:spPr>
        <p:txBody>
          <a:bodyPr>
            <a:spAutoFit/>
          </a:bodyPr>
          <a:lstStyle/>
          <a:p>
            <a:pPr algn="ctr">
              <a:spcBef>
                <a:spcPct val="50000"/>
              </a:spcBef>
            </a:pPr>
            <a:r>
              <a:rPr lang="en-US" sz="1600" b="1">
                <a:solidFill>
                  <a:schemeClr val="bg1"/>
                </a:solidFill>
              </a:rPr>
              <a:t>Capacity Building and Training</a:t>
            </a:r>
            <a:endParaRPr lang="en-GB" sz="1600" b="1">
              <a:solidFill>
                <a:schemeClr val="bg1"/>
              </a:solidFill>
            </a:endParaRPr>
          </a:p>
        </p:txBody>
      </p:sp>
      <p:sp>
        <p:nvSpPr>
          <p:cNvPr id="127032" name="Text Box 56"/>
          <p:cNvSpPr txBox="1">
            <a:spLocks noChangeArrowheads="1"/>
          </p:cNvSpPr>
          <p:nvPr/>
        </p:nvSpPr>
        <p:spPr bwMode="auto">
          <a:xfrm>
            <a:off x="828675" y="2357438"/>
            <a:ext cx="7104063" cy="346075"/>
          </a:xfrm>
          <a:prstGeom prst="rect">
            <a:avLst/>
          </a:prstGeom>
          <a:solidFill>
            <a:srgbClr val="0066FF"/>
          </a:solidFill>
          <a:ln w="9525">
            <a:solidFill>
              <a:srgbClr val="000000"/>
            </a:solidFill>
            <a:miter lim="800000"/>
            <a:headEnd/>
            <a:tailEnd/>
          </a:ln>
          <a:effectLst/>
        </p:spPr>
        <p:txBody>
          <a:bodyPr>
            <a:spAutoFit/>
          </a:bodyPr>
          <a:lstStyle/>
          <a:p>
            <a:pPr algn="ctr">
              <a:spcBef>
                <a:spcPct val="50000"/>
              </a:spcBef>
            </a:pPr>
            <a:r>
              <a:rPr lang="en-US" sz="1600" b="1">
                <a:solidFill>
                  <a:schemeClr val="bg1"/>
                </a:solidFill>
              </a:rPr>
              <a:t>TIGER Water Information &amp; Knowledge Network</a:t>
            </a:r>
            <a:endParaRPr lang="en-GB" sz="800" b="1">
              <a:solidFill>
                <a:schemeClr val="bg1"/>
              </a:solidFill>
            </a:endParaRPr>
          </a:p>
        </p:txBody>
      </p:sp>
      <p:sp>
        <p:nvSpPr>
          <p:cNvPr id="127033" name="Rectangle 57"/>
          <p:cNvSpPr>
            <a:spLocks noChangeArrowheads="1"/>
          </p:cNvSpPr>
          <p:nvPr/>
        </p:nvSpPr>
        <p:spPr bwMode="auto">
          <a:xfrm>
            <a:off x="1331913" y="3040063"/>
            <a:ext cx="5976937"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000099"/>
                </a:solidFill>
              </a:rPr>
              <a:t>Developing Water Information Systems &amp; Services</a:t>
            </a:r>
            <a:endParaRPr lang="en-GB" sz="1600" b="1">
              <a:solidFill>
                <a:srgbClr val="000099"/>
              </a:solidFill>
            </a:endParaRPr>
          </a:p>
        </p:txBody>
      </p:sp>
      <p:sp>
        <p:nvSpPr>
          <p:cNvPr id="23" name="TextBox 22"/>
          <p:cNvSpPr txBox="1"/>
          <p:nvPr/>
        </p:nvSpPr>
        <p:spPr>
          <a:xfrm>
            <a:off x="958850" y="5776913"/>
            <a:ext cx="652643" cy="369332"/>
          </a:xfrm>
          <a:prstGeom prst="rect">
            <a:avLst/>
          </a:prstGeom>
          <a:noFill/>
        </p:spPr>
        <p:txBody>
          <a:bodyPr wrap="none" rtlCol="0">
            <a:spAutoFit/>
          </a:bodyPr>
          <a:lstStyle/>
          <a:p>
            <a:r>
              <a:rPr lang="en-US" b="1" dirty="0" smtClean="0">
                <a:solidFill>
                  <a:srgbClr val="0000FF"/>
                </a:solidFill>
              </a:rPr>
              <a:t>2005</a:t>
            </a:r>
            <a:endParaRPr lang="en-US" b="1" dirty="0">
              <a:solidFill>
                <a:srgbClr val="0000FF"/>
              </a:solidFill>
            </a:endParaRPr>
          </a:p>
        </p:txBody>
      </p:sp>
      <p:sp>
        <p:nvSpPr>
          <p:cNvPr id="24" name="TextBox 23"/>
          <p:cNvSpPr txBox="1"/>
          <p:nvPr/>
        </p:nvSpPr>
        <p:spPr>
          <a:xfrm>
            <a:off x="6175633" y="5961579"/>
            <a:ext cx="652643" cy="369332"/>
          </a:xfrm>
          <a:prstGeom prst="rect">
            <a:avLst/>
          </a:prstGeom>
          <a:noFill/>
        </p:spPr>
        <p:txBody>
          <a:bodyPr wrap="none" rtlCol="0">
            <a:spAutoFit/>
          </a:bodyPr>
          <a:lstStyle/>
          <a:p>
            <a:r>
              <a:rPr lang="en-US" b="1" dirty="0" smtClean="0">
                <a:solidFill>
                  <a:srgbClr val="0000FF"/>
                </a:solidFill>
              </a:rPr>
              <a:t>2025</a:t>
            </a:r>
            <a:endParaRPr lang="en-US" b="1" dirty="0">
              <a:solidFill>
                <a:srgbClr val="0000FF"/>
              </a:solidFill>
            </a:endParaRPr>
          </a:p>
        </p:txBody>
      </p:sp>
    </p:spTree>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solidFill>
                  <a:srgbClr val="0000FF"/>
                </a:solidFill>
              </a:rPr>
              <a:t>The African Water Vision for 2025</a:t>
            </a:r>
            <a:endParaRPr lang="en-US" sz="2800" b="1" dirty="0">
              <a:solidFill>
                <a:srgbClr val="0000FF"/>
              </a:solidFill>
            </a:endParaRPr>
          </a:p>
        </p:txBody>
      </p:sp>
      <p:sp>
        <p:nvSpPr>
          <p:cNvPr id="3" name="Content Placeholder 2"/>
          <p:cNvSpPr>
            <a:spLocks noGrp="1"/>
          </p:cNvSpPr>
          <p:nvPr>
            <p:ph idx="1"/>
          </p:nvPr>
        </p:nvSpPr>
        <p:spPr>
          <a:xfrm>
            <a:off x="457200" y="1244600"/>
            <a:ext cx="8229600" cy="4525963"/>
          </a:xfrm>
        </p:spPr>
        <p:txBody>
          <a:bodyPr/>
          <a:lstStyle/>
          <a:p>
            <a:pPr>
              <a:buClr>
                <a:srgbClr val="FF0000"/>
              </a:buClr>
            </a:pPr>
            <a:r>
              <a:rPr lang="en-US" sz="2400" dirty="0" smtClean="0"/>
              <a:t>In view of growing challenges Africa faces in relation to the development of water resources, the U.N. Economic Commission for Africa, the Organization of African Unity, the African Development Bank, and the U.N. Water/Africa jointly developed a </a:t>
            </a:r>
            <a:r>
              <a:rPr lang="en-US" sz="2400" u="sng" dirty="0" smtClean="0"/>
              <a:t>long-term vision for equitable and sustainable water use for socio-economic development</a:t>
            </a:r>
            <a:r>
              <a:rPr lang="en-US" sz="2400" dirty="0" smtClean="0"/>
              <a:t>.</a:t>
            </a:r>
          </a:p>
          <a:p>
            <a:pPr>
              <a:buClr>
                <a:srgbClr val="FF0000"/>
              </a:buClr>
            </a:pPr>
            <a:endParaRPr lang="en-US" sz="2400" dirty="0" smtClean="0"/>
          </a:p>
          <a:p>
            <a:pPr>
              <a:buClr>
                <a:srgbClr val="FF0000"/>
              </a:buClr>
            </a:pPr>
            <a:r>
              <a:rPr lang="en-US" sz="2400" dirty="0" smtClean="0"/>
              <a:t>Endorsed by the African Ministerial Conference on Water (AMCOW) and by the Heads of State of the African Union at the Extraordinary Summit on Water and Agriculture  (2004) .</a:t>
            </a:r>
          </a:p>
          <a:p>
            <a:pPr>
              <a:buClr>
                <a:srgbClr val="FF0000"/>
              </a:buClr>
            </a:pP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Text Box 1"/>
          <p:cNvSpPr txBox="1">
            <a:spLocks noChangeArrowheads="1"/>
          </p:cNvSpPr>
          <p:nvPr/>
        </p:nvSpPr>
        <p:spPr bwMode="auto">
          <a:xfrm>
            <a:off x="1" y="147265"/>
            <a:ext cx="8857440" cy="925279"/>
          </a:xfrm>
          <a:prstGeom prst="rect">
            <a:avLst/>
          </a:prstGeom>
          <a:noFill/>
          <a:ln w="9525">
            <a:noFill/>
            <a:round/>
            <a:headEnd/>
            <a:tailEnd/>
          </a:ln>
        </p:spPr>
        <p:txBody>
          <a:bodyPr lIns="0" tIns="0" rIns="0" bIns="0" anchor="ctr">
            <a:spAutoFit/>
          </a:bodyPr>
          <a:lstStyle/>
          <a:p>
            <a:pPr>
              <a:lnSpc>
                <a:spcPct val="104000"/>
              </a:lnSpc>
              <a:tabLst>
                <a:tab pos="0" algn="l"/>
                <a:tab pos="829452" algn="l"/>
                <a:tab pos="1658904" algn="l"/>
                <a:tab pos="2488357" algn="l"/>
                <a:tab pos="3317809" algn="l"/>
                <a:tab pos="4147261" algn="l"/>
                <a:tab pos="4976713" algn="l"/>
                <a:tab pos="5806166" algn="l"/>
                <a:tab pos="6635618" algn="l"/>
                <a:tab pos="7465070" algn="l"/>
                <a:tab pos="8294522" algn="l"/>
                <a:tab pos="9123975" algn="l"/>
              </a:tabLst>
            </a:pPr>
            <a:r>
              <a:rPr lang="en-GB" sz="2900" b="1" dirty="0" smtClean="0">
                <a:solidFill>
                  <a:srgbClr val="0000FF"/>
                </a:solidFill>
                <a:ea typeface="DejaVu Sans" charset="0"/>
                <a:cs typeface="DejaVu Sans" charset="0"/>
              </a:rPr>
              <a:t>Improving Precipitation Predictability:</a:t>
            </a:r>
          </a:p>
          <a:p>
            <a:pPr>
              <a:lnSpc>
                <a:spcPct val="104000"/>
              </a:lnSpc>
              <a:tabLst>
                <a:tab pos="0" algn="l"/>
                <a:tab pos="829452" algn="l"/>
                <a:tab pos="1658904" algn="l"/>
                <a:tab pos="2488357" algn="l"/>
                <a:tab pos="3317809" algn="l"/>
                <a:tab pos="4147261" algn="l"/>
                <a:tab pos="4976713" algn="l"/>
                <a:tab pos="5806166" algn="l"/>
                <a:tab pos="6635618" algn="l"/>
                <a:tab pos="7465070" algn="l"/>
                <a:tab pos="8294522" algn="l"/>
                <a:tab pos="9123975" algn="l"/>
              </a:tabLst>
            </a:pPr>
            <a:r>
              <a:rPr lang="en-GB" sz="2900" b="1" dirty="0" smtClean="0">
                <a:solidFill>
                  <a:srgbClr val="0000FF"/>
                </a:solidFill>
                <a:ea typeface="DejaVu Sans" charset="0"/>
                <a:cs typeface="DejaVu Sans" charset="0"/>
              </a:rPr>
              <a:t>African </a:t>
            </a:r>
            <a:r>
              <a:rPr lang="en-GB" sz="2900" b="1" dirty="0">
                <a:solidFill>
                  <a:srgbClr val="0000FF"/>
                </a:solidFill>
                <a:ea typeface="DejaVu Sans" charset="0"/>
                <a:cs typeface="DejaVu Sans" charset="0"/>
              </a:rPr>
              <a:t>Monsoon Multidisciplinary Analysis (AMMA)</a:t>
            </a:r>
            <a:r>
              <a:rPr lang="en-GB" sz="2900" b="1" dirty="0" smtClean="0">
                <a:solidFill>
                  <a:srgbClr val="0000FF"/>
                </a:solidFill>
                <a:ea typeface="DejaVu Sans" charset="0"/>
                <a:cs typeface="DejaVu Sans" charset="0"/>
              </a:rPr>
              <a:t> </a:t>
            </a:r>
            <a:endParaRPr lang="en-GB" sz="2900" b="1" dirty="0">
              <a:solidFill>
                <a:srgbClr val="0000FF"/>
              </a:solidFill>
              <a:ea typeface="DejaVu Sans" charset="0"/>
              <a:cs typeface="DejaVu Sans" charset="0"/>
            </a:endParaRPr>
          </a:p>
        </p:txBody>
      </p:sp>
      <p:grpSp>
        <p:nvGrpSpPr>
          <p:cNvPr id="2" name="Group 2"/>
          <p:cNvGrpSpPr>
            <a:grpSpLocks/>
          </p:cNvGrpSpPr>
          <p:nvPr/>
        </p:nvGrpSpPr>
        <p:grpSpPr bwMode="auto">
          <a:xfrm>
            <a:off x="0" y="1237090"/>
            <a:ext cx="8324640" cy="4363658"/>
            <a:chOff x="0" y="859"/>
            <a:chExt cx="5781" cy="3030"/>
          </a:xfrm>
        </p:grpSpPr>
        <p:sp>
          <p:nvSpPr>
            <p:cNvPr id="52228" name="AutoShape 3"/>
            <p:cNvSpPr>
              <a:spLocks noChangeArrowheads="1"/>
            </p:cNvSpPr>
            <p:nvPr/>
          </p:nvSpPr>
          <p:spPr bwMode="auto">
            <a:xfrm>
              <a:off x="0" y="859"/>
              <a:ext cx="5613" cy="3030"/>
            </a:xfrm>
            <a:prstGeom prst="roundRect">
              <a:avLst>
                <a:gd name="adj" fmla="val 32"/>
              </a:avLst>
            </a:prstGeom>
            <a:solidFill>
              <a:srgbClr val="FFCC99"/>
            </a:solidFill>
            <a:ln w="9525">
              <a:noFill/>
              <a:round/>
              <a:headEnd/>
              <a:tailEnd/>
            </a:ln>
          </p:spPr>
          <p:txBody>
            <a:bodyPr wrap="none" anchor="ctr"/>
            <a:lstStyle/>
            <a:p>
              <a:endParaRPr lang="en-US"/>
            </a:p>
          </p:txBody>
        </p:sp>
        <p:sp>
          <p:nvSpPr>
            <p:cNvPr id="52229" name="Text Box 4"/>
            <p:cNvSpPr txBox="1">
              <a:spLocks noChangeArrowheads="1"/>
            </p:cNvSpPr>
            <p:nvPr/>
          </p:nvSpPr>
          <p:spPr bwMode="auto">
            <a:xfrm>
              <a:off x="168" y="1513"/>
              <a:ext cx="5613" cy="2118"/>
            </a:xfrm>
            <a:prstGeom prst="rect">
              <a:avLst/>
            </a:prstGeom>
            <a:noFill/>
            <a:ln w="9525">
              <a:noFill/>
              <a:round/>
              <a:headEnd/>
              <a:tailEnd/>
            </a:ln>
          </p:spPr>
          <p:txBody>
            <a:bodyPr lIns="0" tIns="0" rIns="0" bIns="0" anchor="ctr">
              <a:spAutoFit/>
            </a:bodyPr>
            <a:lstStyle/>
            <a:p>
              <a:pPr>
                <a:lnSpc>
                  <a:spcPct val="98000"/>
                </a:lnSpc>
                <a:spcBef>
                  <a:spcPts val="658"/>
                </a:spcBef>
                <a:buSzPct val="76000"/>
                <a:buBlip>
                  <a:blip r:embed="rId3"/>
                </a:buBlip>
                <a:tabLst>
                  <a:tab pos="0" algn="l"/>
                  <a:tab pos="829452" algn="l"/>
                  <a:tab pos="1658904" algn="l"/>
                  <a:tab pos="2488357" algn="l"/>
                  <a:tab pos="3317809" algn="l"/>
                  <a:tab pos="4147261" algn="l"/>
                  <a:tab pos="4976713" algn="l"/>
                  <a:tab pos="5806166" algn="l"/>
                  <a:tab pos="6635618" algn="l"/>
                  <a:tab pos="7465070" algn="l"/>
                  <a:tab pos="8294522" algn="l"/>
                  <a:tab pos="9123975" algn="l"/>
                </a:tabLst>
              </a:pPr>
              <a:r>
                <a:rPr lang="en-GB" sz="2000" dirty="0">
                  <a:solidFill>
                    <a:srgbClr val="000000"/>
                  </a:solidFill>
                  <a:latin typeface="Bitstream Vera Sans" charset="0"/>
                  <a:ea typeface="DejaVu Sans" charset="0"/>
                  <a:cs typeface="DejaVu Sans" charset="0"/>
                </a:rPr>
                <a:t>To improve our understanding of the West African Monsoon and its physical, chemical and biological environment.</a:t>
              </a:r>
              <a:br>
                <a:rPr lang="en-GB" sz="2000" dirty="0">
                  <a:solidFill>
                    <a:srgbClr val="000000"/>
                  </a:solidFill>
                  <a:latin typeface="Bitstream Vera Sans" charset="0"/>
                  <a:ea typeface="DejaVu Sans" charset="0"/>
                  <a:cs typeface="DejaVu Sans" charset="0"/>
                </a:rPr>
              </a:br>
              <a:endParaRPr lang="en-GB" sz="2000" dirty="0">
                <a:solidFill>
                  <a:srgbClr val="000000"/>
                </a:solidFill>
                <a:latin typeface="Bitstream Vera Sans" charset="0"/>
                <a:ea typeface="DejaVu Sans" charset="0"/>
                <a:cs typeface="DejaVu Sans" charset="0"/>
              </a:endParaRPr>
            </a:p>
            <a:p>
              <a:pPr>
                <a:lnSpc>
                  <a:spcPct val="103000"/>
                </a:lnSpc>
                <a:spcBef>
                  <a:spcPts val="658"/>
                </a:spcBef>
                <a:buSzPct val="76000"/>
                <a:buBlip>
                  <a:blip r:embed="rId3"/>
                </a:buBlip>
                <a:tabLst>
                  <a:tab pos="0" algn="l"/>
                  <a:tab pos="829452" algn="l"/>
                  <a:tab pos="1658904" algn="l"/>
                  <a:tab pos="2488357" algn="l"/>
                  <a:tab pos="3317809" algn="l"/>
                  <a:tab pos="4147261" algn="l"/>
                  <a:tab pos="4976713" algn="l"/>
                  <a:tab pos="5806166" algn="l"/>
                  <a:tab pos="6635618" algn="l"/>
                  <a:tab pos="7465070" algn="l"/>
                  <a:tab pos="8294522" algn="l"/>
                  <a:tab pos="9123975" algn="l"/>
                </a:tabLst>
              </a:pPr>
              <a:r>
                <a:rPr lang="en-GB" sz="2000" dirty="0">
                  <a:solidFill>
                    <a:srgbClr val="000000"/>
                  </a:solidFill>
                  <a:latin typeface="Bitstream Vera Sans" charset="0"/>
                  <a:ea typeface="DejaVu Sans" charset="0"/>
                  <a:cs typeface="DejaVu Sans" charset="0"/>
                </a:rPr>
                <a:t>To provide the underpinning science that relates climate variability to issues of health, water resources and food security and defining the relevant monitoring strategies.</a:t>
              </a:r>
              <a:br>
                <a:rPr lang="en-GB" sz="2000" dirty="0">
                  <a:solidFill>
                    <a:srgbClr val="000000"/>
                  </a:solidFill>
                  <a:latin typeface="Bitstream Vera Sans" charset="0"/>
                  <a:ea typeface="DejaVu Sans" charset="0"/>
                  <a:cs typeface="DejaVu Sans" charset="0"/>
                </a:rPr>
              </a:br>
              <a:endParaRPr lang="en-GB" sz="2000" dirty="0">
                <a:solidFill>
                  <a:srgbClr val="000000"/>
                </a:solidFill>
                <a:latin typeface="Bitstream Vera Sans" charset="0"/>
                <a:ea typeface="DejaVu Sans" charset="0"/>
                <a:cs typeface="DejaVu Sans" charset="0"/>
              </a:endParaRPr>
            </a:p>
            <a:p>
              <a:pPr>
                <a:lnSpc>
                  <a:spcPct val="103000"/>
                </a:lnSpc>
                <a:spcBef>
                  <a:spcPts val="658"/>
                </a:spcBef>
                <a:buSzPct val="76000"/>
                <a:buBlip>
                  <a:blip r:embed="rId3"/>
                </a:buBlip>
                <a:tabLst>
                  <a:tab pos="0" algn="l"/>
                  <a:tab pos="829452" algn="l"/>
                  <a:tab pos="1658904" algn="l"/>
                  <a:tab pos="2488357" algn="l"/>
                  <a:tab pos="3317809" algn="l"/>
                  <a:tab pos="4147261" algn="l"/>
                  <a:tab pos="4976713" algn="l"/>
                  <a:tab pos="5806166" algn="l"/>
                  <a:tab pos="6635618" algn="l"/>
                  <a:tab pos="7465070" algn="l"/>
                  <a:tab pos="8294522" algn="l"/>
                  <a:tab pos="9123975" algn="l"/>
                </a:tabLst>
              </a:pPr>
              <a:r>
                <a:rPr lang="en-GB" sz="2000" dirty="0">
                  <a:solidFill>
                    <a:srgbClr val="000000"/>
                  </a:solidFill>
                  <a:latin typeface="Bitstream Vera Sans" charset="0"/>
                  <a:ea typeface="DejaVu Sans" charset="0"/>
                  <a:cs typeface="DejaVu Sans" charset="0"/>
                </a:rPr>
                <a:t>To ensure that the multidisciplinary research is efficiently integrated with prediction and decision making activities.</a:t>
              </a:r>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
          <p:cNvGrpSpPr>
            <a:grpSpLocks/>
          </p:cNvGrpSpPr>
          <p:nvPr/>
        </p:nvGrpSpPr>
        <p:grpSpPr bwMode="auto">
          <a:xfrm>
            <a:off x="0" y="0"/>
            <a:ext cx="5813280" cy="414764"/>
            <a:chOff x="0" y="0"/>
            <a:chExt cx="4037" cy="288"/>
          </a:xfrm>
        </p:grpSpPr>
        <p:sp>
          <p:nvSpPr>
            <p:cNvPr id="64555" name="Text Box 2"/>
            <p:cNvSpPr txBox="1">
              <a:spLocks noChangeArrowheads="1"/>
            </p:cNvSpPr>
            <p:nvPr/>
          </p:nvSpPr>
          <p:spPr bwMode="auto">
            <a:xfrm>
              <a:off x="0" y="0"/>
              <a:ext cx="4037" cy="288"/>
            </a:xfrm>
            <a:prstGeom prst="rect">
              <a:avLst/>
            </a:prstGeom>
            <a:noFill/>
            <a:ln w="9525">
              <a:noFill/>
              <a:round/>
              <a:headEnd/>
              <a:tailEnd/>
            </a:ln>
          </p:spPr>
          <p:txBody>
            <a:bodyPr lIns="90000" tIns="46800" rIns="90000" bIns="46800">
              <a:spAutoFit/>
            </a:bodyPr>
            <a:lstStyle/>
            <a:p>
              <a:pPr>
                <a:lnSpc>
                  <a:spcPts val="2517"/>
                </a:lnSpc>
                <a:buSzPct val="45000"/>
                <a:tabLst>
                  <a:tab pos="0" algn="l"/>
                  <a:tab pos="829452" algn="l"/>
                  <a:tab pos="1658904" algn="l"/>
                  <a:tab pos="2488357" algn="l"/>
                  <a:tab pos="3317809" algn="l"/>
                  <a:tab pos="4147261" algn="l"/>
                  <a:tab pos="4976713" algn="l"/>
                  <a:tab pos="5806166" algn="l"/>
                  <a:tab pos="6635618" algn="l"/>
                  <a:tab pos="7465070" algn="l"/>
                  <a:tab pos="8294522" algn="l"/>
                  <a:tab pos="9123975" algn="l"/>
                </a:tabLst>
              </a:pPr>
              <a:r>
                <a:rPr lang="en-GB" sz="2400" dirty="0">
                  <a:solidFill>
                    <a:srgbClr val="000000"/>
                  </a:solidFill>
                  <a:latin typeface="Arial" pitchFamily="34" charset="0"/>
                  <a:ea typeface="DejaVu Sans" charset="0"/>
                  <a:cs typeface="DejaVu Sans" charset="0"/>
                </a:rPr>
                <a:t>Single Web data access interface</a:t>
              </a:r>
            </a:p>
          </p:txBody>
        </p:sp>
      </p:grpSp>
      <p:grpSp>
        <p:nvGrpSpPr>
          <p:cNvPr id="3" name="Group 3"/>
          <p:cNvGrpSpPr>
            <a:grpSpLocks/>
          </p:cNvGrpSpPr>
          <p:nvPr/>
        </p:nvGrpSpPr>
        <p:grpSpPr bwMode="auto">
          <a:xfrm>
            <a:off x="2602081" y="247706"/>
            <a:ext cx="4482720" cy="1627371"/>
            <a:chOff x="1807" y="172"/>
            <a:chExt cx="3113" cy="1130"/>
          </a:xfrm>
        </p:grpSpPr>
        <p:pic>
          <p:nvPicPr>
            <p:cNvPr id="64549" name="Picture 4"/>
            <p:cNvPicPr>
              <a:picLocks noChangeAspect="1" noChangeArrowheads="1"/>
            </p:cNvPicPr>
            <p:nvPr/>
          </p:nvPicPr>
          <p:blipFill>
            <a:blip r:embed="rId3"/>
            <a:srcRect/>
            <a:stretch>
              <a:fillRect/>
            </a:stretch>
          </p:blipFill>
          <p:spPr bwMode="auto">
            <a:xfrm>
              <a:off x="3755" y="635"/>
              <a:ext cx="380" cy="617"/>
            </a:xfrm>
            <a:prstGeom prst="rect">
              <a:avLst/>
            </a:prstGeom>
            <a:noFill/>
            <a:ln w="9525">
              <a:noFill/>
              <a:round/>
              <a:headEnd/>
              <a:tailEnd/>
            </a:ln>
          </p:spPr>
        </p:pic>
        <p:pic>
          <p:nvPicPr>
            <p:cNvPr id="64550" name="Picture 5"/>
            <p:cNvPicPr>
              <a:picLocks noChangeAspect="1" noChangeArrowheads="1"/>
            </p:cNvPicPr>
            <p:nvPr/>
          </p:nvPicPr>
          <p:blipFill>
            <a:blip r:embed="rId4"/>
            <a:srcRect/>
            <a:stretch>
              <a:fillRect/>
            </a:stretch>
          </p:blipFill>
          <p:spPr bwMode="auto">
            <a:xfrm>
              <a:off x="2434" y="740"/>
              <a:ext cx="1166" cy="562"/>
            </a:xfrm>
            <a:prstGeom prst="rect">
              <a:avLst/>
            </a:prstGeom>
            <a:noFill/>
            <a:ln w="9525">
              <a:noFill/>
              <a:round/>
              <a:headEnd/>
              <a:tailEnd/>
            </a:ln>
          </p:spPr>
        </p:pic>
        <p:pic>
          <p:nvPicPr>
            <p:cNvPr id="64551" name="Picture 6"/>
            <p:cNvPicPr>
              <a:picLocks noChangeAspect="1" noChangeArrowheads="1"/>
            </p:cNvPicPr>
            <p:nvPr/>
          </p:nvPicPr>
          <p:blipFill>
            <a:blip r:embed="rId5"/>
            <a:srcRect/>
            <a:stretch>
              <a:fillRect/>
            </a:stretch>
          </p:blipFill>
          <p:spPr bwMode="auto">
            <a:xfrm>
              <a:off x="4206" y="172"/>
              <a:ext cx="714" cy="586"/>
            </a:xfrm>
            <a:prstGeom prst="rect">
              <a:avLst/>
            </a:prstGeom>
            <a:noFill/>
            <a:ln w="9525">
              <a:noFill/>
              <a:round/>
              <a:headEnd/>
              <a:tailEnd/>
            </a:ln>
          </p:spPr>
        </p:pic>
        <p:pic>
          <p:nvPicPr>
            <p:cNvPr id="64552" name="Picture 7"/>
            <p:cNvPicPr>
              <a:picLocks noChangeAspect="1" noChangeArrowheads="1"/>
            </p:cNvPicPr>
            <p:nvPr/>
          </p:nvPicPr>
          <p:blipFill>
            <a:blip r:embed="rId6" cstate="print"/>
            <a:srcRect/>
            <a:stretch>
              <a:fillRect/>
            </a:stretch>
          </p:blipFill>
          <p:spPr bwMode="auto">
            <a:xfrm>
              <a:off x="1807" y="258"/>
              <a:ext cx="574" cy="799"/>
            </a:xfrm>
            <a:prstGeom prst="rect">
              <a:avLst/>
            </a:prstGeom>
            <a:noFill/>
            <a:ln w="9525">
              <a:noFill/>
              <a:round/>
              <a:headEnd/>
              <a:tailEnd/>
            </a:ln>
          </p:spPr>
        </p:pic>
        <p:grpSp>
          <p:nvGrpSpPr>
            <p:cNvPr id="4" name="Group 8"/>
            <p:cNvGrpSpPr>
              <a:grpSpLocks/>
            </p:cNvGrpSpPr>
            <p:nvPr/>
          </p:nvGrpSpPr>
          <p:grpSpPr bwMode="auto">
            <a:xfrm>
              <a:off x="2263" y="221"/>
              <a:ext cx="2052" cy="671"/>
              <a:chOff x="2263" y="221"/>
              <a:chExt cx="2052" cy="671"/>
            </a:xfrm>
          </p:grpSpPr>
          <p:sp>
            <p:nvSpPr>
              <p:cNvPr id="64554" name="Text Box 9"/>
              <p:cNvSpPr txBox="1">
                <a:spLocks noChangeArrowheads="1"/>
              </p:cNvSpPr>
              <p:nvPr/>
            </p:nvSpPr>
            <p:spPr bwMode="auto">
              <a:xfrm>
                <a:off x="2263" y="221"/>
                <a:ext cx="2052" cy="671"/>
              </a:xfrm>
              <a:prstGeom prst="rect">
                <a:avLst/>
              </a:prstGeom>
              <a:noFill/>
              <a:ln w="9525">
                <a:noFill/>
                <a:round/>
                <a:headEnd/>
                <a:tailEnd/>
              </a:ln>
            </p:spPr>
            <p:txBody>
              <a:bodyPr lIns="90000" tIns="46800" rIns="90000" bIns="46800">
                <a:spAutoFit/>
              </a:bodyPr>
              <a:lstStyle/>
              <a:p>
                <a:pPr algn="ctr">
                  <a:lnSpc>
                    <a:spcPts val="1667"/>
                  </a:lnSpc>
                  <a:buSzPct val="45000"/>
                  <a:tabLst>
                    <a:tab pos="0" algn="l"/>
                    <a:tab pos="829452" algn="l"/>
                    <a:tab pos="1658904" algn="l"/>
                    <a:tab pos="2488357" algn="l"/>
                    <a:tab pos="3317809" algn="l"/>
                    <a:tab pos="4147261" algn="l"/>
                    <a:tab pos="4976713" algn="l"/>
                    <a:tab pos="5806166" algn="l"/>
                    <a:tab pos="6635618" algn="l"/>
                    <a:tab pos="7465070" algn="l"/>
                    <a:tab pos="8294522" algn="l"/>
                    <a:tab pos="9123975" algn="l"/>
                  </a:tabLst>
                </a:pPr>
                <a:r>
                  <a:rPr lang="en-GB" sz="1300" b="1" dirty="0">
                    <a:solidFill>
                      <a:srgbClr val="0000FF"/>
                    </a:solidFill>
                    <a:ea typeface="DejaVu Sans" charset="0"/>
                    <a:cs typeface="DejaVu Sans" charset="0"/>
                  </a:rPr>
                  <a:t>Local data database</a:t>
                </a:r>
              </a:p>
              <a:p>
                <a:pPr algn="ctr">
                  <a:lnSpc>
                    <a:spcPts val="1667"/>
                  </a:lnSpc>
                  <a:buSzPct val="45000"/>
                  <a:tabLst>
                    <a:tab pos="0" algn="l"/>
                    <a:tab pos="829452" algn="l"/>
                    <a:tab pos="1658904" algn="l"/>
                    <a:tab pos="2488357" algn="l"/>
                    <a:tab pos="3317809" algn="l"/>
                    <a:tab pos="4147261" algn="l"/>
                    <a:tab pos="4976713" algn="l"/>
                    <a:tab pos="5806166" algn="l"/>
                    <a:tab pos="6635618" algn="l"/>
                    <a:tab pos="7465070" algn="l"/>
                    <a:tab pos="8294522" algn="l"/>
                    <a:tab pos="9123975" algn="l"/>
                  </a:tabLst>
                </a:pPr>
                <a:r>
                  <a:rPr lang="en-GB" sz="1100" b="1" dirty="0">
                    <a:solidFill>
                      <a:srgbClr val="000000"/>
                    </a:solidFill>
                    <a:ea typeface="DejaVu Sans" charset="0"/>
                    <a:cs typeface="DejaVu Sans" charset="0"/>
                  </a:rPr>
                  <a:t>SOP, EOP, LOP and historical data</a:t>
                </a:r>
                <a:r>
                  <a:rPr lang="en-GB" sz="1100" dirty="0">
                    <a:solidFill>
                      <a:srgbClr val="000000"/>
                    </a:solidFill>
                    <a:ea typeface="DejaVu Sans" charset="0"/>
                    <a:cs typeface="DejaVu Sans" charset="0"/>
                  </a:rPr>
                  <a:t> </a:t>
                </a:r>
              </a:p>
              <a:p>
                <a:pPr algn="ctr">
                  <a:lnSpc>
                    <a:spcPts val="1667"/>
                  </a:lnSpc>
                  <a:buSzPct val="45000"/>
                  <a:tabLst>
                    <a:tab pos="0" algn="l"/>
                    <a:tab pos="829452" algn="l"/>
                    <a:tab pos="1658904" algn="l"/>
                    <a:tab pos="2488357" algn="l"/>
                    <a:tab pos="3317809" algn="l"/>
                    <a:tab pos="4147261" algn="l"/>
                    <a:tab pos="4976713" algn="l"/>
                    <a:tab pos="5806166" algn="l"/>
                    <a:tab pos="6635618" algn="l"/>
                    <a:tab pos="7465070" algn="l"/>
                    <a:tab pos="8294522" algn="l"/>
                    <a:tab pos="9123975" algn="l"/>
                  </a:tabLst>
                </a:pPr>
                <a:r>
                  <a:rPr lang="en-GB" sz="1100" dirty="0">
                    <a:solidFill>
                      <a:srgbClr val="000000"/>
                    </a:solidFill>
                    <a:ea typeface="DejaVu Sans" charset="0"/>
                    <a:cs typeface="DejaVu Sans" charset="0"/>
                  </a:rPr>
                  <a:t>stored in a relational database developed </a:t>
                </a:r>
              </a:p>
              <a:p>
                <a:pPr algn="ctr">
                  <a:lnSpc>
                    <a:spcPts val="1667"/>
                  </a:lnSpc>
                  <a:buSzPct val="45000"/>
                  <a:tabLst>
                    <a:tab pos="0" algn="l"/>
                    <a:tab pos="829452" algn="l"/>
                    <a:tab pos="1658904" algn="l"/>
                    <a:tab pos="2488357" algn="l"/>
                    <a:tab pos="3317809" algn="l"/>
                    <a:tab pos="4147261" algn="l"/>
                    <a:tab pos="4976713" algn="l"/>
                    <a:tab pos="5806166" algn="l"/>
                    <a:tab pos="6635618" algn="l"/>
                    <a:tab pos="7465070" algn="l"/>
                    <a:tab pos="8294522" algn="l"/>
                    <a:tab pos="9123975" algn="l"/>
                  </a:tabLst>
                </a:pPr>
                <a:r>
                  <a:rPr lang="en-GB" sz="1100" dirty="0">
                    <a:solidFill>
                      <a:srgbClr val="000000"/>
                    </a:solidFill>
                    <a:ea typeface="DejaVu Sans" charset="0"/>
                    <a:cs typeface="DejaVu Sans" charset="0"/>
                  </a:rPr>
                  <a:t>by MEDIAS-France, Toulouse</a:t>
                </a:r>
              </a:p>
            </p:txBody>
          </p:sp>
        </p:grpSp>
      </p:grpSp>
      <p:grpSp>
        <p:nvGrpSpPr>
          <p:cNvPr id="5" name="Group 10"/>
          <p:cNvGrpSpPr>
            <a:grpSpLocks/>
          </p:cNvGrpSpPr>
          <p:nvPr/>
        </p:nvGrpSpPr>
        <p:grpSpPr bwMode="auto">
          <a:xfrm>
            <a:off x="234721" y="1296137"/>
            <a:ext cx="2757600" cy="1631691"/>
            <a:chOff x="163" y="900"/>
            <a:chExt cx="1915" cy="1133"/>
          </a:xfrm>
        </p:grpSpPr>
        <p:pic>
          <p:nvPicPr>
            <p:cNvPr id="64544" name="Picture 11"/>
            <p:cNvPicPr>
              <a:picLocks noChangeAspect="1" noChangeArrowheads="1"/>
            </p:cNvPicPr>
            <p:nvPr/>
          </p:nvPicPr>
          <p:blipFill>
            <a:blip r:embed="rId7"/>
            <a:srcRect/>
            <a:stretch>
              <a:fillRect/>
            </a:stretch>
          </p:blipFill>
          <p:spPr bwMode="auto">
            <a:xfrm>
              <a:off x="163" y="1308"/>
              <a:ext cx="637" cy="474"/>
            </a:xfrm>
            <a:prstGeom prst="rect">
              <a:avLst/>
            </a:prstGeom>
            <a:noFill/>
            <a:ln w="9525">
              <a:noFill/>
              <a:round/>
              <a:headEnd/>
              <a:tailEnd/>
            </a:ln>
          </p:spPr>
        </p:pic>
        <p:pic>
          <p:nvPicPr>
            <p:cNvPr id="64545" name="Picture 12"/>
            <p:cNvPicPr>
              <a:picLocks noChangeAspect="1" noChangeArrowheads="1"/>
            </p:cNvPicPr>
            <p:nvPr/>
          </p:nvPicPr>
          <p:blipFill>
            <a:blip r:embed="rId8" cstate="print"/>
            <a:srcRect/>
            <a:stretch>
              <a:fillRect/>
            </a:stretch>
          </p:blipFill>
          <p:spPr bwMode="auto">
            <a:xfrm>
              <a:off x="692" y="1206"/>
              <a:ext cx="830" cy="331"/>
            </a:xfrm>
            <a:prstGeom prst="rect">
              <a:avLst/>
            </a:prstGeom>
            <a:noFill/>
            <a:ln w="9525">
              <a:noFill/>
              <a:round/>
              <a:headEnd/>
              <a:tailEnd/>
            </a:ln>
          </p:spPr>
        </p:pic>
        <p:pic>
          <p:nvPicPr>
            <p:cNvPr id="64546" name="Picture 13"/>
            <p:cNvPicPr>
              <a:picLocks noChangeAspect="1" noChangeArrowheads="1"/>
            </p:cNvPicPr>
            <p:nvPr/>
          </p:nvPicPr>
          <p:blipFill>
            <a:blip r:embed="rId9" cstate="print"/>
            <a:srcRect/>
            <a:stretch>
              <a:fillRect/>
            </a:stretch>
          </p:blipFill>
          <p:spPr bwMode="auto">
            <a:xfrm>
              <a:off x="480" y="900"/>
              <a:ext cx="477" cy="466"/>
            </a:xfrm>
            <a:prstGeom prst="rect">
              <a:avLst/>
            </a:prstGeom>
            <a:noFill/>
            <a:ln w="9525">
              <a:noFill/>
              <a:round/>
              <a:headEnd/>
              <a:tailEnd/>
            </a:ln>
          </p:spPr>
        </p:pic>
        <p:grpSp>
          <p:nvGrpSpPr>
            <p:cNvPr id="6" name="Group 14"/>
            <p:cNvGrpSpPr>
              <a:grpSpLocks/>
            </p:cNvGrpSpPr>
            <p:nvPr/>
          </p:nvGrpSpPr>
          <p:grpSpPr bwMode="auto">
            <a:xfrm>
              <a:off x="730" y="1513"/>
              <a:ext cx="1348" cy="520"/>
              <a:chOff x="730" y="1513"/>
              <a:chExt cx="1348" cy="520"/>
            </a:xfrm>
          </p:grpSpPr>
          <p:sp>
            <p:nvSpPr>
              <p:cNvPr id="64548" name="Text Box 15"/>
              <p:cNvSpPr txBox="1">
                <a:spLocks noChangeArrowheads="1"/>
              </p:cNvSpPr>
              <p:nvPr/>
            </p:nvSpPr>
            <p:spPr bwMode="auto">
              <a:xfrm>
                <a:off x="730" y="1513"/>
                <a:ext cx="1348" cy="520"/>
              </a:xfrm>
              <a:prstGeom prst="rect">
                <a:avLst/>
              </a:prstGeom>
              <a:noFill/>
              <a:ln w="9525">
                <a:noFill/>
                <a:round/>
                <a:headEnd/>
                <a:tailEnd/>
              </a:ln>
            </p:spPr>
            <p:txBody>
              <a:bodyPr lIns="90000" tIns="46800" rIns="90000" bIns="46800">
                <a:spAutoFit/>
              </a:bodyPr>
              <a:lstStyle/>
              <a:p>
                <a:pPr algn="ctr">
                  <a:lnSpc>
                    <a:spcPts val="1667"/>
                  </a:lnSpc>
                  <a:buSzPct val="45000"/>
                  <a:tabLst>
                    <a:tab pos="0" algn="l"/>
                    <a:tab pos="829452" algn="l"/>
                    <a:tab pos="1658904" algn="l"/>
                    <a:tab pos="2488357" algn="l"/>
                    <a:tab pos="3317809" algn="l"/>
                    <a:tab pos="4147261" algn="l"/>
                    <a:tab pos="4976713" algn="l"/>
                    <a:tab pos="5806166" algn="l"/>
                    <a:tab pos="6635618" algn="l"/>
                    <a:tab pos="7465070" algn="l"/>
                    <a:tab pos="8294522" algn="l"/>
                    <a:tab pos="9123975" algn="l"/>
                  </a:tabLst>
                </a:pPr>
                <a:r>
                  <a:rPr lang="en-GB" sz="1300" b="1" dirty="0">
                    <a:solidFill>
                      <a:srgbClr val="0000FF"/>
                    </a:solidFill>
                    <a:ea typeface="DejaVu Sans" charset="0"/>
                    <a:cs typeface="DejaVu Sans" charset="0"/>
                  </a:rPr>
                  <a:t>Satellite database </a:t>
                </a:r>
              </a:p>
              <a:p>
                <a:pPr algn="ctr">
                  <a:lnSpc>
                    <a:spcPts val="1667"/>
                  </a:lnSpc>
                  <a:buSzPct val="45000"/>
                  <a:tabLst>
                    <a:tab pos="0" algn="l"/>
                    <a:tab pos="829452" algn="l"/>
                    <a:tab pos="1658904" algn="l"/>
                    <a:tab pos="2488357" algn="l"/>
                    <a:tab pos="3317809" algn="l"/>
                    <a:tab pos="4147261" algn="l"/>
                    <a:tab pos="4976713" algn="l"/>
                    <a:tab pos="5806166" algn="l"/>
                    <a:tab pos="6635618" algn="l"/>
                    <a:tab pos="7465070" algn="l"/>
                    <a:tab pos="8294522" algn="l"/>
                    <a:tab pos="9123975" algn="l"/>
                  </a:tabLst>
                </a:pPr>
                <a:r>
                  <a:rPr lang="en-GB" sz="1100" dirty="0">
                    <a:solidFill>
                      <a:srgbClr val="000000"/>
                    </a:solidFill>
                    <a:ea typeface="DejaVu Sans" charset="0"/>
                    <a:cs typeface="DejaVu Sans" charset="0"/>
                  </a:rPr>
                  <a:t>stored in a </a:t>
                </a:r>
                <a:r>
                  <a:rPr lang="en-GB" sz="1100" dirty="0" err="1">
                    <a:solidFill>
                      <a:srgbClr val="000000"/>
                    </a:solidFill>
                    <a:ea typeface="DejaVu Sans" charset="0"/>
                    <a:cs typeface="DejaVu Sans" charset="0"/>
                  </a:rPr>
                  <a:t>databaseset</a:t>
                </a:r>
                <a:r>
                  <a:rPr lang="en-GB" sz="1100" dirty="0">
                    <a:solidFill>
                      <a:srgbClr val="000000"/>
                    </a:solidFill>
                    <a:ea typeface="DejaVu Sans" charset="0"/>
                    <a:cs typeface="DejaVu Sans" charset="0"/>
                  </a:rPr>
                  <a:t> up</a:t>
                </a:r>
              </a:p>
              <a:p>
                <a:pPr algn="ctr">
                  <a:lnSpc>
                    <a:spcPts val="1667"/>
                  </a:lnSpc>
                  <a:buSzPct val="45000"/>
                  <a:tabLst>
                    <a:tab pos="0" algn="l"/>
                    <a:tab pos="829452" algn="l"/>
                    <a:tab pos="1658904" algn="l"/>
                    <a:tab pos="2488357" algn="l"/>
                    <a:tab pos="3317809" algn="l"/>
                    <a:tab pos="4147261" algn="l"/>
                    <a:tab pos="4976713" algn="l"/>
                    <a:tab pos="5806166" algn="l"/>
                    <a:tab pos="6635618" algn="l"/>
                    <a:tab pos="7465070" algn="l"/>
                    <a:tab pos="8294522" algn="l"/>
                    <a:tab pos="9123975" algn="l"/>
                  </a:tabLst>
                </a:pPr>
                <a:r>
                  <a:rPr lang="en-GB" sz="1100" dirty="0">
                    <a:solidFill>
                      <a:srgbClr val="000000"/>
                    </a:solidFill>
                    <a:ea typeface="DejaVu Sans" charset="0"/>
                    <a:cs typeface="DejaVu Sans" charset="0"/>
                  </a:rPr>
                  <a:t>by IPSL, Paris</a:t>
                </a:r>
              </a:p>
            </p:txBody>
          </p:sp>
        </p:grpSp>
      </p:grpSp>
      <p:grpSp>
        <p:nvGrpSpPr>
          <p:cNvPr id="7" name="Group 16"/>
          <p:cNvGrpSpPr>
            <a:grpSpLocks/>
          </p:cNvGrpSpPr>
          <p:nvPr/>
        </p:nvGrpSpPr>
        <p:grpSpPr bwMode="auto">
          <a:xfrm>
            <a:off x="6677281" y="1219809"/>
            <a:ext cx="2463840" cy="1902440"/>
            <a:chOff x="4637" y="847"/>
            <a:chExt cx="1711" cy="1321"/>
          </a:xfrm>
        </p:grpSpPr>
        <p:grpSp>
          <p:nvGrpSpPr>
            <p:cNvPr id="8" name="Group 17"/>
            <p:cNvGrpSpPr>
              <a:grpSpLocks/>
            </p:cNvGrpSpPr>
            <p:nvPr/>
          </p:nvGrpSpPr>
          <p:grpSpPr bwMode="auto">
            <a:xfrm>
              <a:off x="4637" y="847"/>
              <a:ext cx="1232" cy="1321"/>
              <a:chOff x="4637" y="847"/>
              <a:chExt cx="1232" cy="1321"/>
            </a:xfrm>
          </p:grpSpPr>
          <p:pic>
            <p:nvPicPr>
              <p:cNvPr id="64542" name="Picture 18"/>
              <p:cNvPicPr>
                <a:picLocks noChangeAspect="1" noChangeArrowheads="1"/>
              </p:cNvPicPr>
              <p:nvPr/>
            </p:nvPicPr>
            <p:blipFill>
              <a:blip r:embed="rId10" cstate="print"/>
              <a:srcRect/>
              <a:stretch>
                <a:fillRect/>
              </a:stretch>
            </p:blipFill>
            <p:spPr bwMode="auto">
              <a:xfrm>
                <a:off x="4637" y="1376"/>
                <a:ext cx="792" cy="793"/>
              </a:xfrm>
              <a:prstGeom prst="rect">
                <a:avLst/>
              </a:prstGeom>
              <a:noFill/>
              <a:ln w="9525">
                <a:noFill/>
                <a:round/>
                <a:headEnd/>
                <a:tailEnd/>
              </a:ln>
            </p:spPr>
          </p:pic>
          <p:pic>
            <p:nvPicPr>
              <p:cNvPr id="64543" name="Picture 19"/>
              <p:cNvPicPr>
                <a:picLocks noChangeAspect="1" noChangeArrowheads="1"/>
              </p:cNvPicPr>
              <p:nvPr/>
            </p:nvPicPr>
            <p:blipFill>
              <a:blip r:embed="rId11"/>
              <a:srcRect/>
              <a:stretch>
                <a:fillRect/>
              </a:stretch>
            </p:blipFill>
            <p:spPr bwMode="auto">
              <a:xfrm>
                <a:off x="5007" y="847"/>
                <a:ext cx="863" cy="781"/>
              </a:xfrm>
              <a:prstGeom prst="rect">
                <a:avLst/>
              </a:prstGeom>
              <a:noFill/>
              <a:ln w="9525">
                <a:noFill/>
                <a:round/>
                <a:headEnd/>
                <a:tailEnd/>
              </a:ln>
            </p:spPr>
          </p:pic>
        </p:grpSp>
        <p:grpSp>
          <p:nvGrpSpPr>
            <p:cNvPr id="9" name="Group 20"/>
            <p:cNvGrpSpPr>
              <a:grpSpLocks/>
            </p:cNvGrpSpPr>
            <p:nvPr/>
          </p:nvGrpSpPr>
          <p:grpSpPr bwMode="auto">
            <a:xfrm>
              <a:off x="5278" y="1586"/>
              <a:ext cx="1070" cy="520"/>
              <a:chOff x="5278" y="1586"/>
              <a:chExt cx="1070" cy="520"/>
            </a:xfrm>
          </p:grpSpPr>
          <p:sp>
            <p:nvSpPr>
              <p:cNvPr id="64541" name="Text Box 21"/>
              <p:cNvSpPr txBox="1">
                <a:spLocks noChangeArrowheads="1"/>
              </p:cNvSpPr>
              <p:nvPr/>
            </p:nvSpPr>
            <p:spPr bwMode="auto">
              <a:xfrm>
                <a:off x="5278" y="1586"/>
                <a:ext cx="1070" cy="520"/>
              </a:xfrm>
              <a:prstGeom prst="rect">
                <a:avLst/>
              </a:prstGeom>
              <a:noFill/>
              <a:ln w="9525">
                <a:noFill/>
                <a:round/>
                <a:headEnd/>
                <a:tailEnd/>
              </a:ln>
            </p:spPr>
            <p:txBody>
              <a:bodyPr lIns="90000" tIns="46800" rIns="90000" bIns="46800">
                <a:spAutoFit/>
              </a:bodyPr>
              <a:lstStyle/>
              <a:p>
                <a:pPr algn="ctr">
                  <a:lnSpc>
                    <a:spcPts val="1667"/>
                  </a:lnSpc>
                  <a:buSzPct val="45000"/>
                  <a:tabLst>
                    <a:tab pos="0" algn="l"/>
                    <a:tab pos="829452" algn="l"/>
                    <a:tab pos="1658904" algn="l"/>
                    <a:tab pos="2488357" algn="l"/>
                    <a:tab pos="3317809" algn="l"/>
                    <a:tab pos="4147261" algn="l"/>
                    <a:tab pos="4976713" algn="l"/>
                    <a:tab pos="5806166" algn="l"/>
                    <a:tab pos="6635618" algn="l"/>
                    <a:tab pos="7465070" algn="l"/>
                    <a:tab pos="8294522" algn="l"/>
                    <a:tab pos="9123975" algn="l"/>
                  </a:tabLst>
                </a:pPr>
                <a:r>
                  <a:rPr lang="en-GB" sz="1300" b="1" dirty="0">
                    <a:solidFill>
                      <a:srgbClr val="0000FF"/>
                    </a:solidFill>
                    <a:ea typeface="DejaVu Sans" charset="0"/>
                    <a:cs typeface="DejaVu Sans" charset="0"/>
                  </a:rPr>
                  <a:t>Model database </a:t>
                </a:r>
              </a:p>
              <a:p>
                <a:pPr algn="ctr">
                  <a:lnSpc>
                    <a:spcPts val="1667"/>
                  </a:lnSpc>
                  <a:buSzPct val="45000"/>
                  <a:tabLst>
                    <a:tab pos="0" algn="l"/>
                    <a:tab pos="829452" algn="l"/>
                    <a:tab pos="1658904" algn="l"/>
                    <a:tab pos="2488357" algn="l"/>
                    <a:tab pos="3317809" algn="l"/>
                    <a:tab pos="4147261" algn="l"/>
                    <a:tab pos="4976713" algn="l"/>
                    <a:tab pos="5806166" algn="l"/>
                    <a:tab pos="6635618" algn="l"/>
                    <a:tab pos="7465070" algn="l"/>
                    <a:tab pos="8294522" algn="l"/>
                    <a:tab pos="9123975" algn="l"/>
                  </a:tabLst>
                </a:pPr>
                <a:r>
                  <a:rPr lang="en-GB" sz="1100" dirty="0">
                    <a:solidFill>
                      <a:srgbClr val="000000"/>
                    </a:solidFill>
                    <a:ea typeface="DejaVu Sans" charset="0"/>
                    <a:cs typeface="DejaVu Sans" charset="0"/>
                  </a:rPr>
                  <a:t>being developed</a:t>
                </a:r>
              </a:p>
              <a:p>
                <a:pPr algn="ctr">
                  <a:lnSpc>
                    <a:spcPts val="1667"/>
                  </a:lnSpc>
                  <a:buSzPct val="45000"/>
                  <a:tabLst>
                    <a:tab pos="0" algn="l"/>
                    <a:tab pos="829452" algn="l"/>
                    <a:tab pos="1658904" algn="l"/>
                    <a:tab pos="2488357" algn="l"/>
                    <a:tab pos="3317809" algn="l"/>
                    <a:tab pos="4147261" algn="l"/>
                    <a:tab pos="4976713" algn="l"/>
                    <a:tab pos="5806166" algn="l"/>
                    <a:tab pos="6635618" algn="l"/>
                    <a:tab pos="7465070" algn="l"/>
                    <a:tab pos="8294522" algn="l"/>
                    <a:tab pos="9123975" algn="l"/>
                  </a:tabLst>
                </a:pPr>
                <a:r>
                  <a:rPr lang="en-GB" sz="1100" dirty="0">
                    <a:solidFill>
                      <a:srgbClr val="000000"/>
                    </a:solidFill>
                    <a:ea typeface="DejaVu Sans" charset="0"/>
                    <a:cs typeface="DejaVu Sans" charset="0"/>
                  </a:rPr>
                  <a:t>by IPSL, Paris</a:t>
                </a:r>
              </a:p>
            </p:txBody>
          </p:sp>
        </p:grpSp>
      </p:grpSp>
      <p:sp>
        <p:nvSpPr>
          <p:cNvPr id="64518" name="Line 22"/>
          <p:cNvSpPr>
            <a:spLocks noChangeShapeType="1"/>
          </p:cNvSpPr>
          <p:nvPr/>
        </p:nvSpPr>
        <p:spPr bwMode="auto">
          <a:xfrm>
            <a:off x="2970721" y="2514504"/>
            <a:ext cx="761760" cy="838168"/>
          </a:xfrm>
          <a:prstGeom prst="line">
            <a:avLst/>
          </a:prstGeom>
          <a:noFill/>
          <a:ln w="9360">
            <a:solidFill>
              <a:srgbClr val="000000"/>
            </a:solidFill>
            <a:miter lim="800000"/>
            <a:headEnd/>
            <a:tailEnd type="triangle" w="med" len="med"/>
          </a:ln>
        </p:spPr>
        <p:txBody>
          <a:bodyPr lIns="82945" tIns="41473" rIns="82945" bIns="41473"/>
          <a:lstStyle/>
          <a:p>
            <a:endParaRPr lang="en-US"/>
          </a:p>
        </p:txBody>
      </p:sp>
      <p:sp>
        <p:nvSpPr>
          <p:cNvPr id="64519" name="Line 23"/>
          <p:cNvSpPr>
            <a:spLocks noChangeShapeType="1"/>
          </p:cNvSpPr>
          <p:nvPr/>
        </p:nvSpPr>
        <p:spPr bwMode="auto">
          <a:xfrm>
            <a:off x="4572001" y="2134304"/>
            <a:ext cx="1440" cy="1219809"/>
          </a:xfrm>
          <a:prstGeom prst="line">
            <a:avLst/>
          </a:prstGeom>
          <a:noFill/>
          <a:ln w="9360">
            <a:solidFill>
              <a:srgbClr val="000000"/>
            </a:solidFill>
            <a:miter lim="800000"/>
            <a:headEnd/>
            <a:tailEnd type="triangle" w="med" len="med"/>
          </a:ln>
        </p:spPr>
        <p:txBody>
          <a:bodyPr lIns="82945" tIns="41473" rIns="82945" bIns="41473"/>
          <a:lstStyle/>
          <a:p>
            <a:endParaRPr lang="en-US"/>
          </a:p>
        </p:txBody>
      </p:sp>
      <p:sp>
        <p:nvSpPr>
          <p:cNvPr id="64520" name="Line 24"/>
          <p:cNvSpPr>
            <a:spLocks noChangeShapeType="1"/>
          </p:cNvSpPr>
          <p:nvPr/>
        </p:nvSpPr>
        <p:spPr bwMode="auto">
          <a:xfrm flipH="1">
            <a:off x="5556961" y="2438176"/>
            <a:ext cx="999360" cy="990824"/>
          </a:xfrm>
          <a:prstGeom prst="line">
            <a:avLst/>
          </a:prstGeom>
          <a:noFill/>
          <a:ln w="9360">
            <a:solidFill>
              <a:srgbClr val="000000"/>
            </a:solidFill>
            <a:miter lim="800000"/>
            <a:headEnd/>
            <a:tailEnd type="triangle" w="med" len="med"/>
          </a:ln>
        </p:spPr>
        <p:txBody>
          <a:bodyPr lIns="82945" tIns="41473" rIns="82945" bIns="41473"/>
          <a:lstStyle/>
          <a:p>
            <a:endParaRPr lang="en-US"/>
          </a:p>
        </p:txBody>
      </p:sp>
      <p:grpSp>
        <p:nvGrpSpPr>
          <p:cNvPr id="10" name="Group 25"/>
          <p:cNvGrpSpPr>
            <a:grpSpLocks/>
          </p:cNvGrpSpPr>
          <p:nvPr/>
        </p:nvGrpSpPr>
        <p:grpSpPr bwMode="auto">
          <a:xfrm>
            <a:off x="2250721" y="3352671"/>
            <a:ext cx="4957920" cy="1062832"/>
            <a:chOff x="1563" y="2328"/>
            <a:chExt cx="3443" cy="738"/>
          </a:xfrm>
        </p:grpSpPr>
        <p:sp>
          <p:nvSpPr>
            <p:cNvPr id="64538" name="Text Box 26"/>
            <p:cNvSpPr txBox="1">
              <a:spLocks noChangeArrowheads="1"/>
            </p:cNvSpPr>
            <p:nvPr/>
          </p:nvSpPr>
          <p:spPr bwMode="auto">
            <a:xfrm>
              <a:off x="1563" y="2328"/>
              <a:ext cx="3443" cy="738"/>
            </a:xfrm>
            <a:prstGeom prst="rect">
              <a:avLst/>
            </a:prstGeom>
            <a:noFill/>
            <a:ln w="9525">
              <a:noFill/>
              <a:round/>
              <a:headEnd/>
              <a:tailEnd/>
            </a:ln>
          </p:spPr>
          <p:txBody>
            <a:bodyPr lIns="90000" tIns="46800" rIns="90000" bIns="46800">
              <a:spAutoFit/>
            </a:bodyPr>
            <a:lstStyle/>
            <a:p>
              <a:pPr algn="ctr">
                <a:lnSpc>
                  <a:spcPts val="1667"/>
                </a:lnSpc>
                <a:buSzPct val="45000"/>
                <a:tabLst>
                  <a:tab pos="0" algn="l"/>
                  <a:tab pos="829452" algn="l"/>
                  <a:tab pos="1658904" algn="l"/>
                  <a:tab pos="2488357" algn="l"/>
                  <a:tab pos="3317809" algn="l"/>
                  <a:tab pos="4147261" algn="l"/>
                  <a:tab pos="4976713" algn="l"/>
                  <a:tab pos="5806166" algn="l"/>
                  <a:tab pos="6635618" algn="l"/>
                  <a:tab pos="7465070" algn="l"/>
                  <a:tab pos="8294522" algn="l"/>
                  <a:tab pos="9123975" algn="l"/>
                </a:tabLst>
              </a:pPr>
              <a:r>
                <a:rPr lang="en-GB" sz="1300" b="1" dirty="0">
                  <a:solidFill>
                    <a:srgbClr val="000000"/>
                  </a:solidFill>
                  <a:ea typeface="DejaVu Sans" charset="0"/>
                  <a:cs typeface="DejaVu Sans" charset="0"/>
                </a:rPr>
                <a:t>A distributed database, but a </a:t>
              </a:r>
            </a:p>
            <a:p>
              <a:pPr algn="ctr">
                <a:lnSpc>
                  <a:spcPts val="1667"/>
                </a:lnSpc>
                <a:buSzPct val="45000"/>
                <a:tabLst>
                  <a:tab pos="0" algn="l"/>
                  <a:tab pos="829452" algn="l"/>
                  <a:tab pos="1658904" algn="l"/>
                  <a:tab pos="2488357" algn="l"/>
                  <a:tab pos="3317809" algn="l"/>
                  <a:tab pos="4147261" algn="l"/>
                  <a:tab pos="4976713" algn="l"/>
                  <a:tab pos="5806166" algn="l"/>
                  <a:tab pos="6635618" algn="l"/>
                  <a:tab pos="7465070" algn="l"/>
                  <a:tab pos="8294522" algn="l"/>
                  <a:tab pos="9123975" algn="l"/>
                </a:tabLst>
              </a:pPr>
              <a:r>
                <a:rPr lang="en-GB" sz="1300" b="1" dirty="0">
                  <a:solidFill>
                    <a:srgbClr val="000000"/>
                  </a:solidFill>
                  <a:ea typeface="DejaVu Sans" charset="0"/>
                  <a:cs typeface="DejaVu Sans" charset="0"/>
                </a:rPr>
                <a:t>single Web data user interface:</a:t>
              </a:r>
            </a:p>
            <a:p>
              <a:pPr algn="ctr">
                <a:lnSpc>
                  <a:spcPts val="1667"/>
                </a:lnSpc>
                <a:buSzPct val="45000"/>
                <a:tabLst>
                  <a:tab pos="0" algn="l"/>
                  <a:tab pos="829452" algn="l"/>
                  <a:tab pos="1658904" algn="l"/>
                  <a:tab pos="2488357" algn="l"/>
                  <a:tab pos="3317809" algn="l"/>
                  <a:tab pos="4147261" algn="l"/>
                  <a:tab pos="4976713" algn="l"/>
                  <a:tab pos="5806166" algn="l"/>
                  <a:tab pos="6635618" algn="l"/>
                  <a:tab pos="7465070" algn="l"/>
                  <a:tab pos="8294522" algn="l"/>
                  <a:tab pos="9123975" algn="l"/>
                </a:tabLst>
              </a:pPr>
              <a:endParaRPr lang="en-GB" sz="1300" b="1" dirty="0">
                <a:solidFill>
                  <a:srgbClr val="000000"/>
                </a:solidFill>
                <a:ea typeface="DejaVu Sans" charset="0"/>
                <a:cs typeface="DejaVu Sans" charset="0"/>
              </a:endParaRPr>
            </a:p>
            <a:p>
              <a:pPr algn="ctr">
                <a:lnSpc>
                  <a:spcPct val="104000"/>
                </a:lnSpc>
                <a:buSzPct val="45000"/>
                <a:tabLst>
                  <a:tab pos="0" algn="l"/>
                  <a:tab pos="829452" algn="l"/>
                  <a:tab pos="1658904" algn="l"/>
                  <a:tab pos="2488357" algn="l"/>
                  <a:tab pos="3317809" algn="l"/>
                  <a:tab pos="4147261" algn="l"/>
                  <a:tab pos="4976713" algn="l"/>
                  <a:tab pos="5806166" algn="l"/>
                  <a:tab pos="6635618" algn="l"/>
                  <a:tab pos="7465070" algn="l"/>
                  <a:tab pos="8294522" algn="l"/>
                  <a:tab pos="9123975" algn="l"/>
                </a:tabLst>
              </a:pPr>
              <a:r>
                <a:rPr lang="en-GB" b="1" dirty="0">
                  <a:solidFill>
                    <a:srgbClr val="CC0000"/>
                  </a:solidFill>
                  <a:ea typeface="DejaVu Sans" charset="0"/>
                  <a:cs typeface="DejaVu Sans" charset="0"/>
                </a:rPr>
                <a:t>http://amma-international.org/database/</a:t>
              </a:r>
            </a:p>
          </p:txBody>
        </p:sp>
      </p:grpSp>
      <p:grpSp>
        <p:nvGrpSpPr>
          <p:cNvPr id="11" name="Group 27"/>
          <p:cNvGrpSpPr>
            <a:grpSpLocks/>
          </p:cNvGrpSpPr>
          <p:nvPr/>
        </p:nvGrpSpPr>
        <p:grpSpPr bwMode="auto">
          <a:xfrm>
            <a:off x="1" y="2803974"/>
            <a:ext cx="3047040" cy="915936"/>
            <a:chOff x="0" y="1947"/>
            <a:chExt cx="2116" cy="636"/>
          </a:xfrm>
        </p:grpSpPr>
        <p:sp>
          <p:nvSpPr>
            <p:cNvPr id="64536" name="AutoShape 28"/>
            <p:cNvSpPr>
              <a:spLocks noChangeArrowheads="1"/>
            </p:cNvSpPr>
            <p:nvPr/>
          </p:nvSpPr>
          <p:spPr bwMode="auto">
            <a:xfrm>
              <a:off x="0" y="1947"/>
              <a:ext cx="2116" cy="636"/>
            </a:xfrm>
            <a:prstGeom prst="roundRect">
              <a:avLst>
                <a:gd name="adj" fmla="val 153"/>
              </a:avLst>
            </a:prstGeom>
            <a:noFill/>
            <a:ln w="9525">
              <a:noFill/>
              <a:round/>
              <a:headEnd/>
              <a:tailEnd/>
            </a:ln>
          </p:spPr>
          <p:txBody>
            <a:bodyPr wrap="none" anchor="ctr"/>
            <a:lstStyle/>
            <a:p>
              <a:endParaRPr lang="en-US"/>
            </a:p>
          </p:txBody>
        </p:sp>
        <p:sp>
          <p:nvSpPr>
            <p:cNvPr id="64537" name="Text Box 29"/>
            <p:cNvSpPr txBox="1">
              <a:spLocks noChangeArrowheads="1"/>
            </p:cNvSpPr>
            <p:nvPr/>
          </p:nvSpPr>
          <p:spPr bwMode="auto">
            <a:xfrm>
              <a:off x="0" y="1947"/>
              <a:ext cx="2116" cy="520"/>
            </a:xfrm>
            <a:prstGeom prst="rect">
              <a:avLst/>
            </a:prstGeom>
            <a:noFill/>
            <a:ln w="9525">
              <a:noFill/>
              <a:round/>
              <a:headEnd/>
              <a:tailEnd/>
            </a:ln>
          </p:spPr>
          <p:txBody>
            <a:bodyPr lIns="90000" tIns="46800" rIns="90000" bIns="46800">
              <a:spAutoFit/>
            </a:bodyPr>
            <a:lstStyle/>
            <a:p>
              <a:pPr algn="ctr">
                <a:lnSpc>
                  <a:spcPts val="1667"/>
                </a:lnSpc>
                <a:buSzPct val="45000"/>
                <a:tabLst>
                  <a:tab pos="0" algn="l"/>
                  <a:tab pos="829452" algn="l"/>
                  <a:tab pos="1658904" algn="l"/>
                  <a:tab pos="2488357" algn="l"/>
                  <a:tab pos="3317809" algn="l"/>
                  <a:tab pos="4147261" algn="l"/>
                  <a:tab pos="4976713" algn="l"/>
                  <a:tab pos="5806166" algn="l"/>
                  <a:tab pos="6635618" algn="l"/>
                  <a:tab pos="7465070" algn="l"/>
                  <a:tab pos="8294522" algn="l"/>
                  <a:tab pos="9123975" algn="l"/>
                </a:tabLst>
              </a:pPr>
              <a:r>
                <a:rPr lang="en-GB" sz="1200" dirty="0">
                  <a:solidFill>
                    <a:srgbClr val="000000"/>
                  </a:solidFill>
                  <a:ea typeface="DejaVu Sans" charset="0"/>
                  <a:cs typeface="DejaVu Sans" charset="0"/>
                </a:rPr>
                <a:t>AMMA-SAT enables the extraction and </a:t>
              </a:r>
              <a:r>
                <a:rPr lang="en-GB" sz="1200" dirty="0" err="1">
                  <a:solidFill>
                    <a:srgbClr val="000000"/>
                  </a:solidFill>
                  <a:ea typeface="DejaVu Sans" charset="0"/>
                  <a:cs typeface="DejaVu Sans" charset="0"/>
                </a:rPr>
                <a:t>vizualisation</a:t>
              </a:r>
              <a:r>
                <a:rPr lang="en-GB" sz="1200" dirty="0">
                  <a:solidFill>
                    <a:srgbClr val="000000"/>
                  </a:solidFill>
                  <a:ea typeface="DejaVu Sans" charset="0"/>
                  <a:cs typeface="DejaVu Sans" charset="0"/>
                </a:rPr>
                <a:t> of public satellite data only. </a:t>
              </a:r>
              <a:r>
                <a:rPr lang="en-GB" sz="1300" b="1" dirty="0">
                  <a:solidFill>
                    <a:srgbClr val="0000FF"/>
                  </a:solidFill>
                  <a:ea typeface="DejaVu Sans" charset="0"/>
                  <a:cs typeface="DejaVu Sans" charset="0"/>
                </a:rPr>
                <a:t>http://ammasat.ipsl.polytechnique.fr/</a:t>
              </a:r>
            </a:p>
          </p:txBody>
        </p:sp>
      </p:grpSp>
      <p:grpSp>
        <p:nvGrpSpPr>
          <p:cNvPr id="12" name="Group 30"/>
          <p:cNvGrpSpPr>
            <a:grpSpLocks/>
          </p:cNvGrpSpPr>
          <p:nvPr/>
        </p:nvGrpSpPr>
        <p:grpSpPr bwMode="auto">
          <a:xfrm>
            <a:off x="2972160" y="4827387"/>
            <a:ext cx="2894400" cy="1725301"/>
            <a:chOff x="2064" y="3352"/>
            <a:chExt cx="2010" cy="1198"/>
          </a:xfrm>
        </p:grpSpPr>
        <p:pic>
          <p:nvPicPr>
            <p:cNvPr id="64533" name="Picture 31"/>
            <p:cNvPicPr>
              <a:picLocks noChangeAspect="1" noChangeArrowheads="1"/>
            </p:cNvPicPr>
            <p:nvPr/>
          </p:nvPicPr>
          <p:blipFill>
            <a:blip r:embed="rId12" cstate="print"/>
            <a:srcRect/>
            <a:stretch>
              <a:fillRect/>
            </a:stretch>
          </p:blipFill>
          <p:spPr bwMode="auto">
            <a:xfrm>
              <a:off x="2222" y="3617"/>
              <a:ext cx="1529" cy="933"/>
            </a:xfrm>
            <a:prstGeom prst="rect">
              <a:avLst/>
            </a:prstGeom>
            <a:noFill/>
            <a:ln w="9525">
              <a:noFill/>
              <a:round/>
              <a:headEnd/>
              <a:tailEnd/>
            </a:ln>
          </p:spPr>
        </p:pic>
        <p:grpSp>
          <p:nvGrpSpPr>
            <p:cNvPr id="13" name="Group 32"/>
            <p:cNvGrpSpPr>
              <a:grpSpLocks/>
            </p:cNvGrpSpPr>
            <p:nvPr/>
          </p:nvGrpSpPr>
          <p:grpSpPr bwMode="auto">
            <a:xfrm>
              <a:off x="2064" y="3352"/>
              <a:ext cx="2010" cy="216"/>
              <a:chOff x="2064" y="3352"/>
              <a:chExt cx="2010" cy="216"/>
            </a:xfrm>
          </p:grpSpPr>
          <p:sp>
            <p:nvSpPr>
              <p:cNvPr id="64535" name="Text Box 33"/>
              <p:cNvSpPr txBox="1">
                <a:spLocks noChangeArrowheads="1"/>
              </p:cNvSpPr>
              <p:nvPr/>
            </p:nvSpPr>
            <p:spPr bwMode="auto">
              <a:xfrm>
                <a:off x="2064" y="3352"/>
                <a:ext cx="2010" cy="216"/>
              </a:xfrm>
              <a:prstGeom prst="rect">
                <a:avLst/>
              </a:prstGeom>
              <a:noFill/>
              <a:ln w="9525">
                <a:noFill/>
                <a:round/>
                <a:headEnd/>
                <a:tailEnd/>
              </a:ln>
            </p:spPr>
            <p:txBody>
              <a:bodyPr lIns="90000" tIns="46800" rIns="90000" bIns="46800">
                <a:spAutoFit/>
              </a:bodyPr>
              <a:lstStyle/>
              <a:p>
                <a:pPr>
                  <a:lnSpc>
                    <a:spcPts val="1667"/>
                  </a:lnSpc>
                  <a:buSzPct val="45000"/>
                  <a:tabLst>
                    <a:tab pos="0" algn="l"/>
                    <a:tab pos="829452" algn="l"/>
                    <a:tab pos="1658904" algn="l"/>
                    <a:tab pos="2488357" algn="l"/>
                    <a:tab pos="3317809" algn="l"/>
                    <a:tab pos="4147261" algn="l"/>
                    <a:tab pos="4976713" algn="l"/>
                    <a:tab pos="5806166" algn="l"/>
                    <a:tab pos="6635618" algn="l"/>
                    <a:tab pos="7465070" algn="l"/>
                    <a:tab pos="8294522" algn="l"/>
                    <a:tab pos="9123975" algn="l"/>
                  </a:tabLst>
                </a:pPr>
                <a:r>
                  <a:rPr lang="en-GB" sz="1300" b="1" dirty="0">
                    <a:solidFill>
                      <a:srgbClr val="0000FF"/>
                    </a:solidFill>
                    <a:ea typeface="DejaVu Sans" charset="0"/>
                    <a:cs typeface="DejaVu Sans" charset="0"/>
                  </a:rPr>
                  <a:t>User registration / identification </a:t>
                </a:r>
              </a:p>
            </p:txBody>
          </p:sp>
        </p:grpSp>
      </p:grpSp>
      <p:grpSp>
        <p:nvGrpSpPr>
          <p:cNvPr id="14" name="Group 34"/>
          <p:cNvGrpSpPr>
            <a:grpSpLocks/>
          </p:cNvGrpSpPr>
          <p:nvPr/>
        </p:nvGrpSpPr>
        <p:grpSpPr bwMode="auto">
          <a:xfrm>
            <a:off x="761761" y="4267169"/>
            <a:ext cx="2285280" cy="2134303"/>
            <a:chOff x="529" y="2963"/>
            <a:chExt cx="1587" cy="1482"/>
          </a:xfrm>
        </p:grpSpPr>
        <p:pic>
          <p:nvPicPr>
            <p:cNvPr id="64530" name="Picture 35"/>
            <p:cNvPicPr>
              <a:picLocks noChangeAspect="1" noChangeArrowheads="1"/>
            </p:cNvPicPr>
            <p:nvPr/>
          </p:nvPicPr>
          <p:blipFill>
            <a:blip r:embed="rId13" cstate="print"/>
            <a:srcRect/>
            <a:stretch>
              <a:fillRect/>
            </a:stretch>
          </p:blipFill>
          <p:spPr bwMode="auto">
            <a:xfrm>
              <a:off x="529" y="3228"/>
              <a:ext cx="1505" cy="1217"/>
            </a:xfrm>
            <a:prstGeom prst="rect">
              <a:avLst/>
            </a:prstGeom>
            <a:noFill/>
            <a:ln w="9525">
              <a:noFill/>
              <a:round/>
              <a:headEnd/>
              <a:tailEnd/>
            </a:ln>
          </p:spPr>
        </p:pic>
        <p:grpSp>
          <p:nvGrpSpPr>
            <p:cNvPr id="15" name="Group 36"/>
            <p:cNvGrpSpPr>
              <a:grpSpLocks/>
            </p:cNvGrpSpPr>
            <p:nvPr/>
          </p:nvGrpSpPr>
          <p:grpSpPr bwMode="auto">
            <a:xfrm>
              <a:off x="582" y="2963"/>
              <a:ext cx="1534" cy="216"/>
              <a:chOff x="582" y="2963"/>
              <a:chExt cx="1534" cy="216"/>
            </a:xfrm>
          </p:grpSpPr>
          <p:sp>
            <p:nvSpPr>
              <p:cNvPr id="64532" name="Text Box 37"/>
              <p:cNvSpPr txBox="1">
                <a:spLocks noChangeArrowheads="1"/>
              </p:cNvSpPr>
              <p:nvPr/>
            </p:nvSpPr>
            <p:spPr bwMode="auto">
              <a:xfrm>
                <a:off x="582" y="2963"/>
                <a:ext cx="1534" cy="216"/>
              </a:xfrm>
              <a:prstGeom prst="rect">
                <a:avLst/>
              </a:prstGeom>
              <a:noFill/>
              <a:ln w="9525">
                <a:noFill/>
                <a:round/>
                <a:headEnd/>
                <a:tailEnd/>
              </a:ln>
            </p:spPr>
            <p:txBody>
              <a:bodyPr lIns="90000" tIns="46800" rIns="90000" bIns="46800">
                <a:spAutoFit/>
              </a:bodyPr>
              <a:lstStyle/>
              <a:p>
                <a:pPr>
                  <a:lnSpc>
                    <a:spcPts val="1667"/>
                  </a:lnSpc>
                  <a:buSzPct val="45000"/>
                  <a:tabLst>
                    <a:tab pos="0" algn="l"/>
                    <a:tab pos="829452" algn="l"/>
                    <a:tab pos="1658904" algn="l"/>
                    <a:tab pos="2488357" algn="l"/>
                    <a:tab pos="3317809" algn="l"/>
                    <a:tab pos="4147261" algn="l"/>
                    <a:tab pos="4976713" algn="l"/>
                    <a:tab pos="5806166" algn="l"/>
                    <a:tab pos="6635618" algn="l"/>
                    <a:tab pos="7465070" algn="l"/>
                    <a:tab pos="8294522" algn="l"/>
                    <a:tab pos="9123975" algn="l"/>
                  </a:tabLst>
                </a:pPr>
                <a:r>
                  <a:rPr lang="en-GB" sz="1300" b="1" dirty="0">
                    <a:solidFill>
                      <a:srgbClr val="0000FF"/>
                    </a:solidFill>
                    <a:ea typeface="DejaVu Sans" charset="0"/>
                    <a:cs typeface="DejaVu Sans" charset="0"/>
                  </a:rPr>
                  <a:t>List of available datasets</a:t>
                </a:r>
              </a:p>
            </p:txBody>
          </p:sp>
        </p:grpSp>
      </p:grpSp>
      <p:grpSp>
        <p:nvGrpSpPr>
          <p:cNvPr id="16" name="Group 38"/>
          <p:cNvGrpSpPr>
            <a:grpSpLocks/>
          </p:cNvGrpSpPr>
          <p:nvPr/>
        </p:nvGrpSpPr>
        <p:grpSpPr bwMode="auto">
          <a:xfrm>
            <a:off x="5816161" y="4369419"/>
            <a:ext cx="2924640" cy="2134304"/>
            <a:chOff x="4039" y="3034"/>
            <a:chExt cx="2031" cy="1482"/>
          </a:xfrm>
        </p:grpSpPr>
        <p:pic>
          <p:nvPicPr>
            <p:cNvPr id="64527" name="Picture 39"/>
            <p:cNvPicPr>
              <a:picLocks noChangeAspect="1" noChangeArrowheads="1"/>
            </p:cNvPicPr>
            <p:nvPr/>
          </p:nvPicPr>
          <p:blipFill>
            <a:blip r:embed="rId14" cstate="print"/>
            <a:srcRect/>
            <a:stretch>
              <a:fillRect/>
            </a:stretch>
          </p:blipFill>
          <p:spPr bwMode="auto">
            <a:xfrm>
              <a:off x="4054" y="3281"/>
              <a:ext cx="1890" cy="1235"/>
            </a:xfrm>
            <a:prstGeom prst="rect">
              <a:avLst/>
            </a:prstGeom>
            <a:noFill/>
            <a:ln w="9525">
              <a:noFill/>
              <a:round/>
              <a:headEnd/>
              <a:tailEnd/>
            </a:ln>
          </p:spPr>
        </p:pic>
        <p:grpSp>
          <p:nvGrpSpPr>
            <p:cNvPr id="17" name="Group 40"/>
            <p:cNvGrpSpPr>
              <a:grpSpLocks/>
            </p:cNvGrpSpPr>
            <p:nvPr/>
          </p:nvGrpSpPr>
          <p:grpSpPr bwMode="auto">
            <a:xfrm>
              <a:off x="4039" y="3034"/>
              <a:ext cx="2031" cy="216"/>
              <a:chOff x="4039" y="3034"/>
              <a:chExt cx="2031" cy="216"/>
            </a:xfrm>
          </p:grpSpPr>
          <p:sp>
            <p:nvSpPr>
              <p:cNvPr id="64529" name="Text Box 41"/>
              <p:cNvSpPr txBox="1">
                <a:spLocks noChangeArrowheads="1"/>
              </p:cNvSpPr>
              <p:nvPr/>
            </p:nvSpPr>
            <p:spPr bwMode="auto">
              <a:xfrm>
                <a:off x="4039" y="3034"/>
                <a:ext cx="2031" cy="216"/>
              </a:xfrm>
              <a:prstGeom prst="rect">
                <a:avLst/>
              </a:prstGeom>
              <a:noFill/>
              <a:ln w="9525">
                <a:noFill/>
                <a:round/>
                <a:headEnd/>
                <a:tailEnd/>
              </a:ln>
            </p:spPr>
            <p:txBody>
              <a:bodyPr lIns="90000" tIns="46800" rIns="90000" bIns="46800">
                <a:spAutoFit/>
              </a:bodyPr>
              <a:lstStyle/>
              <a:p>
                <a:pPr>
                  <a:lnSpc>
                    <a:spcPts val="1667"/>
                  </a:lnSpc>
                  <a:buSzPct val="45000"/>
                  <a:tabLst>
                    <a:tab pos="0" algn="l"/>
                    <a:tab pos="829452" algn="l"/>
                    <a:tab pos="1658904" algn="l"/>
                    <a:tab pos="2488357" algn="l"/>
                    <a:tab pos="3317809" algn="l"/>
                    <a:tab pos="4147261" algn="l"/>
                    <a:tab pos="4976713" algn="l"/>
                    <a:tab pos="5806166" algn="l"/>
                    <a:tab pos="6635618" algn="l"/>
                    <a:tab pos="7465070" algn="l"/>
                    <a:tab pos="8294522" algn="l"/>
                    <a:tab pos="9123975" algn="l"/>
                  </a:tabLst>
                </a:pPr>
                <a:r>
                  <a:rPr lang="en-GB" sz="1300" b="1" dirty="0">
                    <a:solidFill>
                      <a:srgbClr val="0000FF"/>
                    </a:solidFill>
                    <a:ea typeface="DejaVu Sans" charset="0"/>
                    <a:cs typeface="DejaVu Sans" charset="0"/>
                  </a:rPr>
                  <a:t>Interactive request data interface</a:t>
                </a:r>
              </a:p>
            </p:txBody>
          </p:sp>
        </p:grpSp>
      </p:grpSp>
      <p:sp>
        <p:nvSpPr>
          <p:cNvPr id="64526" name="TextBox 42"/>
          <p:cNvSpPr txBox="1">
            <a:spLocks noChangeArrowheads="1"/>
          </p:cNvSpPr>
          <p:nvPr/>
        </p:nvSpPr>
        <p:spPr bwMode="auto">
          <a:xfrm>
            <a:off x="770400" y="6447558"/>
            <a:ext cx="5483774" cy="360755"/>
          </a:xfrm>
          <a:prstGeom prst="rect">
            <a:avLst/>
          </a:prstGeom>
          <a:noFill/>
          <a:ln w="9525">
            <a:noFill/>
            <a:miter lim="800000"/>
            <a:headEnd/>
            <a:tailEnd/>
          </a:ln>
        </p:spPr>
        <p:txBody>
          <a:bodyPr wrap="none" lIns="82945" tIns="41473" rIns="82945" bIns="41473">
            <a:spAutoFit/>
          </a:bodyPr>
          <a:lstStyle/>
          <a:p>
            <a:r>
              <a:rPr lang="en-US">
                <a:solidFill>
                  <a:schemeClr val="tx1"/>
                </a:solidFill>
              </a:rPr>
              <a:t>A challenge for further model development in the region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IGER.tiff"/>
          <p:cNvPicPr>
            <a:picLocks noGrp="1" noChangeAspect="1"/>
          </p:cNvPicPr>
          <p:nvPr>
            <p:ph idx="1"/>
          </p:nvPr>
        </p:nvPicPr>
        <p:blipFill>
          <a:blip r:embed="rId2"/>
          <a:srcRect l="-21785" r="-21785"/>
          <a:stretch>
            <a:fillRect/>
          </a:stretch>
        </p:blipFill>
        <p:spPr>
          <a:xfrm>
            <a:off x="-1522444" y="274638"/>
            <a:ext cx="11500360" cy="6324755"/>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Rectangle 3"/>
          <p:cNvSpPr>
            <a:spLocks noChangeArrowheads="1"/>
          </p:cNvSpPr>
          <p:nvPr/>
        </p:nvSpPr>
        <p:spPr bwMode="auto">
          <a:xfrm>
            <a:off x="698500" y="225425"/>
            <a:ext cx="7880350" cy="381000"/>
          </a:xfrm>
          <a:prstGeom prst="rect">
            <a:avLst/>
          </a:prstGeom>
          <a:noFill/>
          <a:ln w="12700">
            <a:noFill/>
            <a:miter lim="800000"/>
            <a:headEnd/>
            <a:tailEnd/>
          </a:ln>
        </p:spPr>
        <p:txBody>
          <a:bodyPr lIns="90487" tIns="44450" rIns="90487" bIns="44450" anchor="ctr"/>
          <a:lstStyle/>
          <a:p>
            <a:endParaRPr lang="en-US" b="0">
              <a:solidFill>
                <a:schemeClr val="accent2"/>
              </a:solidFill>
            </a:endParaRPr>
          </a:p>
        </p:txBody>
      </p:sp>
      <p:sp>
        <p:nvSpPr>
          <p:cNvPr id="7171" name="Rectangle 4"/>
          <p:cNvSpPr>
            <a:spLocks noChangeArrowheads="1"/>
          </p:cNvSpPr>
          <p:nvPr/>
        </p:nvSpPr>
        <p:spPr bwMode="auto">
          <a:xfrm>
            <a:off x="215900" y="52626"/>
            <a:ext cx="8928100" cy="1077218"/>
          </a:xfrm>
          <a:prstGeom prst="rect">
            <a:avLst/>
          </a:prstGeom>
          <a:noFill/>
          <a:ln w="9525">
            <a:noFill/>
            <a:miter lim="800000"/>
            <a:headEnd/>
            <a:tailEnd/>
          </a:ln>
        </p:spPr>
        <p:txBody>
          <a:bodyPr wrap="square">
            <a:spAutoFit/>
          </a:bodyPr>
          <a:lstStyle/>
          <a:p>
            <a:pPr algn="ctr"/>
            <a:r>
              <a:rPr lang="en-US" sz="3200" b="1" dirty="0">
                <a:solidFill>
                  <a:srgbClr val="0000FF"/>
                </a:solidFill>
                <a:cs typeface="Times New Roman" pitchFamily="18" charset="0"/>
              </a:rPr>
              <a:t>The Famine Early Warning Systems </a:t>
            </a:r>
            <a:r>
              <a:rPr lang="en-US" sz="3200" b="1" dirty="0" smtClean="0">
                <a:solidFill>
                  <a:srgbClr val="0000FF"/>
                </a:solidFill>
                <a:cs typeface="Times New Roman" pitchFamily="18" charset="0"/>
              </a:rPr>
              <a:t>Network</a:t>
            </a:r>
          </a:p>
          <a:p>
            <a:pPr algn="ctr"/>
            <a:r>
              <a:rPr lang="en-US" sz="3200" b="1" dirty="0" smtClean="0">
                <a:solidFill>
                  <a:srgbClr val="0000FF"/>
                </a:solidFill>
                <a:cs typeface="Times New Roman" pitchFamily="18" charset="0"/>
              </a:rPr>
              <a:t> (FEWS-NET</a:t>
            </a:r>
            <a:r>
              <a:rPr lang="en-US" sz="3200" b="1" dirty="0">
                <a:solidFill>
                  <a:srgbClr val="0000FF"/>
                </a:solidFill>
                <a:cs typeface="Times New Roman" pitchFamily="18" charset="0"/>
              </a:rPr>
              <a:t>)</a:t>
            </a:r>
          </a:p>
        </p:txBody>
      </p:sp>
      <p:sp>
        <p:nvSpPr>
          <p:cNvPr id="7172" name="Text Box 5"/>
          <p:cNvSpPr txBox="1">
            <a:spLocks noChangeArrowheads="1"/>
          </p:cNvSpPr>
          <p:nvPr/>
        </p:nvSpPr>
        <p:spPr bwMode="auto">
          <a:xfrm>
            <a:off x="0" y="914400"/>
            <a:ext cx="3048000" cy="5847755"/>
          </a:xfrm>
          <a:prstGeom prst="rect">
            <a:avLst/>
          </a:prstGeom>
          <a:noFill/>
          <a:ln w="22225">
            <a:noFill/>
            <a:miter lim="800000"/>
            <a:headEnd/>
            <a:tailEnd/>
          </a:ln>
        </p:spPr>
        <p:txBody>
          <a:bodyPr>
            <a:spAutoFit/>
          </a:bodyPr>
          <a:lstStyle/>
          <a:p>
            <a:pPr marL="342900" indent="-342900">
              <a:spcBef>
                <a:spcPct val="50000"/>
              </a:spcBef>
              <a:buFontTx/>
              <a:buChar char="•"/>
            </a:pPr>
            <a:r>
              <a:rPr lang="en-US" sz="2200" b="1" dirty="0" smtClean="0">
                <a:solidFill>
                  <a:schemeClr val="tx1"/>
                </a:solidFill>
              </a:rPr>
              <a:t>Using </a:t>
            </a:r>
            <a:r>
              <a:rPr lang="en-US" sz="2200" b="1" dirty="0" smtClean="0"/>
              <a:t>NASA Land Information System (LIS) to Help Extend Coverage beyond Sub-Sahara</a:t>
            </a:r>
          </a:p>
          <a:p>
            <a:pPr marL="342900" indent="-342900">
              <a:spcBef>
                <a:spcPct val="50000"/>
              </a:spcBef>
              <a:buFontTx/>
              <a:buChar char="•"/>
            </a:pPr>
            <a:r>
              <a:rPr lang="en-US" sz="2200" b="1" dirty="0" smtClean="0">
                <a:solidFill>
                  <a:schemeClr val="tx1"/>
                </a:solidFill>
              </a:rPr>
              <a:t>Satellite </a:t>
            </a:r>
            <a:r>
              <a:rPr lang="en-US" sz="2200" b="1" dirty="0">
                <a:solidFill>
                  <a:schemeClr val="tx1"/>
                </a:solidFill>
              </a:rPr>
              <a:t>Precipitation</a:t>
            </a:r>
          </a:p>
          <a:p>
            <a:pPr marL="342900" indent="-342900">
              <a:spcBef>
                <a:spcPct val="50000"/>
              </a:spcBef>
              <a:buFontTx/>
              <a:buChar char="•"/>
            </a:pPr>
            <a:r>
              <a:rPr lang="en-US" sz="2200" b="1" dirty="0">
                <a:solidFill>
                  <a:schemeClr val="tx1"/>
                </a:solidFill>
              </a:rPr>
              <a:t>Satellite Snow Cover and Snow Water Equivalent</a:t>
            </a:r>
          </a:p>
          <a:p>
            <a:pPr marL="342900" indent="-342900">
              <a:spcBef>
                <a:spcPct val="50000"/>
              </a:spcBef>
              <a:buFontTx/>
              <a:buChar char="•"/>
            </a:pPr>
            <a:r>
              <a:rPr lang="en-US" sz="2200" b="1" dirty="0">
                <a:solidFill>
                  <a:schemeClr val="tx1"/>
                </a:solidFill>
              </a:rPr>
              <a:t>Satellite Vegetation Greenness</a:t>
            </a:r>
          </a:p>
          <a:p>
            <a:pPr marL="342900" indent="-342900">
              <a:spcBef>
                <a:spcPct val="50000"/>
              </a:spcBef>
              <a:buFontTx/>
              <a:buChar char="•"/>
            </a:pPr>
            <a:r>
              <a:rPr lang="en-US" sz="2200" b="1" dirty="0">
                <a:solidFill>
                  <a:schemeClr val="tx1"/>
                </a:solidFill>
              </a:rPr>
              <a:t>Yield </a:t>
            </a:r>
            <a:r>
              <a:rPr lang="en-US" sz="2200" b="1" dirty="0" smtClean="0">
                <a:solidFill>
                  <a:schemeClr val="tx1"/>
                </a:solidFill>
              </a:rPr>
              <a:t>Forecasting</a:t>
            </a:r>
            <a:endParaRPr lang="en-US" sz="2200" b="1" dirty="0">
              <a:solidFill>
                <a:schemeClr val="tx1"/>
              </a:solidFill>
            </a:endParaRPr>
          </a:p>
        </p:txBody>
      </p:sp>
      <p:pic>
        <p:nvPicPr>
          <p:cNvPr id="7174" name="Picture 8" descr="USGS Logo"/>
          <p:cNvPicPr>
            <a:picLocks noChangeAspect="1" noChangeArrowheads="1"/>
          </p:cNvPicPr>
          <p:nvPr/>
        </p:nvPicPr>
        <p:blipFill>
          <a:blip r:embed="rId2" cstate="print"/>
          <a:srcRect/>
          <a:stretch>
            <a:fillRect/>
          </a:stretch>
        </p:blipFill>
        <p:spPr bwMode="auto">
          <a:xfrm>
            <a:off x="2971800" y="5640388"/>
            <a:ext cx="822325" cy="455612"/>
          </a:xfrm>
          <a:prstGeom prst="rect">
            <a:avLst/>
          </a:prstGeom>
          <a:noFill/>
          <a:ln w="9525">
            <a:noFill/>
            <a:miter lim="800000"/>
            <a:headEnd/>
            <a:tailEnd/>
          </a:ln>
        </p:spPr>
      </p:pic>
      <p:pic>
        <p:nvPicPr>
          <p:cNvPr id="7175" name="Picture 9" descr="FewsNetStraight"/>
          <p:cNvPicPr>
            <a:picLocks noChangeAspect="1" noChangeArrowheads="1"/>
          </p:cNvPicPr>
          <p:nvPr/>
        </p:nvPicPr>
        <p:blipFill>
          <a:blip r:embed="rId3" cstate="print"/>
          <a:srcRect/>
          <a:stretch>
            <a:fillRect/>
          </a:stretch>
        </p:blipFill>
        <p:spPr bwMode="auto">
          <a:xfrm>
            <a:off x="4495800" y="1295400"/>
            <a:ext cx="2590800" cy="946150"/>
          </a:xfrm>
          <a:prstGeom prst="rect">
            <a:avLst/>
          </a:prstGeom>
          <a:noFill/>
          <a:ln w="9525">
            <a:noFill/>
            <a:miter lim="800000"/>
            <a:headEnd/>
            <a:tailEnd/>
          </a:ln>
        </p:spPr>
      </p:pic>
      <p:pic>
        <p:nvPicPr>
          <p:cNvPr id="7176" name="Picture 10"/>
          <p:cNvPicPr>
            <a:picLocks noChangeAspect="1" noChangeArrowheads="1"/>
          </p:cNvPicPr>
          <p:nvPr/>
        </p:nvPicPr>
        <p:blipFill>
          <a:blip r:embed="rId4" cstate="print"/>
          <a:srcRect/>
          <a:stretch>
            <a:fillRect/>
          </a:stretch>
        </p:blipFill>
        <p:spPr bwMode="auto">
          <a:xfrm>
            <a:off x="4419600" y="5638800"/>
            <a:ext cx="409575" cy="381000"/>
          </a:xfrm>
          <a:prstGeom prst="rect">
            <a:avLst/>
          </a:prstGeom>
          <a:noFill/>
          <a:ln w="22225">
            <a:noFill/>
            <a:miter lim="800000"/>
            <a:headEnd/>
            <a:tailEnd/>
          </a:ln>
        </p:spPr>
      </p:pic>
      <p:pic>
        <p:nvPicPr>
          <p:cNvPr id="7177" name="Picture 11"/>
          <p:cNvPicPr>
            <a:picLocks noChangeAspect="1" noChangeArrowheads="1"/>
          </p:cNvPicPr>
          <p:nvPr/>
        </p:nvPicPr>
        <p:blipFill>
          <a:blip r:embed="rId5" cstate="print"/>
          <a:srcRect/>
          <a:stretch>
            <a:fillRect/>
          </a:stretch>
        </p:blipFill>
        <p:spPr bwMode="auto">
          <a:xfrm>
            <a:off x="5257800" y="5638800"/>
            <a:ext cx="1600200" cy="354013"/>
          </a:xfrm>
          <a:prstGeom prst="rect">
            <a:avLst/>
          </a:prstGeom>
          <a:noFill/>
          <a:ln w="22225">
            <a:noFill/>
            <a:miter lim="800000"/>
            <a:headEnd/>
            <a:tailEnd/>
          </a:ln>
        </p:spPr>
      </p:pic>
      <p:pic>
        <p:nvPicPr>
          <p:cNvPr id="10" name="Picture 2"/>
          <p:cNvPicPr>
            <a:picLocks noChangeAspect="1" noChangeArrowheads="1"/>
          </p:cNvPicPr>
          <p:nvPr/>
        </p:nvPicPr>
        <p:blipFill>
          <a:blip r:embed="rId6" cstate="print"/>
          <a:srcRect/>
          <a:stretch>
            <a:fillRect/>
          </a:stretch>
        </p:blipFill>
        <p:spPr bwMode="auto">
          <a:xfrm>
            <a:off x="2819400" y="2281767"/>
            <a:ext cx="6324600" cy="3319991"/>
          </a:xfrm>
          <a:prstGeom prst="rect">
            <a:avLst/>
          </a:prstGeom>
          <a:noFill/>
          <a:ln w="12700">
            <a:noFill/>
            <a:miter lim="800000"/>
            <a:headEnd/>
            <a:tailEnd/>
          </a:ln>
        </p:spPr>
      </p:pic>
      <p:pic>
        <p:nvPicPr>
          <p:cNvPr id="11" name="Picture 8"/>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7467600" y="5562600"/>
            <a:ext cx="533400" cy="449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Africa-hazards.tiff"/>
          <p:cNvPicPr>
            <a:picLocks noGrp="1" noChangeAspect="1"/>
          </p:cNvPicPr>
          <p:nvPr>
            <p:ph idx="1"/>
          </p:nvPr>
        </p:nvPicPr>
        <p:blipFill>
          <a:blip r:embed="rId2"/>
          <a:srcRect l="-66092" r="-66092"/>
          <a:stretch>
            <a:fillRect/>
          </a:stretch>
        </p:blipFill>
        <p:spPr>
          <a:xfrm>
            <a:off x="-2452458" y="461665"/>
            <a:ext cx="12469964" cy="6858000"/>
          </a:xfrm>
        </p:spPr>
      </p:pic>
      <p:sp>
        <p:nvSpPr>
          <p:cNvPr id="5" name="TextBox 4"/>
          <p:cNvSpPr txBox="1"/>
          <p:nvPr/>
        </p:nvSpPr>
        <p:spPr>
          <a:xfrm>
            <a:off x="1882833" y="0"/>
            <a:ext cx="3946513" cy="461665"/>
          </a:xfrm>
          <a:prstGeom prst="rect">
            <a:avLst/>
          </a:prstGeom>
          <a:noFill/>
        </p:spPr>
        <p:txBody>
          <a:bodyPr wrap="none" rtlCol="0">
            <a:spAutoFit/>
          </a:bodyPr>
          <a:lstStyle/>
          <a:p>
            <a:r>
              <a:rPr lang="en-US" sz="2400" b="1" dirty="0" smtClean="0">
                <a:solidFill>
                  <a:srgbClr val="0000FF"/>
                </a:solidFill>
              </a:rPr>
              <a:t>Famine Early Warning System</a:t>
            </a:r>
            <a:endParaRPr lang="en-US" sz="2400" b="1" dirty="0">
              <a:solidFill>
                <a:srgbClr val="0000FF"/>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6242" name="Rectangle 2"/>
          <p:cNvSpPr>
            <a:spLocks noGrp="1" noChangeArrowheads="1"/>
          </p:cNvSpPr>
          <p:nvPr>
            <p:ph type="title"/>
          </p:nvPr>
        </p:nvSpPr>
        <p:spPr/>
        <p:txBody>
          <a:bodyPr/>
          <a:lstStyle/>
          <a:p>
            <a:r>
              <a:rPr lang="en-GB"/>
              <a:t>An ongoing project…GIMS</a:t>
            </a:r>
            <a:endParaRPr lang="en-US"/>
          </a:p>
        </p:txBody>
      </p:sp>
      <p:sp>
        <p:nvSpPr>
          <p:cNvPr id="906243" name="Rectangle 3"/>
          <p:cNvSpPr>
            <a:spLocks noGrp="1" noChangeArrowheads="1"/>
          </p:cNvSpPr>
          <p:nvPr>
            <p:ph type="body" idx="1"/>
          </p:nvPr>
        </p:nvSpPr>
        <p:spPr>
          <a:xfrm>
            <a:off x="616297" y="1369296"/>
            <a:ext cx="8291501" cy="3540588"/>
          </a:xfrm>
        </p:spPr>
        <p:txBody>
          <a:bodyPr>
            <a:normAutofit fontScale="77500" lnSpcReduction="20000"/>
          </a:bodyPr>
          <a:lstStyle/>
          <a:p>
            <a:pPr>
              <a:lnSpc>
                <a:spcPct val="90000"/>
              </a:lnSpc>
            </a:pPr>
            <a:r>
              <a:rPr lang="en-GB"/>
              <a:t>Climate change (IPCC Assessment Report models), and short term climate variability scenarios</a:t>
            </a:r>
          </a:p>
          <a:p>
            <a:pPr lvl="1">
              <a:lnSpc>
                <a:spcPct val="90000"/>
              </a:lnSpc>
            </a:pPr>
            <a:r>
              <a:rPr lang="en-GB"/>
              <a:t>How climate change/variability will induce extreme conditions</a:t>
            </a:r>
          </a:p>
          <a:p>
            <a:pPr>
              <a:lnSpc>
                <a:spcPct val="90000"/>
              </a:lnSpc>
            </a:pPr>
            <a:r>
              <a:rPr lang="en-GB"/>
              <a:t>Hydrological model</a:t>
            </a:r>
          </a:p>
          <a:p>
            <a:pPr lvl="1">
              <a:lnSpc>
                <a:spcPct val="90000"/>
              </a:lnSpc>
            </a:pPr>
            <a:r>
              <a:rPr lang="en-GB"/>
              <a:t>What will be affected (run-off water causing flooding)</a:t>
            </a:r>
          </a:p>
          <a:p>
            <a:pPr>
              <a:lnSpc>
                <a:spcPct val="90000"/>
              </a:lnSpc>
            </a:pPr>
            <a:r>
              <a:rPr lang="en-GB"/>
              <a:t>Resilience model</a:t>
            </a:r>
          </a:p>
          <a:p>
            <a:pPr lvl="1">
              <a:lnSpc>
                <a:spcPct val="90000"/>
              </a:lnSpc>
            </a:pPr>
            <a:r>
              <a:rPr lang="en-GB"/>
              <a:t>What service levels are not resilient? How does that affect MDGs etc.?</a:t>
            </a:r>
          </a:p>
          <a:p>
            <a:pPr>
              <a:lnSpc>
                <a:spcPct val="90000"/>
              </a:lnSpc>
            </a:pPr>
            <a:r>
              <a:rPr lang="en-GB"/>
              <a:t>Global burden of disease</a:t>
            </a:r>
          </a:p>
          <a:p>
            <a:pPr lvl="1">
              <a:lnSpc>
                <a:spcPct val="90000"/>
              </a:lnSpc>
            </a:pPr>
            <a:r>
              <a:rPr lang="en-GB"/>
              <a:t>Lower service level induces higher disease burden</a:t>
            </a:r>
            <a:endParaRPr lang="en-US"/>
          </a:p>
        </p:txBody>
      </p:sp>
      <p:sp>
        <p:nvSpPr>
          <p:cNvPr id="906244" name="AutoShape 4"/>
          <p:cNvSpPr>
            <a:spLocks noChangeArrowheads="1"/>
          </p:cNvSpPr>
          <p:nvPr/>
        </p:nvSpPr>
        <p:spPr bwMode="auto">
          <a:xfrm>
            <a:off x="0" y="1923638"/>
            <a:ext cx="553853" cy="1082766"/>
          </a:xfrm>
          <a:prstGeom prst="curvedRightArrow">
            <a:avLst>
              <a:gd name="adj1" fmla="val 36863"/>
              <a:gd name="adj2" fmla="val 73725"/>
              <a:gd name="adj3" fmla="val 33333"/>
            </a:avLst>
          </a:prstGeom>
          <a:solidFill>
            <a:srgbClr val="CCFFCC"/>
          </a:solidFill>
          <a:ln w="9525">
            <a:solidFill>
              <a:srgbClr val="4A7EBB"/>
            </a:solidFill>
            <a:miter lim="800000"/>
            <a:headEnd/>
            <a:tailEnd/>
          </a:ln>
          <a:effectLst>
            <a:outerShdw dist="20000" dir="5400000" rotWithShape="0">
              <a:srgbClr val="000000">
                <a:alpha val="37999"/>
              </a:srgbClr>
            </a:outerShdw>
          </a:effectLst>
        </p:spPr>
        <p:txBody>
          <a:bodyPr wrap="none" lIns="91424" tIns="45712" rIns="91424" bIns="45712" anchor="ctr"/>
          <a:lstStyle/>
          <a:p>
            <a:endParaRPr lang="en-US"/>
          </a:p>
        </p:txBody>
      </p:sp>
      <p:sp>
        <p:nvSpPr>
          <p:cNvPr id="906245" name="AutoShape 5"/>
          <p:cNvSpPr>
            <a:spLocks noChangeArrowheads="1"/>
          </p:cNvSpPr>
          <p:nvPr/>
        </p:nvSpPr>
        <p:spPr bwMode="auto">
          <a:xfrm>
            <a:off x="0" y="3017923"/>
            <a:ext cx="553853" cy="898466"/>
          </a:xfrm>
          <a:prstGeom prst="curvedRightArrow">
            <a:avLst>
              <a:gd name="adj1" fmla="val 30588"/>
              <a:gd name="adj2" fmla="val 61176"/>
              <a:gd name="adj3" fmla="val 33333"/>
            </a:avLst>
          </a:prstGeom>
          <a:solidFill>
            <a:srgbClr val="CCFFCC"/>
          </a:solidFill>
          <a:ln w="9525">
            <a:solidFill>
              <a:srgbClr val="4A7EBB"/>
            </a:solidFill>
            <a:miter lim="800000"/>
            <a:headEnd/>
            <a:tailEnd/>
          </a:ln>
          <a:effectLst>
            <a:outerShdw dist="20000" dir="5400000" rotWithShape="0">
              <a:srgbClr val="000000">
                <a:alpha val="37999"/>
              </a:srgbClr>
            </a:outerShdw>
          </a:effectLst>
        </p:spPr>
        <p:txBody>
          <a:bodyPr wrap="none" lIns="91424" tIns="45712" rIns="91424" bIns="45712" anchor="ctr"/>
          <a:lstStyle/>
          <a:p>
            <a:endParaRPr lang="en-US"/>
          </a:p>
        </p:txBody>
      </p:sp>
      <p:sp>
        <p:nvSpPr>
          <p:cNvPr id="906246" name="AutoShape 6"/>
          <p:cNvSpPr>
            <a:spLocks noChangeArrowheads="1"/>
          </p:cNvSpPr>
          <p:nvPr/>
        </p:nvSpPr>
        <p:spPr bwMode="auto">
          <a:xfrm>
            <a:off x="0" y="3962464"/>
            <a:ext cx="553853" cy="852390"/>
          </a:xfrm>
          <a:prstGeom prst="curvedRightArrow">
            <a:avLst>
              <a:gd name="adj1" fmla="val 29020"/>
              <a:gd name="adj2" fmla="val 58039"/>
              <a:gd name="adj3" fmla="val 33333"/>
            </a:avLst>
          </a:prstGeom>
          <a:solidFill>
            <a:srgbClr val="CCFFCC"/>
          </a:solidFill>
          <a:ln w="9525">
            <a:solidFill>
              <a:srgbClr val="4A7EBB"/>
            </a:solidFill>
            <a:miter lim="800000"/>
            <a:headEnd/>
            <a:tailEnd/>
          </a:ln>
          <a:effectLst>
            <a:outerShdw dist="20000" dir="5400000" rotWithShape="0">
              <a:srgbClr val="000000">
                <a:alpha val="37999"/>
              </a:srgbClr>
            </a:outerShdw>
          </a:effectLst>
        </p:spPr>
        <p:txBody>
          <a:bodyPr wrap="none" lIns="91424" tIns="45712" rIns="91424" bIns="45712" anchor="ctr"/>
          <a:lstStyle/>
          <a:p>
            <a:endParaRPr lang="en-US"/>
          </a:p>
        </p:txBody>
      </p:sp>
      <p:sp>
        <p:nvSpPr>
          <p:cNvPr id="906247" name="Text Box 7"/>
          <p:cNvSpPr txBox="1">
            <a:spLocks noChangeArrowheads="1"/>
          </p:cNvSpPr>
          <p:nvPr/>
        </p:nvSpPr>
        <p:spPr bwMode="auto">
          <a:xfrm>
            <a:off x="564713" y="5505982"/>
            <a:ext cx="7851677" cy="537064"/>
          </a:xfrm>
          <a:prstGeom prst="rect">
            <a:avLst/>
          </a:prstGeom>
          <a:noFill/>
          <a:ln w="9525" algn="ctr">
            <a:noFill/>
            <a:miter lim="800000"/>
            <a:headEnd/>
            <a:tailEnd/>
          </a:ln>
          <a:effectLst>
            <a:outerShdw dist="20000" dir="5400000" rotWithShape="0">
              <a:srgbClr val="000000">
                <a:alpha val="37999"/>
              </a:srgbClr>
            </a:outerShdw>
          </a:effectLst>
        </p:spPr>
        <p:txBody>
          <a:bodyPr lIns="91424" tIns="45712" rIns="91424" bIns="45712">
            <a:spAutoFit/>
          </a:bodyPr>
          <a:lstStyle/>
          <a:p>
            <a:pPr defTabSz="914179">
              <a:spcBef>
                <a:spcPct val="50000"/>
              </a:spcBef>
            </a:pPr>
            <a:r>
              <a:rPr lang="en-GB" sz="2800" dirty="0">
                <a:solidFill>
                  <a:srgbClr val="990033"/>
                </a:solidFill>
              </a:rPr>
              <a:t>Results will help build early warning system</a:t>
            </a:r>
            <a:endParaRPr lang="en-US" sz="2800" dirty="0">
              <a:solidFill>
                <a:srgbClr val="990033"/>
              </a:solidFill>
            </a:endParaRPr>
          </a:p>
        </p:txBody>
      </p:sp>
      <p:sp>
        <p:nvSpPr>
          <p:cNvPr id="906248" name="Text Box 8"/>
          <p:cNvSpPr txBox="1">
            <a:spLocks noChangeArrowheads="1"/>
          </p:cNvSpPr>
          <p:nvPr/>
        </p:nvSpPr>
        <p:spPr bwMode="auto">
          <a:xfrm>
            <a:off x="673311" y="4964599"/>
            <a:ext cx="7851677" cy="454992"/>
          </a:xfrm>
          <a:prstGeom prst="rect">
            <a:avLst/>
          </a:prstGeom>
          <a:noFill/>
          <a:ln w="9525" algn="ctr">
            <a:noFill/>
            <a:miter lim="800000"/>
            <a:headEnd/>
            <a:tailEnd/>
          </a:ln>
          <a:effectLst>
            <a:outerShdw dist="20000" dir="5400000" rotWithShape="0">
              <a:srgbClr val="000000">
                <a:alpha val="37999"/>
              </a:srgbClr>
            </a:outerShdw>
          </a:effectLst>
        </p:spPr>
        <p:txBody>
          <a:bodyPr lIns="91424" tIns="45712" rIns="91424" bIns="45712">
            <a:spAutoFit/>
          </a:bodyPr>
          <a:lstStyle/>
          <a:p>
            <a:pPr defTabSz="914179">
              <a:spcBef>
                <a:spcPct val="50000"/>
              </a:spcBef>
            </a:pPr>
            <a:r>
              <a:rPr lang="en-GB" sz="2300" u="sng" dirty="0">
                <a:solidFill>
                  <a:schemeClr val="hlink"/>
                </a:solidFill>
                <a:latin typeface="AvantGarde" pitchFamily="34" charset="0"/>
                <a:ea typeface="Dotum" pitchFamily="34" charset="-127"/>
                <a:cs typeface="Tahoma" pitchFamily="34" charset="0"/>
              </a:rPr>
              <a:t>Repeat for regional focused studies/hotspot analysis</a:t>
            </a:r>
            <a:endParaRPr lang="en-US" sz="2300" u="sng" dirty="0">
              <a:solidFill>
                <a:schemeClr val="hlink"/>
              </a:solidFill>
              <a:latin typeface="AvantGarde" pitchFamily="34" charset="0"/>
              <a:ea typeface="Dotum" pitchFamily="34" charset="-127"/>
              <a:cs typeface="Tahoma" pitchFamily="34" charset="0"/>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rgbClr val="0000FF"/>
                </a:solidFill>
              </a:rPr>
              <a:t>2</a:t>
            </a:r>
            <a:r>
              <a:rPr lang="en-US" sz="3200" b="1" baseline="30000" dirty="0" smtClean="0">
                <a:solidFill>
                  <a:srgbClr val="0000FF"/>
                </a:solidFill>
              </a:rPr>
              <a:t>nd</a:t>
            </a:r>
            <a:r>
              <a:rPr lang="en-US" sz="3200" b="1" dirty="0" smtClean="0">
                <a:solidFill>
                  <a:srgbClr val="0000FF"/>
                </a:solidFill>
              </a:rPr>
              <a:t> GEOSS African Water Cycle Symposium</a:t>
            </a:r>
            <a:br>
              <a:rPr lang="en-US" sz="3200" b="1" dirty="0" smtClean="0">
                <a:solidFill>
                  <a:srgbClr val="0000FF"/>
                </a:solidFill>
              </a:rPr>
            </a:br>
            <a:r>
              <a:rPr lang="en-US" sz="3200" b="1" dirty="0" smtClean="0">
                <a:solidFill>
                  <a:srgbClr val="0000FF"/>
                </a:solidFill>
              </a:rPr>
              <a:t>February 2011</a:t>
            </a:r>
            <a:endParaRPr lang="en-US" sz="3200" b="1" dirty="0">
              <a:solidFill>
                <a:srgbClr val="0000FF"/>
              </a:solidFill>
            </a:endParaRPr>
          </a:p>
        </p:txBody>
      </p:sp>
      <p:sp>
        <p:nvSpPr>
          <p:cNvPr id="3" name="Content Placeholder 2"/>
          <p:cNvSpPr>
            <a:spLocks noGrp="1"/>
          </p:cNvSpPr>
          <p:nvPr>
            <p:ph idx="1"/>
          </p:nvPr>
        </p:nvSpPr>
        <p:spPr/>
        <p:txBody>
          <a:bodyPr>
            <a:normAutofit fontScale="92500"/>
          </a:bodyPr>
          <a:lstStyle/>
          <a:p>
            <a:pPr>
              <a:buClr>
                <a:srgbClr val="FF0000"/>
              </a:buClr>
            </a:pPr>
            <a:r>
              <a:rPr lang="en-US" sz="2400" dirty="0" smtClean="0"/>
              <a:t>Primary issue: data are needed to generate assessments, however data sharing is not happening. Data sharing guidelines are lacking.</a:t>
            </a:r>
          </a:p>
          <a:p>
            <a:pPr>
              <a:buClr>
                <a:srgbClr val="FF0000"/>
              </a:buClr>
            </a:pPr>
            <a:r>
              <a:rPr lang="en-US" sz="2400" dirty="0" smtClean="0"/>
              <a:t>Insufficient funds and infrastructure are hampering efforts to effectively manage basins.</a:t>
            </a:r>
          </a:p>
          <a:p>
            <a:pPr>
              <a:buClr>
                <a:srgbClr val="FF0000"/>
              </a:buClr>
            </a:pPr>
            <a:r>
              <a:rPr lang="en-US" sz="2400" dirty="0" smtClean="0"/>
              <a:t>Cooperation among </a:t>
            </a:r>
            <a:r>
              <a:rPr lang="en-US" sz="2400" dirty="0" err="1" smtClean="0"/>
              <a:t>transboundary</a:t>
            </a:r>
            <a:r>
              <a:rPr lang="en-US" sz="2400" dirty="0" smtClean="0"/>
              <a:t> nations is lacking in many regions despite signed agreements.</a:t>
            </a:r>
          </a:p>
          <a:p>
            <a:pPr>
              <a:buClr>
                <a:srgbClr val="FF0000"/>
              </a:buClr>
            </a:pPr>
            <a:r>
              <a:rPr lang="en-US" sz="2400" dirty="0" smtClean="0"/>
              <a:t>Politicians are not paying attention to technologies that could inform decision making.</a:t>
            </a:r>
          </a:p>
          <a:p>
            <a:pPr>
              <a:buClr>
                <a:srgbClr val="FF0000"/>
              </a:buClr>
            </a:pPr>
            <a:r>
              <a:rPr lang="en-US" sz="2400" dirty="0" smtClean="0"/>
              <a:t>There is often a disconnect between various players involved in basin management: The agents responsible for funding are at the federal level, while data collection and data providers are at a lower level. </a:t>
            </a:r>
          </a:p>
          <a:p>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FF"/>
                </a:solidFill>
              </a:rPr>
              <a:t>Hydrologic Budget </a:t>
            </a:r>
            <a:endParaRPr lang="en-US" b="1" dirty="0">
              <a:solidFill>
                <a:srgbClr val="0000FF"/>
              </a:solidFill>
            </a:endParaRPr>
          </a:p>
        </p:txBody>
      </p:sp>
      <p:sp>
        <p:nvSpPr>
          <p:cNvPr id="3" name="Content Placeholder 2"/>
          <p:cNvSpPr>
            <a:spLocks noGrp="1"/>
          </p:cNvSpPr>
          <p:nvPr>
            <p:ph idx="1"/>
          </p:nvPr>
        </p:nvSpPr>
        <p:spPr>
          <a:xfrm>
            <a:off x="824983" y="1417638"/>
            <a:ext cx="7861818" cy="4525963"/>
          </a:xfrm>
        </p:spPr>
        <p:txBody>
          <a:bodyPr>
            <a:normAutofit/>
          </a:bodyPr>
          <a:lstStyle/>
          <a:p>
            <a:pPr>
              <a:buClr>
                <a:srgbClr val="FF0000"/>
              </a:buClr>
            </a:pPr>
            <a:r>
              <a:rPr lang="en-US" dirty="0" smtClean="0"/>
              <a:t>Precipitation</a:t>
            </a:r>
          </a:p>
          <a:p>
            <a:pPr>
              <a:buClr>
                <a:srgbClr val="FF0000"/>
              </a:buClr>
            </a:pPr>
            <a:r>
              <a:rPr lang="en-US" dirty="0" smtClean="0"/>
              <a:t>Evaporation and Transpiration</a:t>
            </a:r>
          </a:p>
          <a:p>
            <a:pPr>
              <a:buClr>
                <a:srgbClr val="FF0000"/>
              </a:buClr>
            </a:pPr>
            <a:r>
              <a:rPr lang="en-US" dirty="0" smtClean="0"/>
              <a:t>Infiltration</a:t>
            </a:r>
          </a:p>
          <a:p>
            <a:pPr>
              <a:buClr>
                <a:srgbClr val="FF0000"/>
              </a:buClr>
            </a:pPr>
            <a:r>
              <a:rPr lang="en-US" dirty="0" smtClean="0"/>
              <a:t>Runoff</a:t>
            </a:r>
          </a:p>
          <a:p>
            <a:pPr>
              <a:buClr>
                <a:srgbClr val="FF0000"/>
              </a:buClr>
            </a:pPr>
            <a:r>
              <a:rPr lang="en-US" dirty="0" smtClean="0"/>
              <a:t>River flow</a:t>
            </a:r>
            <a:endParaRPr lang="en-US" dirty="0" smtClean="0"/>
          </a:p>
          <a:p>
            <a:pPr>
              <a:buClr>
                <a:srgbClr val="FF0000"/>
              </a:buClr>
            </a:pPr>
            <a:r>
              <a:rPr lang="en-US" dirty="0" smtClean="0">
                <a:latin typeface="Symbol" charset="2"/>
                <a:cs typeface="Symbol" charset="2"/>
              </a:rPr>
              <a:t>D </a:t>
            </a:r>
            <a:r>
              <a:rPr lang="en-US" dirty="0" smtClean="0"/>
              <a:t>Water </a:t>
            </a:r>
            <a:r>
              <a:rPr lang="en-US" dirty="0" smtClean="0"/>
              <a:t>Storage (groundwater, </a:t>
            </a:r>
            <a:r>
              <a:rPr lang="en-US" dirty="0" smtClean="0"/>
              <a:t>lakes, dams)</a:t>
            </a:r>
            <a:endParaRPr lang="en-US" dirty="0" smtClean="0"/>
          </a:p>
          <a:p>
            <a:pPr>
              <a:buClr>
                <a:srgbClr val="FF0000"/>
              </a:buClr>
            </a:pPr>
            <a:r>
              <a:rPr lang="en-US" u="sng" dirty="0" smtClean="0"/>
              <a:t>Water </a:t>
            </a:r>
            <a:r>
              <a:rPr lang="en-US" u="sng" dirty="0" smtClean="0"/>
              <a:t>Resource Management</a:t>
            </a:r>
            <a:r>
              <a:rPr lang="en-US" u="sng" dirty="0" smtClean="0"/>
              <a:t> (or lack of)</a:t>
            </a:r>
          </a:p>
          <a:p>
            <a:endParaRPr lang="en-US" dirty="0" smtClean="0"/>
          </a:p>
          <a:p>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solidFill>
                  <a:srgbClr val="0000FF"/>
                </a:solidFill>
              </a:rPr>
              <a:t>IGCP 565 </a:t>
            </a:r>
            <a:endParaRPr lang="en-US" b="1" dirty="0">
              <a:solidFill>
                <a:srgbClr val="0000FF"/>
              </a:solidFill>
            </a:endParaRPr>
          </a:p>
        </p:txBody>
      </p:sp>
      <p:sp>
        <p:nvSpPr>
          <p:cNvPr id="3" name="Content Placeholder 2"/>
          <p:cNvSpPr>
            <a:spLocks noGrp="1"/>
          </p:cNvSpPr>
          <p:nvPr>
            <p:ph idx="1"/>
          </p:nvPr>
        </p:nvSpPr>
        <p:spPr>
          <a:xfrm>
            <a:off x="457200" y="1143000"/>
            <a:ext cx="8229600" cy="4525963"/>
          </a:xfrm>
        </p:spPr>
        <p:txBody>
          <a:bodyPr/>
          <a:lstStyle/>
          <a:p>
            <a:pPr>
              <a:buClr>
                <a:srgbClr val="FF0000"/>
              </a:buClr>
            </a:pPr>
            <a:r>
              <a:rPr lang="en-US" dirty="0" smtClean="0"/>
              <a:t>Merging geodetic and hydrologic data for water research </a:t>
            </a:r>
            <a:r>
              <a:rPr lang="en-US" dirty="0" smtClean="0"/>
              <a:t>management</a:t>
            </a:r>
          </a:p>
          <a:p>
            <a:pPr>
              <a:buClr>
                <a:srgbClr val="FF0000"/>
              </a:buClr>
            </a:pPr>
            <a:endParaRPr lang="en-US" dirty="0" smtClean="0"/>
          </a:p>
          <a:p>
            <a:pPr>
              <a:buClr>
                <a:srgbClr val="FF0000"/>
              </a:buClr>
            </a:pPr>
            <a:r>
              <a:rPr lang="en-US" dirty="0" smtClean="0"/>
              <a:t>Build a dynamic groundwater assimilation system for California and transfer to </a:t>
            </a:r>
            <a:r>
              <a:rPr lang="en-US" dirty="0" smtClean="0"/>
              <a:t>Africa</a:t>
            </a:r>
          </a:p>
          <a:p>
            <a:pPr>
              <a:buClr>
                <a:srgbClr val="FF0000"/>
              </a:buClr>
            </a:pPr>
            <a:endParaRPr lang="en-US" dirty="0" smtClean="0"/>
          </a:p>
          <a:p>
            <a:pPr>
              <a:buClr>
                <a:srgbClr val="FF0000"/>
              </a:buClr>
            </a:pPr>
            <a:r>
              <a:rPr lang="en-US" dirty="0" smtClean="0"/>
              <a:t>Africa capacity building with water resource managers and users</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FF"/>
                </a:solidFill>
              </a:rPr>
              <a:t>The Challenge to Africa Nations</a:t>
            </a:r>
            <a:endParaRPr lang="en-US" b="1" dirty="0">
              <a:solidFill>
                <a:srgbClr val="0000FF"/>
              </a:solidFill>
            </a:endParaRPr>
          </a:p>
        </p:txBody>
      </p:sp>
      <p:sp>
        <p:nvSpPr>
          <p:cNvPr id="3" name="Content Placeholder 2"/>
          <p:cNvSpPr>
            <a:spLocks noGrp="1"/>
          </p:cNvSpPr>
          <p:nvPr>
            <p:ph idx="1"/>
          </p:nvPr>
        </p:nvSpPr>
        <p:spPr>
          <a:xfrm>
            <a:off x="457200" y="1417638"/>
            <a:ext cx="8229600" cy="4525963"/>
          </a:xfrm>
        </p:spPr>
        <p:txBody>
          <a:bodyPr>
            <a:normAutofit fontScale="92500" lnSpcReduction="20000"/>
          </a:bodyPr>
          <a:lstStyle/>
          <a:p>
            <a:pPr>
              <a:buClr>
                <a:srgbClr val="FF0000"/>
              </a:buClr>
            </a:pPr>
            <a:r>
              <a:rPr lang="en-US" dirty="0" smtClean="0"/>
              <a:t>Development of spatial data bases</a:t>
            </a:r>
            <a:r>
              <a:rPr lang="en-US" dirty="0" smtClean="0"/>
              <a:t>.</a:t>
            </a:r>
          </a:p>
          <a:p>
            <a:pPr>
              <a:buClr>
                <a:srgbClr val="FF0000"/>
              </a:buClr>
            </a:pPr>
            <a:endParaRPr lang="en-US" dirty="0" smtClean="0"/>
          </a:p>
          <a:p>
            <a:pPr>
              <a:buClr>
                <a:srgbClr val="FF0000"/>
              </a:buClr>
            </a:pPr>
            <a:r>
              <a:rPr lang="en-US" dirty="0" smtClean="0"/>
              <a:t>Reliable and continuous monitoring systems that enable a good understanding of societal problems</a:t>
            </a:r>
            <a:r>
              <a:rPr lang="en-US" dirty="0" smtClean="0"/>
              <a:t>.</a:t>
            </a:r>
          </a:p>
          <a:p>
            <a:pPr>
              <a:buClr>
                <a:srgbClr val="FF0000"/>
              </a:buClr>
            </a:pPr>
            <a:endParaRPr lang="en-US" dirty="0" smtClean="0"/>
          </a:p>
          <a:p>
            <a:pPr>
              <a:buClr>
                <a:srgbClr val="FF0000"/>
              </a:buClr>
            </a:pPr>
            <a:r>
              <a:rPr lang="en-US" dirty="0" smtClean="0"/>
              <a:t>Trained users of existing Earth Observations Systems (EOS)</a:t>
            </a:r>
            <a:r>
              <a:rPr lang="en-US" dirty="0" smtClean="0"/>
              <a:t>.</a:t>
            </a:r>
          </a:p>
          <a:p>
            <a:pPr>
              <a:buClr>
                <a:srgbClr val="FF0000"/>
              </a:buClr>
            </a:pPr>
            <a:endParaRPr lang="en-US" dirty="0" smtClean="0"/>
          </a:p>
          <a:p>
            <a:pPr>
              <a:buClr>
                <a:srgbClr val="FF0000"/>
              </a:buClr>
            </a:pPr>
            <a:r>
              <a:rPr lang="en-US" dirty="0" smtClean="0"/>
              <a:t>Infrastructure and political will to implement </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3" name="Title 1"/>
          <p:cNvSpPr>
            <a:spLocks noGrp="1"/>
          </p:cNvSpPr>
          <p:nvPr>
            <p:ph type="title"/>
          </p:nvPr>
        </p:nvSpPr>
        <p:spPr>
          <a:xfrm>
            <a:off x="1" y="0"/>
            <a:ext cx="8857440" cy="940419"/>
          </a:xfrm>
        </p:spPr>
        <p:txBody>
          <a:bodyPr/>
          <a:lstStyle/>
          <a:p>
            <a:r>
              <a:rPr lang="en-US" sz="2900" b="1" dirty="0" smtClean="0">
                <a:solidFill>
                  <a:srgbClr val="0000FF"/>
                </a:solidFill>
              </a:rPr>
              <a:t>Precipitation Variability</a:t>
            </a:r>
          </a:p>
        </p:txBody>
      </p:sp>
      <p:sp>
        <p:nvSpPr>
          <p:cNvPr id="46084" name="Content Placeholder 2"/>
          <p:cNvSpPr>
            <a:spLocks noGrp="1"/>
          </p:cNvSpPr>
          <p:nvPr>
            <p:ph idx="1"/>
          </p:nvPr>
        </p:nvSpPr>
        <p:spPr>
          <a:xfrm>
            <a:off x="499332" y="1143000"/>
            <a:ext cx="7603268" cy="4838700"/>
          </a:xfrm>
        </p:spPr>
        <p:txBody>
          <a:bodyPr>
            <a:normAutofit lnSpcReduction="10000"/>
          </a:bodyPr>
          <a:lstStyle/>
          <a:p>
            <a:pPr>
              <a:buClr>
                <a:srgbClr val="FF0000"/>
              </a:buClr>
            </a:pPr>
            <a:r>
              <a:rPr lang="en-US" sz="2595" dirty="0" smtClean="0"/>
              <a:t>One of the largest rainfall deficits on the planet during last century occurred in Africa.</a:t>
            </a:r>
          </a:p>
          <a:p>
            <a:pPr>
              <a:buClr>
                <a:srgbClr val="FF0000"/>
              </a:buClr>
            </a:pPr>
            <a:endParaRPr lang="en-US" sz="2595" dirty="0" smtClean="0"/>
          </a:p>
          <a:p>
            <a:pPr>
              <a:buClr>
                <a:srgbClr val="FF0000"/>
              </a:buClr>
            </a:pPr>
            <a:r>
              <a:rPr lang="en-US" sz="2595" dirty="0" smtClean="0"/>
              <a:t>Large inter annual and decadal variability of rainfall.</a:t>
            </a:r>
          </a:p>
          <a:p>
            <a:pPr>
              <a:buClr>
                <a:srgbClr val="FF0000"/>
              </a:buClr>
            </a:pPr>
            <a:endParaRPr lang="en-US" sz="2595" dirty="0" smtClean="0"/>
          </a:p>
          <a:p>
            <a:pPr>
              <a:buClr>
                <a:srgbClr val="FF0000"/>
              </a:buClr>
            </a:pPr>
            <a:r>
              <a:rPr lang="en-US" sz="2595" dirty="0" smtClean="0"/>
              <a:t>Vulnerability of geo-physical environment to climate, changes and variability.</a:t>
            </a:r>
          </a:p>
          <a:p>
            <a:pPr>
              <a:buClr>
                <a:srgbClr val="FF0000"/>
              </a:buClr>
            </a:pPr>
            <a:endParaRPr lang="en-US" sz="2595" dirty="0" smtClean="0"/>
          </a:p>
          <a:p>
            <a:pPr>
              <a:buClr>
                <a:srgbClr val="FF0000"/>
              </a:buClr>
            </a:pPr>
            <a:r>
              <a:rPr lang="en-US" sz="2595" dirty="0" smtClean="0"/>
              <a:t>Limited water availability impacts socio-economic sectors: health, water resources for urban areas, energy production, </a:t>
            </a:r>
          </a:p>
          <a:p>
            <a:endParaRPr lang="en-US" dirty="0" smtClean="0"/>
          </a:p>
        </p:txBody>
      </p:sp>
      <p:sp>
        <p:nvSpPr>
          <p:cNvPr id="46086" name="TextBox 4"/>
          <p:cNvSpPr txBox="1">
            <a:spLocks noChangeArrowheads="1"/>
          </p:cNvSpPr>
          <p:nvPr/>
        </p:nvSpPr>
        <p:spPr bwMode="auto">
          <a:xfrm>
            <a:off x="5332320" y="733038"/>
            <a:ext cx="3525120" cy="637754"/>
          </a:xfrm>
          <a:prstGeom prst="rect">
            <a:avLst/>
          </a:prstGeom>
          <a:noFill/>
          <a:ln w="9525">
            <a:noFill/>
            <a:miter lim="800000"/>
            <a:headEnd/>
            <a:tailEnd/>
          </a:ln>
        </p:spPr>
        <p:txBody>
          <a:bodyPr lIns="82945" tIns="41473" rIns="82945" bIns="41473">
            <a:spAutoFit/>
          </a:bodyPr>
          <a:lstStyle/>
          <a:p>
            <a:pPr>
              <a:buFontTx/>
              <a:buChar char="-"/>
            </a:pPr>
            <a:r>
              <a:rPr lang="fr-FR" b="1" dirty="0" smtClean="0">
                <a:solidFill>
                  <a:srgbClr val="0000FF"/>
                </a:solidFill>
              </a:rPr>
              <a:t> </a:t>
            </a:r>
            <a:endParaRPr lang="en-US" b="1" dirty="0">
              <a:solidFill>
                <a:srgbClr val="0000FF"/>
              </a:solidFill>
            </a:endParaRPr>
          </a:p>
          <a:p>
            <a:endParaRPr lang="en-US" b="1" dirty="0">
              <a:solidFill>
                <a:srgbClr val="0000FF"/>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7828" name="Picture 2" descr="05-afr-bassins"/>
          <p:cNvPicPr>
            <a:picLocks noChangeAspect="1" noChangeArrowheads="1"/>
          </p:cNvPicPr>
          <p:nvPr/>
        </p:nvPicPr>
        <p:blipFill>
          <a:blip r:embed="rId2"/>
          <a:srcRect/>
          <a:stretch>
            <a:fillRect/>
          </a:stretch>
        </p:blipFill>
        <p:spPr bwMode="auto">
          <a:xfrm>
            <a:off x="0" y="9524"/>
            <a:ext cx="5211786" cy="6443663"/>
          </a:xfrm>
          <a:prstGeom prst="rect">
            <a:avLst/>
          </a:prstGeom>
          <a:noFill/>
          <a:ln w="9525">
            <a:noFill/>
            <a:miter lim="800000"/>
            <a:headEnd/>
            <a:tailEnd/>
          </a:ln>
        </p:spPr>
      </p:pic>
      <p:sp>
        <p:nvSpPr>
          <p:cNvPr id="27651" name="Text Box 3"/>
          <p:cNvSpPr txBox="1">
            <a:spLocks noChangeArrowheads="1"/>
          </p:cNvSpPr>
          <p:nvPr/>
        </p:nvSpPr>
        <p:spPr bwMode="auto">
          <a:xfrm>
            <a:off x="5580063" y="0"/>
            <a:ext cx="3097212" cy="2740025"/>
          </a:xfrm>
          <a:prstGeom prst="rect">
            <a:avLst/>
          </a:prstGeom>
          <a:solidFill>
            <a:schemeClr val="bg1"/>
          </a:solidFill>
          <a:ln w="57150">
            <a:solidFill>
              <a:schemeClr val="accent2"/>
            </a:solidFill>
            <a:miter lim="800000"/>
            <a:headEnd/>
            <a:tailEnd/>
          </a:ln>
        </p:spPr>
        <p:txBody>
          <a:bodyPr>
            <a:spAutoFit/>
          </a:bodyPr>
          <a:lstStyle/>
          <a:p>
            <a:pPr eaLnBrk="1" hangingPunct="1">
              <a:spcBef>
                <a:spcPct val="50000"/>
              </a:spcBef>
            </a:pPr>
            <a:r>
              <a:rPr lang="en-GB" sz="2000" dirty="0">
                <a:solidFill>
                  <a:schemeClr val="tx1"/>
                </a:solidFill>
              </a:rPr>
              <a:t>Africa’s 63 </a:t>
            </a:r>
            <a:r>
              <a:rPr lang="en-GB" sz="2000" dirty="0" err="1">
                <a:solidFill>
                  <a:schemeClr val="tx1"/>
                </a:solidFill>
              </a:rPr>
              <a:t>transboundary</a:t>
            </a:r>
            <a:r>
              <a:rPr lang="en-GB" sz="2000">
                <a:solidFill>
                  <a:schemeClr val="tx1"/>
                </a:solidFill>
              </a:rPr>
              <a:t> river basins account for:</a:t>
            </a:r>
          </a:p>
          <a:p>
            <a:pPr eaLnBrk="1" hangingPunct="1">
              <a:spcBef>
                <a:spcPct val="50000"/>
              </a:spcBef>
            </a:pPr>
            <a:r>
              <a:rPr lang="en-GB" sz="2000">
                <a:solidFill>
                  <a:schemeClr val="tx1"/>
                </a:solidFill>
              </a:rPr>
              <a:t>. 93% of the resource.</a:t>
            </a:r>
          </a:p>
          <a:p>
            <a:pPr eaLnBrk="1" hangingPunct="1">
              <a:spcBef>
                <a:spcPct val="50000"/>
              </a:spcBef>
            </a:pPr>
            <a:r>
              <a:rPr lang="en-GB" sz="2000">
                <a:solidFill>
                  <a:schemeClr val="tx1"/>
                </a:solidFill>
              </a:rPr>
              <a:t>. 77% of the population.</a:t>
            </a:r>
          </a:p>
          <a:p>
            <a:pPr eaLnBrk="1" hangingPunct="1">
              <a:spcBef>
                <a:spcPct val="50000"/>
              </a:spcBef>
            </a:pPr>
            <a:r>
              <a:rPr lang="en-GB" sz="2000">
                <a:solidFill>
                  <a:schemeClr val="tx1"/>
                </a:solidFill>
              </a:rPr>
              <a:t>. 61% of the surface area. </a:t>
            </a:r>
          </a:p>
        </p:txBody>
      </p:sp>
      <p:sp>
        <p:nvSpPr>
          <p:cNvPr id="27652" name="Text Box 4"/>
          <p:cNvSpPr txBox="1">
            <a:spLocks noChangeArrowheads="1"/>
          </p:cNvSpPr>
          <p:nvPr/>
        </p:nvSpPr>
        <p:spPr bwMode="auto">
          <a:xfrm>
            <a:off x="5580063" y="2924175"/>
            <a:ext cx="3097212" cy="1631216"/>
          </a:xfrm>
          <a:prstGeom prst="rect">
            <a:avLst/>
          </a:prstGeom>
          <a:solidFill>
            <a:schemeClr val="bg1"/>
          </a:solidFill>
          <a:ln w="57150">
            <a:solidFill>
              <a:schemeClr val="accent2"/>
            </a:solidFill>
            <a:miter lim="800000"/>
            <a:headEnd/>
            <a:tailEnd/>
          </a:ln>
        </p:spPr>
        <p:txBody>
          <a:bodyPr>
            <a:spAutoFit/>
          </a:bodyPr>
          <a:lstStyle/>
          <a:p>
            <a:pPr eaLnBrk="1" hangingPunct="1">
              <a:spcBef>
                <a:spcPct val="50000"/>
              </a:spcBef>
            </a:pPr>
            <a:r>
              <a:rPr lang="en-GB" sz="2000" dirty="0">
                <a:solidFill>
                  <a:schemeClr val="tx1"/>
                </a:solidFill>
              </a:rPr>
              <a:t>One cannot understand the water resource management </a:t>
            </a:r>
            <a:r>
              <a:rPr lang="en-GB" sz="2000" i="1" dirty="0" smtClean="0">
                <a:solidFill>
                  <a:schemeClr val="tx1"/>
                </a:solidFill>
              </a:rPr>
              <a:t>problem</a:t>
            </a:r>
            <a:r>
              <a:rPr lang="en-GB" sz="2000" dirty="0" smtClean="0">
                <a:solidFill>
                  <a:schemeClr val="tx1"/>
                </a:solidFill>
              </a:rPr>
              <a:t> </a:t>
            </a:r>
            <a:r>
              <a:rPr lang="en-GB" sz="2000" dirty="0">
                <a:solidFill>
                  <a:schemeClr val="tx1"/>
                </a:solidFill>
              </a:rPr>
              <a:t>without understanding </a:t>
            </a:r>
            <a:r>
              <a:rPr lang="en-GB" sz="2000" dirty="0" err="1">
                <a:solidFill>
                  <a:schemeClr val="tx1"/>
                </a:solidFill>
              </a:rPr>
              <a:t>transboundary</a:t>
            </a:r>
            <a:r>
              <a:rPr lang="en-GB" sz="2000" dirty="0">
                <a:solidFill>
                  <a:schemeClr val="tx1"/>
                </a:solidFill>
              </a:rPr>
              <a:t> issues.  </a:t>
            </a:r>
          </a:p>
        </p:txBody>
      </p:sp>
      <p:sp>
        <p:nvSpPr>
          <p:cNvPr id="27654" name="Text Box 6"/>
          <p:cNvSpPr txBox="1">
            <a:spLocks noChangeArrowheads="1"/>
          </p:cNvSpPr>
          <p:nvPr/>
        </p:nvSpPr>
        <p:spPr bwMode="auto">
          <a:xfrm>
            <a:off x="5580063" y="5084763"/>
            <a:ext cx="3097212" cy="1015663"/>
          </a:xfrm>
          <a:prstGeom prst="rect">
            <a:avLst/>
          </a:prstGeom>
          <a:solidFill>
            <a:schemeClr val="bg1"/>
          </a:solidFill>
          <a:ln w="57150">
            <a:solidFill>
              <a:schemeClr val="accent2"/>
            </a:solidFill>
            <a:miter lim="800000"/>
            <a:headEnd/>
            <a:tailEnd/>
          </a:ln>
        </p:spPr>
        <p:txBody>
          <a:bodyPr>
            <a:spAutoFit/>
          </a:bodyPr>
          <a:lstStyle/>
          <a:p>
            <a:pPr eaLnBrk="1" hangingPunct="1">
              <a:spcBef>
                <a:spcPct val="50000"/>
              </a:spcBef>
            </a:pPr>
            <a:r>
              <a:rPr lang="en-GB" sz="2000" dirty="0" smtClean="0">
                <a:solidFill>
                  <a:schemeClr val="tx1"/>
                </a:solidFill>
              </a:rPr>
              <a:t>Africa has the </a:t>
            </a:r>
            <a:r>
              <a:rPr lang="en-GB" sz="2000" dirty="0">
                <a:solidFill>
                  <a:schemeClr val="tx1"/>
                </a:solidFill>
              </a:rPr>
              <a:t>potential to </a:t>
            </a:r>
            <a:r>
              <a:rPr lang="en-GB" sz="2000" dirty="0" smtClean="0">
                <a:solidFill>
                  <a:schemeClr val="tx1"/>
                </a:solidFill>
              </a:rPr>
              <a:t>share water resources to the benefit of society.</a:t>
            </a:r>
            <a:endParaRPr lang="en-GB" sz="2000"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1"/>
                                        </p:tgtEl>
                                        <p:attrNameLst>
                                          <p:attrName>style.visibility</p:attrName>
                                        </p:attrNameLst>
                                      </p:cBhvr>
                                      <p:to>
                                        <p:strVal val="visible"/>
                                      </p:to>
                                    </p:set>
                                    <p:anim calcmode="lin" valueType="num">
                                      <p:cBhvr additive="base">
                                        <p:cTn id="7" dur="500" fill="hold"/>
                                        <p:tgtEl>
                                          <p:spTgt spid="27651"/>
                                        </p:tgtEl>
                                        <p:attrNameLst>
                                          <p:attrName>ppt_x</p:attrName>
                                        </p:attrNameLst>
                                      </p:cBhvr>
                                      <p:tavLst>
                                        <p:tav tm="0">
                                          <p:val>
                                            <p:strVal val="#ppt_x"/>
                                          </p:val>
                                        </p:tav>
                                        <p:tav tm="100000">
                                          <p:val>
                                            <p:strVal val="#ppt_x"/>
                                          </p:val>
                                        </p:tav>
                                      </p:tavLst>
                                    </p:anim>
                                    <p:anim calcmode="lin" valueType="num">
                                      <p:cBhvr additive="base">
                                        <p:cTn id="8" dur="500" fill="hold"/>
                                        <p:tgtEl>
                                          <p:spTgt spid="276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52"/>
                                        </p:tgtEl>
                                        <p:attrNameLst>
                                          <p:attrName>style.visibility</p:attrName>
                                        </p:attrNameLst>
                                      </p:cBhvr>
                                      <p:to>
                                        <p:strVal val="visible"/>
                                      </p:to>
                                    </p:set>
                                    <p:anim calcmode="lin" valueType="num">
                                      <p:cBhvr additive="base">
                                        <p:cTn id="13" dur="500" fill="hold"/>
                                        <p:tgtEl>
                                          <p:spTgt spid="27652"/>
                                        </p:tgtEl>
                                        <p:attrNameLst>
                                          <p:attrName>ppt_x</p:attrName>
                                        </p:attrNameLst>
                                      </p:cBhvr>
                                      <p:tavLst>
                                        <p:tav tm="0">
                                          <p:val>
                                            <p:strVal val="#ppt_x"/>
                                          </p:val>
                                        </p:tav>
                                        <p:tav tm="100000">
                                          <p:val>
                                            <p:strVal val="#ppt_x"/>
                                          </p:val>
                                        </p:tav>
                                      </p:tavLst>
                                    </p:anim>
                                    <p:anim calcmode="lin" valueType="num">
                                      <p:cBhvr additive="base">
                                        <p:cTn id="14" dur="500" fill="hold"/>
                                        <p:tgtEl>
                                          <p:spTgt spid="2765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654"/>
                                        </p:tgtEl>
                                        <p:attrNameLst>
                                          <p:attrName>style.visibility</p:attrName>
                                        </p:attrNameLst>
                                      </p:cBhvr>
                                      <p:to>
                                        <p:strVal val="visible"/>
                                      </p:to>
                                    </p:set>
                                    <p:anim calcmode="lin" valueType="num">
                                      <p:cBhvr additive="base">
                                        <p:cTn id="19" dur="500" fill="hold"/>
                                        <p:tgtEl>
                                          <p:spTgt spid="27654"/>
                                        </p:tgtEl>
                                        <p:attrNameLst>
                                          <p:attrName>ppt_x</p:attrName>
                                        </p:attrNameLst>
                                      </p:cBhvr>
                                      <p:tavLst>
                                        <p:tav tm="0">
                                          <p:val>
                                            <p:strVal val="#ppt_x"/>
                                          </p:val>
                                        </p:tav>
                                        <p:tav tm="100000">
                                          <p:val>
                                            <p:strVal val="#ppt_x"/>
                                          </p:val>
                                        </p:tav>
                                      </p:tavLst>
                                    </p:anim>
                                    <p:anim calcmode="lin" valueType="num">
                                      <p:cBhvr additive="base">
                                        <p:cTn id="20" dur="500" fill="hold"/>
                                        <p:tgtEl>
                                          <p:spTgt spid="276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p:bldP spid="27652" grpId="0" animBg="1"/>
      <p:bldP spid="27654" grpId="0" animBg="1"/>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8" name="Text Box 4"/>
          <p:cNvSpPr txBox="1">
            <a:spLocks noChangeArrowheads="1"/>
          </p:cNvSpPr>
          <p:nvPr/>
        </p:nvSpPr>
        <p:spPr bwMode="auto">
          <a:xfrm>
            <a:off x="2667000" y="1447800"/>
            <a:ext cx="184150" cy="457200"/>
          </a:xfrm>
          <a:prstGeom prst="rect">
            <a:avLst/>
          </a:prstGeom>
          <a:noFill/>
          <a:ln w="9525">
            <a:noFill/>
            <a:miter lim="800000"/>
            <a:headEnd/>
            <a:tailEnd/>
          </a:ln>
          <a:effectLst/>
        </p:spPr>
        <p:txBody>
          <a:bodyPr wrap="none">
            <a:spAutoFit/>
          </a:bodyPr>
          <a:lstStyle/>
          <a:p>
            <a:endParaRPr lang="fr-FR" u="sng">
              <a:solidFill>
                <a:schemeClr val="tx1"/>
              </a:solidFill>
              <a:latin typeface="Times New Roman" pitchFamily="18" charset="0"/>
            </a:endParaRPr>
          </a:p>
        </p:txBody>
      </p:sp>
      <p:sp>
        <p:nvSpPr>
          <p:cNvPr id="26629" name="Text Box 5"/>
          <p:cNvSpPr txBox="1">
            <a:spLocks noChangeArrowheads="1"/>
          </p:cNvSpPr>
          <p:nvPr/>
        </p:nvSpPr>
        <p:spPr bwMode="auto">
          <a:xfrm>
            <a:off x="922677" y="1135876"/>
            <a:ext cx="7002751" cy="553998"/>
          </a:xfrm>
          <a:prstGeom prst="rect">
            <a:avLst/>
          </a:prstGeom>
          <a:noFill/>
          <a:ln w="9525">
            <a:noFill/>
            <a:miter lim="800000"/>
            <a:headEnd/>
            <a:tailEnd/>
          </a:ln>
          <a:effectLst/>
        </p:spPr>
        <p:txBody>
          <a:bodyPr wrap="none">
            <a:spAutoFit/>
          </a:bodyPr>
          <a:lstStyle/>
          <a:p>
            <a:r>
              <a:rPr lang="en-US" sz="3000" b="1" dirty="0"/>
              <a:t>Water and</a:t>
            </a:r>
            <a:r>
              <a:rPr lang="en-US" sz="3000" b="1" dirty="0" smtClean="0"/>
              <a:t> Millennium Development Goals</a:t>
            </a:r>
            <a:endParaRPr lang="en-US" sz="3000" b="1" dirty="0"/>
          </a:p>
        </p:txBody>
      </p:sp>
      <p:sp>
        <p:nvSpPr>
          <p:cNvPr id="26630" name="Text Box 6"/>
          <p:cNvSpPr txBox="1">
            <a:spLocks noChangeArrowheads="1"/>
          </p:cNvSpPr>
          <p:nvPr/>
        </p:nvSpPr>
        <p:spPr bwMode="auto">
          <a:xfrm>
            <a:off x="238811" y="260350"/>
            <a:ext cx="8133244" cy="553998"/>
          </a:xfrm>
          <a:prstGeom prst="rect">
            <a:avLst/>
          </a:prstGeom>
          <a:noFill/>
          <a:ln w="9525">
            <a:noFill/>
            <a:miter lim="800000"/>
            <a:headEnd/>
            <a:tailEnd/>
          </a:ln>
          <a:effectLst/>
        </p:spPr>
        <p:txBody>
          <a:bodyPr wrap="none">
            <a:spAutoFit/>
          </a:bodyPr>
          <a:lstStyle/>
          <a:p>
            <a:r>
              <a:rPr lang="en-US" sz="3000" b="1" dirty="0">
                <a:solidFill>
                  <a:srgbClr val="0000FF"/>
                </a:solidFill>
              </a:rPr>
              <a:t>Why</a:t>
            </a:r>
            <a:r>
              <a:rPr lang="en-US" sz="3000" b="1" dirty="0" smtClean="0">
                <a:solidFill>
                  <a:srgbClr val="0000FF"/>
                </a:solidFill>
              </a:rPr>
              <a:t> are we concerned </a:t>
            </a:r>
            <a:r>
              <a:rPr lang="en-US" sz="3000" b="1" dirty="0">
                <a:solidFill>
                  <a:srgbClr val="0000FF"/>
                </a:solidFill>
              </a:rPr>
              <a:t>about</a:t>
            </a:r>
            <a:r>
              <a:rPr lang="en-US" sz="3000" b="1" dirty="0" smtClean="0">
                <a:solidFill>
                  <a:srgbClr val="0000FF"/>
                </a:solidFill>
              </a:rPr>
              <a:t> </a:t>
            </a:r>
            <a:r>
              <a:rPr lang="en-US" sz="3000" b="1" dirty="0" smtClean="0">
                <a:solidFill>
                  <a:srgbClr val="0000FF"/>
                </a:solidFill>
              </a:rPr>
              <a:t>hydrology </a:t>
            </a:r>
            <a:r>
              <a:rPr lang="en-US" sz="3000" b="1" dirty="0" smtClean="0">
                <a:solidFill>
                  <a:srgbClr val="0000FF"/>
                </a:solidFill>
              </a:rPr>
              <a:t>in </a:t>
            </a:r>
            <a:r>
              <a:rPr lang="en-US" sz="3000" b="1" dirty="0">
                <a:solidFill>
                  <a:srgbClr val="0000FF"/>
                </a:solidFill>
              </a:rPr>
              <a:t>Africa?</a:t>
            </a:r>
          </a:p>
        </p:txBody>
      </p:sp>
      <p:sp>
        <p:nvSpPr>
          <p:cNvPr id="26634" name="Text Box 10"/>
          <p:cNvSpPr txBox="1">
            <a:spLocks noChangeArrowheads="1"/>
          </p:cNvSpPr>
          <p:nvPr/>
        </p:nvSpPr>
        <p:spPr bwMode="auto">
          <a:xfrm>
            <a:off x="401636" y="1905000"/>
            <a:ext cx="8162977" cy="4616648"/>
          </a:xfrm>
          <a:prstGeom prst="rect">
            <a:avLst/>
          </a:prstGeom>
          <a:noFill/>
          <a:ln w="9525">
            <a:noFill/>
            <a:miter lim="800000"/>
            <a:headEnd/>
            <a:tailEnd/>
          </a:ln>
          <a:effectLst/>
        </p:spPr>
        <p:txBody>
          <a:bodyPr wrap="square">
            <a:spAutoFit/>
          </a:bodyPr>
          <a:lstStyle/>
          <a:p>
            <a:pPr>
              <a:buClr>
                <a:srgbClr val="FF0000"/>
              </a:buClr>
              <a:buFontTx/>
              <a:buChar char="•"/>
            </a:pPr>
            <a:r>
              <a:rPr lang="en-US" sz="3000" dirty="0"/>
              <a:t> </a:t>
            </a:r>
            <a:r>
              <a:rPr lang="en-US" sz="2400" u="sng" dirty="0"/>
              <a:t>Water security</a:t>
            </a:r>
            <a:r>
              <a:rPr lang="en-US" sz="2400" dirty="0"/>
              <a:t>, concept more complex than food </a:t>
            </a:r>
            <a:r>
              <a:rPr lang="en-US" sz="2400" dirty="0" smtClean="0"/>
              <a:t>security</a:t>
            </a:r>
          </a:p>
          <a:p>
            <a:pPr>
              <a:buClr>
                <a:srgbClr val="FF0000"/>
              </a:buClr>
              <a:buFont typeface="Arial"/>
              <a:buChar char="•"/>
            </a:pPr>
            <a:endParaRPr lang="en-US" sz="2400" dirty="0" smtClean="0"/>
          </a:p>
          <a:p>
            <a:pPr>
              <a:buClr>
                <a:srgbClr val="FF0000"/>
              </a:buClr>
              <a:buFontTx/>
              <a:buChar char="•"/>
            </a:pPr>
            <a:r>
              <a:rPr lang="en-US" sz="2400" dirty="0"/>
              <a:t> </a:t>
            </a:r>
            <a:r>
              <a:rPr lang="en-US" sz="2400" u="sng" dirty="0"/>
              <a:t>Water</a:t>
            </a:r>
            <a:r>
              <a:rPr lang="en-US" sz="2400" u="sng" dirty="0" smtClean="0"/>
              <a:t> Quality </a:t>
            </a:r>
            <a:r>
              <a:rPr lang="en-US" sz="2400" dirty="0" smtClean="0"/>
              <a:t>&amp; </a:t>
            </a:r>
            <a:r>
              <a:rPr lang="en-US" sz="2400" dirty="0"/>
              <a:t>sanitation: Africa is lagging. 335 million Africans</a:t>
            </a:r>
            <a:r>
              <a:rPr lang="en-US" sz="2400" dirty="0" smtClean="0"/>
              <a:t> are still </a:t>
            </a:r>
            <a:r>
              <a:rPr lang="en-US" sz="2400" dirty="0"/>
              <a:t>without improved </a:t>
            </a:r>
            <a:r>
              <a:rPr lang="en-US" sz="2400" dirty="0" smtClean="0"/>
              <a:t>water quality, </a:t>
            </a:r>
            <a:r>
              <a:rPr lang="en-US" sz="2400" dirty="0"/>
              <a:t>498 million without sanitation</a:t>
            </a:r>
          </a:p>
          <a:p>
            <a:pPr>
              <a:buClr>
                <a:srgbClr val="FF0000"/>
              </a:buClr>
              <a:buFont typeface="Arial"/>
              <a:buChar char="•"/>
            </a:pPr>
            <a:endParaRPr lang="en-US" sz="2400" dirty="0"/>
          </a:p>
          <a:p>
            <a:pPr>
              <a:buClr>
                <a:srgbClr val="FF0000"/>
              </a:buClr>
              <a:buFontTx/>
              <a:buChar char="•"/>
            </a:pPr>
            <a:r>
              <a:rPr lang="en-US" sz="2400" dirty="0"/>
              <a:t> </a:t>
            </a:r>
            <a:r>
              <a:rPr lang="en-US" sz="2400" u="sng" dirty="0"/>
              <a:t>Water &amp; electricity</a:t>
            </a:r>
            <a:r>
              <a:rPr lang="en-US" sz="2400" dirty="0"/>
              <a:t>: energy is mostly hydroelectric in Africa</a:t>
            </a:r>
          </a:p>
          <a:p>
            <a:pPr>
              <a:buClr>
                <a:srgbClr val="FF0000"/>
              </a:buClr>
              <a:buFont typeface="Arial"/>
              <a:buChar char="•"/>
            </a:pPr>
            <a:endParaRPr lang="en-US" sz="2400" dirty="0"/>
          </a:p>
          <a:p>
            <a:pPr>
              <a:buClr>
                <a:srgbClr val="FF0000"/>
              </a:buClr>
              <a:buFontTx/>
              <a:buChar char="•"/>
            </a:pPr>
            <a:r>
              <a:rPr lang="en-US" sz="2400" dirty="0"/>
              <a:t> </a:t>
            </a:r>
            <a:r>
              <a:rPr lang="en-US" sz="2400" u="sng" dirty="0"/>
              <a:t>Water and agriculture </a:t>
            </a:r>
            <a:r>
              <a:rPr lang="en-US" sz="2400" dirty="0"/>
              <a:t>(GDP, employment and poverty): no investments with too much risk (better understanding of water cycles would improve visibility on water supply and</a:t>
            </a:r>
            <a:r>
              <a:rPr lang="en-US" sz="2400" dirty="0" smtClean="0"/>
              <a:t> improve on willingness to invest)</a:t>
            </a:r>
            <a:endParaRPr lang="en-US" sz="2400"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340379" y="1243933"/>
            <a:ext cx="8510659" cy="4431983"/>
          </a:xfrm>
          <a:prstGeom prst="rect">
            <a:avLst/>
          </a:prstGeom>
          <a:noFill/>
        </p:spPr>
        <p:txBody>
          <a:bodyPr wrap="square" rtlCol="0">
            <a:spAutoFit/>
          </a:bodyPr>
          <a:lstStyle/>
          <a:p>
            <a:pPr>
              <a:buClr>
                <a:srgbClr val="FF0000"/>
              </a:buClr>
              <a:buFont typeface="Arial"/>
              <a:buChar char="•"/>
            </a:pPr>
            <a:r>
              <a:rPr lang="en-US" b="1" dirty="0" smtClean="0">
                <a:solidFill>
                  <a:srgbClr val="0000FF"/>
                </a:solidFill>
              </a:rPr>
              <a:t> </a:t>
            </a:r>
            <a:r>
              <a:rPr lang="en-US" sz="2400" dirty="0" smtClean="0"/>
              <a:t>Water resource deficits represent an important food insecurity in Africa; Food crises are totally or partially linked to climate variability.</a:t>
            </a:r>
          </a:p>
          <a:p>
            <a:pPr>
              <a:buClr>
                <a:srgbClr val="FF0000"/>
              </a:buClr>
              <a:buFont typeface="Arial"/>
              <a:buChar char="•"/>
            </a:pPr>
            <a:endParaRPr lang="en-US" sz="2400" dirty="0" smtClean="0"/>
          </a:p>
          <a:p>
            <a:pPr>
              <a:buClr>
                <a:srgbClr val="FF0000"/>
              </a:buClr>
              <a:buFont typeface="Arial"/>
              <a:buChar char="•"/>
            </a:pPr>
            <a:r>
              <a:rPr lang="en-US" sz="2400" dirty="0" smtClean="0"/>
              <a:t> More than 80 of Africa agriculture is Rain fed</a:t>
            </a:r>
          </a:p>
          <a:p>
            <a:pPr>
              <a:buClr>
                <a:srgbClr val="FF0000"/>
              </a:buClr>
              <a:buFont typeface="Arial"/>
              <a:buChar char="•"/>
            </a:pPr>
            <a:endParaRPr lang="en-US" sz="2400" dirty="0" smtClean="0"/>
          </a:p>
          <a:p>
            <a:pPr>
              <a:buClr>
                <a:srgbClr val="FF0000"/>
              </a:buClr>
              <a:buFont typeface="Arial"/>
              <a:buChar char="•"/>
            </a:pPr>
            <a:r>
              <a:rPr lang="en-GB" sz="2400" dirty="0" smtClean="0"/>
              <a:t> Africa is a “hot-spot” for the interaction between climate and the socio-economic systems</a:t>
            </a:r>
          </a:p>
          <a:p>
            <a:pPr>
              <a:buClr>
                <a:srgbClr val="FF0000"/>
              </a:buClr>
              <a:buFont typeface="Arial"/>
              <a:buChar char="•"/>
            </a:pPr>
            <a:endParaRPr lang="en-GB" sz="2400" dirty="0" smtClean="0"/>
          </a:p>
          <a:p>
            <a:pPr>
              <a:buClr>
                <a:srgbClr val="FF0000"/>
              </a:buClr>
              <a:buFont typeface="Arial"/>
              <a:buChar char="•"/>
            </a:pPr>
            <a:r>
              <a:rPr lang="en-GB" sz="2400" dirty="0" smtClean="0"/>
              <a:t>Socio-economic sectors are vulnerable to climate change and variations</a:t>
            </a:r>
          </a:p>
          <a:p>
            <a:endParaRPr lang="en-US" dirty="0"/>
          </a:p>
        </p:txBody>
      </p:sp>
      <p:sp>
        <p:nvSpPr>
          <p:cNvPr id="3" name="TextBox 2"/>
          <p:cNvSpPr txBox="1"/>
          <p:nvPr/>
        </p:nvSpPr>
        <p:spPr>
          <a:xfrm>
            <a:off x="1770251" y="200680"/>
            <a:ext cx="5104558" cy="523220"/>
          </a:xfrm>
          <a:prstGeom prst="rect">
            <a:avLst/>
          </a:prstGeom>
          <a:noFill/>
        </p:spPr>
        <p:txBody>
          <a:bodyPr wrap="none" rtlCol="0">
            <a:spAutoFit/>
          </a:bodyPr>
          <a:lstStyle/>
          <a:p>
            <a:r>
              <a:rPr lang="en-US" sz="2800" b="1" dirty="0" err="1" smtClean="0">
                <a:solidFill>
                  <a:srgbClr val="0000FF"/>
                </a:solidFill>
              </a:rPr>
              <a:t>Hydroclimate</a:t>
            </a:r>
            <a:r>
              <a:rPr lang="en-US" sz="2800" b="1" dirty="0" smtClean="0">
                <a:solidFill>
                  <a:srgbClr val="0000FF"/>
                </a:solidFill>
              </a:rPr>
              <a:t> and Water Security</a:t>
            </a:r>
            <a:endParaRPr lang="en-US" sz="2800" b="1" dirty="0">
              <a:solidFill>
                <a:srgbClr val="0000FF"/>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GB" dirty="0" smtClean="0">
                <a:solidFill>
                  <a:srgbClr val="0000FF"/>
                </a:solidFill>
              </a:rPr>
              <a:t>Africa off track for the MDG WATER target</a:t>
            </a:r>
            <a:endParaRPr lang="en-US" dirty="0">
              <a:solidFill>
                <a:srgbClr val="0000FF"/>
              </a:solidFill>
            </a:endParaRPr>
          </a:p>
        </p:txBody>
      </p:sp>
      <p:sp>
        <p:nvSpPr>
          <p:cNvPr id="3" name="Content Placeholder 2"/>
          <p:cNvSpPr>
            <a:spLocks noGrp="1"/>
          </p:cNvSpPr>
          <p:nvPr>
            <p:ph idx="1"/>
          </p:nvPr>
        </p:nvSpPr>
        <p:spPr>
          <a:xfrm>
            <a:off x="1" y="5103651"/>
            <a:ext cx="9188750" cy="1022512"/>
          </a:xfrm>
        </p:spPr>
        <p:txBody>
          <a:bodyPr>
            <a:normAutofit/>
          </a:bodyPr>
          <a:lstStyle/>
          <a:p>
            <a:pPr>
              <a:buClr>
                <a:srgbClr val="FF0000"/>
              </a:buClr>
            </a:pPr>
            <a:r>
              <a:rPr lang="en-GB" sz="2800" dirty="0" smtClean="0">
                <a:solidFill>
                  <a:srgbClr val="000000"/>
                </a:solidFill>
                <a:effectLst>
                  <a:outerShdw blurRad="38100" dist="38100" dir="2700000" algn="tl">
                    <a:srgbClr val="C0C0C0"/>
                  </a:outerShdw>
                </a:effectLst>
              </a:rPr>
              <a:t>Adequate Water supply for 60% of Sub-Saharan Africa</a:t>
            </a:r>
            <a:endParaRPr lang="en-US" sz="2800" dirty="0" smtClean="0">
              <a:solidFill>
                <a:srgbClr val="000000"/>
              </a:solidFill>
              <a:effectLst>
                <a:outerShdw blurRad="38100" dist="38100" dir="2700000" algn="tl">
                  <a:srgbClr val="C0C0C0"/>
                </a:outerShdw>
              </a:effectLst>
            </a:endParaRPr>
          </a:p>
          <a:p>
            <a:endParaRPr lang="en-US" dirty="0"/>
          </a:p>
        </p:txBody>
      </p:sp>
      <p:pic>
        <p:nvPicPr>
          <p:cNvPr id="4" name="Picture 10"/>
          <p:cNvPicPr>
            <a:picLocks noChangeAspect="1" noChangeArrowheads="1"/>
          </p:cNvPicPr>
          <p:nvPr/>
        </p:nvPicPr>
        <p:blipFill>
          <a:blip r:embed="rId2"/>
          <a:srcRect/>
          <a:stretch>
            <a:fillRect/>
          </a:stretch>
        </p:blipFill>
        <p:spPr bwMode="auto">
          <a:xfrm>
            <a:off x="0" y="1143000"/>
            <a:ext cx="9188751" cy="3960651"/>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2366</TotalTime>
  <Words>2037</Words>
  <Application>Microsoft Macintosh PowerPoint</Application>
  <PresentationFormat>On-screen Show (4:3)</PresentationFormat>
  <Paragraphs>261</Paragraphs>
  <Slides>41</Slides>
  <Notes>6</Notes>
  <HiddenSlides>0</HiddenSlides>
  <MMClips>0</MMClips>
  <ScaleCrop>false</ScaleCrop>
  <HeadingPairs>
    <vt:vector size="6" baseType="variant">
      <vt:variant>
        <vt:lpstr>Design Template</vt:lpstr>
      </vt:variant>
      <vt:variant>
        <vt:i4>1</vt:i4>
      </vt:variant>
      <vt:variant>
        <vt:lpstr>Links</vt:lpstr>
      </vt:variant>
      <vt:variant>
        <vt:i4>1</vt:i4>
      </vt:variant>
      <vt:variant>
        <vt:lpstr>Slide Titles</vt:lpstr>
      </vt:variant>
      <vt:variant>
        <vt:i4>41</vt:i4>
      </vt:variant>
    </vt:vector>
  </HeadingPairs>
  <TitlesOfParts>
    <vt:vector size="43" baseType="lpstr">
      <vt:lpstr>Office Theme</vt:lpstr>
      <vt:lpstr>!OLE_LINK1</vt:lpstr>
      <vt:lpstr>Hydrologic Measurement and Evaluation Gaps in Africa:  An urgent need for more data and data sharing</vt:lpstr>
      <vt:lpstr>Slide 2</vt:lpstr>
      <vt:lpstr>Hydrologic Budget </vt:lpstr>
      <vt:lpstr>Hydrologic Budget </vt:lpstr>
      <vt:lpstr>Precipitation Variability</vt:lpstr>
      <vt:lpstr>Slide 6</vt:lpstr>
      <vt:lpstr>Slide 7</vt:lpstr>
      <vt:lpstr>Slide 8</vt:lpstr>
      <vt:lpstr>Africa off track for the MDG WATER target</vt:lpstr>
      <vt:lpstr>Africa off track for the MDG sanitation target</vt:lpstr>
      <vt:lpstr>Water Resource and Electricity</vt:lpstr>
      <vt:lpstr>Slide 12</vt:lpstr>
      <vt:lpstr>Slide 13</vt:lpstr>
      <vt:lpstr>Slide 14</vt:lpstr>
      <vt:lpstr>Slide 15</vt:lpstr>
      <vt:lpstr>Slide 16</vt:lpstr>
      <vt:lpstr>Sea Level Rise</vt:lpstr>
      <vt:lpstr>Slide 18</vt:lpstr>
      <vt:lpstr>Slide 19</vt:lpstr>
      <vt:lpstr>Slide 20</vt:lpstr>
      <vt:lpstr>Slide 21</vt:lpstr>
      <vt:lpstr>Slide 22</vt:lpstr>
      <vt:lpstr>Slide 23</vt:lpstr>
      <vt:lpstr>Slide 24</vt:lpstr>
      <vt:lpstr>Slide 25</vt:lpstr>
      <vt:lpstr>Slide 26</vt:lpstr>
      <vt:lpstr>Slide 27</vt:lpstr>
      <vt:lpstr>MENA LDAS Benefits</vt:lpstr>
      <vt:lpstr>Slide 29</vt:lpstr>
      <vt:lpstr>Slide 30</vt:lpstr>
      <vt:lpstr>Slide 31</vt:lpstr>
      <vt:lpstr>The African Water Vision for 2025</vt:lpstr>
      <vt:lpstr>Slide 33</vt:lpstr>
      <vt:lpstr>Slide 34</vt:lpstr>
      <vt:lpstr>Slide 35</vt:lpstr>
      <vt:lpstr>Slide 36</vt:lpstr>
      <vt:lpstr>Slide 37</vt:lpstr>
      <vt:lpstr>An ongoing project…GIMS</vt:lpstr>
      <vt:lpstr>2nd GEOSS African Water Cycle Symposium February 2011</vt:lpstr>
      <vt:lpstr>IGCP 565 </vt:lpstr>
      <vt:lpstr>The Challenge to Africa Nations</vt:lpstr>
    </vt:vector>
  </TitlesOfParts>
  <Company>UC Berkeley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Gaps</dc:title>
  <dc:creator>Norman Miller</dc:creator>
  <cp:lastModifiedBy>Norman Miller</cp:lastModifiedBy>
  <cp:revision>24</cp:revision>
  <dcterms:created xsi:type="dcterms:W3CDTF">2011-11-21T11:33:25Z</dcterms:created>
  <dcterms:modified xsi:type="dcterms:W3CDTF">2011-11-21T11:59:17Z</dcterms:modified>
</cp:coreProperties>
</file>