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6" r:id="rId3"/>
    <p:sldId id="287" r:id="rId4"/>
    <p:sldId id="288" r:id="rId5"/>
    <p:sldId id="289" r:id="rId6"/>
    <p:sldId id="290" r:id="rId7"/>
    <p:sldId id="292" r:id="rId8"/>
    <p:sldId id="295" r:id="rId9"/>
    <p:sldId id="296" r:id="rId10"/>
    <p:sldId id="297" r:id="rId11"/>
    <p:sldId id="299" r:id="rId12"/>
    <p:sldId id="303" r:id="rId13"/>
    <p:sldId id="305" r:id="rId14"/>
    <p:sldId id="316" r:id="rId15"/>
    <p:sldId id="307" r:id="rId16"/>
    <p:sldId id="308" r:id="rId17"/>
    <p:sldId id="309" r:id="rId18"/>
    <p:sldId id="310" r:id="rId19"/>
    <p:sldId id="312" r:id="rId20"/>
    <p:sldId id="313" r:id="rId21"/>
    <p:sldId id="317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-Marie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9" autoAdjust="0"/>
    <p:restoredTop sz="90929"/>
  </p:normalViewPr>
  <p:slideViewPr>
    <p:cSldViewPr>
      <p:cViewPr varScale="1">
        <p:scale>
          <a:sx n="92" d="100"/>
          <a:sy n="92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Sheet1!$D$8</c:f>
              <c:strCache>
                <c:ptCount val="1"/>
                <c:pt idx="0">
                  <c:v>No. of Applicants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Sheet1!$C$9:$C$25</c:f>
              <c:strCache>
                <c:ptCount val="17"/>
                <c:pt idx="0">
                  <c:v>Egypt</c:v>
                </c:pt>
                <c:pt idx="1">
                  <c:v>Angola</c:v>
                </c:pt>
                <c:pt idx="2">
                  <c:v>Botswana</c:v>
                </c:pt>
                <c:pt idx="3">
                  <c:v>DRC</c:v>
                </c:pt>
                <c:pt idx="4">
                  <c:v>Kenya</c:v>
                </c:pt>
                <c:pt idx="5">
                  <c:v>Lesotho</c:v>
                </c:pt>
                <c:pt idx="6">
                  <c:v>Madagascar</c:v>
                </c:pt>
                <c:pt idx="7">
                  <c:v>Malawi</c:v>
                </c:pt>
                <c:pt idx="8">
                  <c:v>Mozambique</c:v>
                </c:pt>
                <c:pt idx="9">
                  <c:v>Namibia</c:v>
                </c:pt>
                <c:pt idx="10">
                  <c:v>Rwanda</c:v>
                </c:pt>
                <c:pt idx="11">
                  <c:v>South Africa</c:v>
                </c:pt>
                <c:pt idx="12">
                  <c:v>Swaziland</c:v>
                </c:pt>
                <c:pt idx="13">
                  <c:v>Tanzania</c:v>
                </c:pt>
                <c:pt idx="14">
                  <c:v>Uganda</c:v>
                </c:pt>
                <c:pt idx="15">
                  <c:v>Zambia</c:v>
                </c:pt>
                <c:pt idx="16">
                  <c:v>Zimbabwe</c:v>
                </c:pt>
              </c:strCache>
            </c:strRef>
          </c:cat>
          <c:val>
            <c:numRef>
              <c:f>Sheet1!$D$9:$D$25</c:f>
              <c:numCache>
                <c:formatCode>General</c:formatCode>
                <c:ptCount val="17"/>
                <c:pt idx="0">
                  <c:v>1</c:v>
                </c:pt>
                <c:pt idx="1">
                  <c:v>0</c:v>
                </c:pt>
                <c:pt idx="2">
                  <c:v>24</c:v>
                </c:pt>
                <c:pt idx="3">
                  <c:v>15</c:v>
                </c:pt>
                <c:pt idx="4">
                  <c:v>10</c:v>
                </c:pt>
                <c:pt idx="5">
                  <c:v>14</c:v>
                </c:pt>
                <c:pt idx="6">
                  <c:v>0</c:v>
                </c:pt>
                <c:pt idx="7">
                  <c:v>41</c:v>
                </c:pt>
                <c:pt idx="8">
                  <c:v>3</c:v>
                </c:pt>
                <c:pt idx="9">
                  <c:v>7</c:v>
                </c:pt>
                <c:pt idx="10">
                  <c:v>6</c:v>
                </c:pt>
                <c:pt idx="11">
                  <c:v>8</c:v>
                </c:pt>
                <c:pt idx="12">
                  <c:v>3</c:v>
                </c:pt>
                <c:pt idx="13">
                  <c:v>33</c:v>
                </c:pt>
                <c:pt idx="14">
                  <c:v>34</c:v>
                </c:pt>
                <c:pt idx="15">
                  <c:v>17</c:v>
                </c:pt>
                <c:pt idx="16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Sheet1!$E$8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Sheet1!$C$9:$C$25</c:f>
              <c:strCache>
                <c:ptCount val="17"/>
                <c:pt idx="0">
                  <c:v>Egypt</c:v>
                </c:pt>
                <c:pt idx="1">
                  <c:v>Angola</c:v>
                </c:pt>
                <c:pt idx="2">
                  <c:v>Botswana</c:v>
                </c:pt>
                <c:pt idx="3">
                  <c:v>DRC</c:v>
                </c:pt>
                <c:pt idx="4">
                  <c:v>Kenya</c:v>
                </c:pt>
                <c:pt idx="5">
                  <c:v>Lesotho</c:v>
                </c:pt>
                <c:pt idx="6">
                  <c:v>Madagascar</c:v>
                </c:pt>
                <c:pt idx="7">
                  <c:v>Malawi</c:v>
                </c:pt>
                <c:pt idx="8">
                  <c:v>Mozambique</c:v>
                </c:pt>
                <c:pt idx="9">
                  <c:v>Namibia</c:v>
                </c:pt>
                <c:pt idx="10">
                  <c:v>Rwanda</c:v>
                </c:pt>
                <c:pt idx="11">
                  <c:v>South Africa</c:v>
                </c:pt>
                <c:pt idx="12">
                  <c:v>Swaziland</c:v>
                </c:pt>
                <c:pt idx="13">
                  <c:v>Tanzania</c:v>
                </c:pt>
                <c:pt idx="14">
                  <c:v>Uganda</c:v>
                </c:pt>
                <c:pt idx="15">
                  <c:v>Zambia</c:v>
                </c:pt>
                <c:pt idx="16">
                  <c:v>Zimbabwe</c:v>
                </c:pt>
              </c:strCache>
            </c:strRef>
          </c:cat>
          <c:val>
            <c:numRef>
              <c:f>Sheet1!$E$9:$E$25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4</c:v>
                </c:pt>
                <c:pt idx="10">
                  <c:v>2</c:v>
                </c:pt>
                <c:pt idx="11">
                  <c:v>2</c:v>
                </c:pt>
                <c:pt idx="12">
                  <c:v>0</c:v>
                </c:pt>
                <c:pt idx="13">
                  <c:v>10</c:v>
                </c:pt>
                <c:pt idx="14">
                  <c:v>10</c:v>
                </c:pt>
                <c:pt idx="15">
                  <c:v>2</c:v>
                </c:pt>
                <c:pt idx="16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Sheet1!$F$8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Sheet1!$C$9:$C$25</c:f>
              <c:strCache>
                <c:ptCount val="17"/>
                <c:pt idx="0">
                  <c:v>Egypt</c:v>
                </c:pt>
                <c:pt idx="1">
                  <c:v>Angola</c:v>
                </c:pt>
                <c:pt idx="2">
                  <c:v>Botswana</c:v>
                </c:pt>
                <c:pt idx="3">
                  <c:v>DRC</c:v>
                </c:pt>
                <c:pt idx="4">
                  <c:v>Kenya</c:v>
                </c:pt>
                <c:pt idx="5">
                  <c:v>Lesotho</c:v>
                </c:pt>
                <c:pt idx="6">
                  <c:v>Madagascar</c:v>
                </c:pt>
                <c:pt idx="7">
                  <c:v>Malawi</c:v>
                </c:pt>
                <c:pt idx="8">
                  <c:v>Mozambique</c:v>
                </c:pt>
                <c:pt idx="9">
                  <c:v>Namibia</c:v>
                </c:pt>
                <c:pt idx="10">
                  <c:v>Rwanda</c:v>
                </c:pt>
                <c:pt idx="11">
                  <c:v>South Africa</c:v>
                </c:pt>
                <c:pt idx="12">
                  <c:v>Swaziland</c:v>
                </c:pt>
                <c:pt idx="13">
                  <c:v>Tanzania</c:v>
                </c:pt>
                <c:pt idx="14">
                  <c:v>Uganda</c:v>
                </c:pt>
                <c:pt idx="15">
                  <c:v>Zambia</c:v>
                </c:pt>
                <c:pt idx="16">
                  <c:v>Zimbabwe</c:v>
                </c:pt>
              </c:strCache>
            </c:strRef>
          </c:cat>
          <c:val>
            <c:numRef>
              <c:f>Sheet1!$F$9:$F$25</c:f>
              <c:numCache>
                <c:formatCode>General</c:formatCode>
                <c:ptCount val="17"/>
                <c:pt idx="0">
                  <c:v>1</c:v>
                </c:pt>
                <c:pt idx="1">
                  <c:v>0</c:v>
                </c:pt>
                <c:pt idx="2">
                  <c:v>15</c:v>
                </c:pt>
                <c:pt idx="3">
                  <c:v>12</c:v>
                </c:pt>
                <c:pt idx="4">
                  <c:v>6</c:v>
                </c:pt>
                <c:pt idx="5">
                  <c:v>9</c:v>
                </c:pt>
                <c:pt idx="6">
                  <c:v>0</c:v>
                </c:pt>
                <c:pt idx="7">
                  <c:v>36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6</c:v>
                </c:pt>
                <c:pt idx="12">
                  <c:v>3</c:v>
                </c:pt>
                <c:pt idx="13">
                  <c:v>23</c:v>
                </c:pt>
                <c:pt idx="14">
                  <c:v>24</c:v>
                </c:pt>
                <c:pt idx="15">
                  <c:v>15</c:v>
                </c:pt>
                <c:pt idx="16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535616"/>
        <c:axId val="133537152"/>
        <c:axId val="0"/>
      </c:bar3DChart>
      <c:catAx>
        <c:axId val="133535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33537152"/>
        <c:crosses val="autoZero"/>
        <c:auto val="1"/>
        <c:lblAlgn val="ctr"/>
        <c:lblOffset val="100"/>
        <c:noMultiLvlLbl val="0"/>
      </c:catAx>
      <c:valAx>
        <c:axId val="133537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535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6-29T19:57:37.396" idx="1">
    <p:pos x="5224" y="377"/>
    <p:text>No where in your presentation you have indicated how you moved from 476 small reservoirs identified to 256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1EB26-3DEF-42D5-9D65-2D894F722F89}" type="doc">
      <dgm:prSet loTypeId="urn:microsoft.com/office/officeart/2005/8/layout/cycle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B72BCC-3477-441B-B94B-BA67F504F5E4}">
      <dgm:prSet phldrT="[Text]" custT="1"/>
      <dgm:spPr>
        <a:xfrm>
          <a:off x="1369847" y="264947"/>
          <a:ext cx="2012670" cy="2012670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BW</a:t>
          </a:r>
        </a:p>
        <a:p>
          <a: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WaterNet</a:t>
          </a:r>
          <a:endParaRPr lang="en-US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4FBC1AB-1245-47C9-8D5C-15DC9F2AE716}" type="parTrans" cxnId="{45A84F36-7895-4BFD-B62D-7A7E72508DCF}">
      <dgm:prSet/>
      <dgm:spPr/>
      <dgm:t>
        <a:bodyPr/>
        <a:lstStyle/>
        <a:p>
          <a:endParaRPr lang="en-US"/>
        </a:p>
      </dgm:t>
    </dgm:pt>
    <dgm:pt modelId="{4BD4B6D5-E1B4-4402-8DE2-E93CE295719B}" type="sibTrans" cxnId="{45A84F36-7895-4BFD-B62D-7A7E72508DCF}">
      <dgm:prSet/>
      <dgm:spPr/>
      <dgm:t>
        <a:bodyPr/>
        <a:lstStyle/>
        <a:p>
          <a:endParaRPr lang="en-US"/>
        </a:p>
      </dgm:t>
    </dgm:pt>
    <dgm:pt modelId="{D78DD788-E4BB-47EE-B58D-2DEEF2984177}">
      <dgm:prSet phldrT="[Text]"/>
      <dgm:spPr>
        <a:xfrm>
          <a:off x="407669" y="0"/>
          <a:ext cx="2296210" cy="14874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Coordination</a:t>
          </a:r>
        </a:p>
      </dgm:t>
    </dgm:pt>
    <dgm:pt modelId="{3F174610-57B1-48A7-972B-178304E8CF1E}" type="parTrans" cxnId="{ABCFF04C-B213-48EB-B148-6E162EA7C7D1}">
      <dgm:prSet/>
      <dgm:spPr/>
      <dgm:t>
        <a:bodyPr/>
        <a:lstStyle/>
        <a:p>
          <a:endParaRPr lang="en-US"/>
        </a:p>
      </dgm:t>
    </dgm:pt>
    <dgm:pt modelId="{9FC44F3A-2A1A-4BB0-8ADB-AD33CE1CB3AE}" type="sibTrans" cxnId="{ABCFF04C-B213-48EB-B148-6E162EA7C7D1}">
      <dgm:prSet/>
      <dgm:spPr/>
      <dgm:t>
        <a:bodyPr/>
        <a:lstStyle/>
        <a:p>
          <a:endParaRPr lang="en-US"/>
        </a:p>
      </dgm:t>
    </dgm:pt>
    <dgm:pt modelId="{0E0C5AB5-FFB3-4E1C-AB1F-99D2FEC99892}">
      <dgm:prSet phldrT="[Text]" custT="1"/>
      <dgm:spPr>
        <a:xfrm rot="5400000">
          <a:off x="3475482" y="264947"/>
          <a:ext cx="2012670" cy="2012670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MZ</a:t>
          </a:r>
        </a:p>
        <a:p>
          <a: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WaterNet</a:t>
          </a:r>
          <a:endParaRPr lang="en-US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FE34442-52EE-4F0D-92EA-B012AEF1720E}" type="parTrans" cxnId="{140BECD9-75CA-44F3-8736-4EE8A0D71244}">
      <dgm:prSet/>
      <dgm:spPr/>
      <dgm:t>
        <a:bodyPr/>
        <a:lstStyle/>
        <a:p>
          <a:endParaRPr lang="en-US"/>
        </a:p>
      </dgm:t>
    </dgm:pt>
    <dgm:pt modelId="{A1E41C84-2E6B-477A-A575-1FE178C266F7}" type="sibTrans" cxnId="{140BECD9-75CA-44F3-8736-4EE8A0D71244}">
      <dgm:prSet/>
      <dgm:spPr/>
      <dgm:t>
        <a:bodyPr/>
        <a:lstStyle/>
        <a:p>
          <a:endParaRPr lang="en-US"/>
        </a:p>
      </dgm:t>
    </dgm:pt>
    <dgm:pt modelId="{FC0C28BC-5632-4CAD-9662-560DE3A9E88C}">
      <dgm:prSet phldrT="[Text]"/>
      <dgm:spPr>
        <a:xfrm>
          <a:off x="4154119" y="0"/>
          <a:ext cx="2296210" cy="14874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Coordination</a:t>
          </a:r>
        </a:p>
      </dgm:t>
    </dgm:pt>
    <dgm:pt modelId="{A49A8FB8-EC35-4224-8537-99DC731824D9}" type="parTrans" cxnId="{EAA54481-922D-4CB5-9643-650DED230DC3}">
      <dgm:prSet/>
      <dgm:spPr/>
      <dgm:t>
        <a:bodyPr/>
        <a:lstStyle/>
        <a:p>
          <a:endParaRPr lang="en-US"/>
        </a:p>
      </dgm:t>
    </dgm:pt>
    <dgm:pt modelId="{83EE80E5-F29E-476F-8F54-41003C84F0E6}" type="sibTrans" cxnId="{EAA54481-922D-4CB5-9643-650DED230DC3}">
      <dgm:prSet/>
      <dgm:spPr/>
      <dgm:t>
        <a:bodyPr/>
        <a:lstStyle/>
        <a:p>
          <a:endParaRPr lang="en-US"/>
        </a:p>
      </dgm:t>
    </dgm:pt>
    <dgm:pt modelId="{C8F8A348-9EA2-4FF2-ADFF-8B6071D73513}">
      <dgm:prSet phldrT="[Text]"/>
      <dgm:spPr>
        <a:xfrm>
          <a:off x="4154119" y="0"/>
          <a:ext cx="2296210" cy="14874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Facilitation</a:t>
          </a:r>
        </a:p>
      </dgm:t>
    </dgm:pt>
    <dgm:pt modelId="{89EE33E6-CAD6-4AE3-8DFB-A7ECB7ED6476}" type="parTrans" cxnId="{7358E4BC-13A1-49E0-9CF6-2BE430865784}">
      <dgm:prSet/>
      <dgm:spPr/>
      <dgm:t>
        <a:bodyPr/>
        <a:lstStyle/>
        <a:p>
          <a:endParaRPr lang="en-US"/>
        </a:p>
      </dgm:t>
    </dgm:pt>
    <dgm:pt modelId="{AA3336F6-3027-49D8-9A1F-8879DFDA25B4}" type="sibTrans" cxnId="{7358E4BC-13A1-49E0-9CF6-2BE430865784}">
      <dgm:prSet/>
      <dgm:spPr/>
      <dgm:t>
        <a:bodyPr/>
        <a:lstStyle/>
        <a:p>
          <a:endParaRPr lang="en-US"/>
        </a:p>
      </dgm:t>
    </dgm:pt>
    <dgm:pt modelId="{CBD15FA6-EA99-4D69-9803-509F3E0E50DF}">
      <dgm:prSet phldrT="[Text]" custT="1"/>
      <dgm:spPr>
        <a:xfrm rot="10800000">
          <a:off x="3475482" y="2370582"/>
          <a:ext cx="2012670" cy="2012670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ZW</a:t>
          </a:r>
        </a:p>
        <a:p>
          <a: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WaterNet</a:t>
          </a:r>
          <a:endParaRPr lang="en-US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36C4720-7DF0-42D9-AF26-C9ED4E2BC2D1}" type="parTrans" cxnId="{C33295CE-A027-47FF-AF16-10C4FBAEC47E}">
      <dgm:prSet/>
      <dgm:spPr/>
      <dgm:t>
        <a:bodyPr/>
        <a:lstStyle/>
        <a:p>
          <a:endParaRPr lang="en-US"/>
        </a:p>
      </dgm:t>
    </dgm:pt>
    <dgm:pt modelId="{121E9890-F86C-4012-9D5F-26CD0C440785}" type="sibTrans" cxnId="{C33295CE-A027-47FF-AF16-10C4FBAEC47E}">
      <dgm:prSet/>
      <dgm:spPr/>
      <dgm:t>
        <a:bodyPr/>
        <a:lstStyle/>
        <a:p>
          <a:endParaRPr lang="en-US"/>
        </a:p>
      </dgm:t>
    </dgm:pt>
    <dgm:pt modelId="{909535CE-6186-47AF-8AA4-A98B09AB6A67}">
      <dgm:prSet phldrT="[Text]"/>
      <dgm:spPr>
        <a:xfrm>
          <a:off x="4154119" y="3160775"/>
          <a:ext cx="2296210" cy="14874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Coordination</a:t>
          </a:r>
        </a:p>
      </dgm:t>
    </dgm:pt>
    <dgm:pt modelId="{FE193450-FBFD-4CCF-B79C-F358F2BFD2D3}" type="parTrans" cxnId="{A9E16402-5EA8-49A1-B0FC-CBDE4E0150D3}">
      <dgm:prSet/>
      <dgm:spPr/>
      <dgm:t>
        <a:bodyPr/>
        <a:lstStyle/>
        <a:p>
          <a:endParaRPr lang="en-US"/>
        </a:p>
      </dgm:t>
    </dgm:pt>
    <dgm:pt modelId="{E6478AD9-3D1C-4C64-B83D-413ED68D7811}" type="sibTrans" cxnId="{A9E16402-5EA8-49A1-B0FC-CBDE4E0150D3}">
      <dgm:prSet/>
      <dgm:spPr/>
      <dgm:t>
        <a:bodyPr/>
        <a:lstStyle/>
        <a:p>
          <a:endParaRPr lang="en-US"/>
        </a:p>
      </dgm:t>
    </dgm:pt>
    <dgm:pt modelId="{9821CAD8-CF84-4A7F-B590-932D66206BDE}">
      <dgm:prSet phldrT="[Text]"/>
      <dgm:spPr>
        <a:xfrm>
          <a:off x="4154119" y="3160775"/>
          <a:ext cx="2296210" cy="14874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Facilitation</a:t>
          </a:r>
        </a:p>
      </dgm:t>
    </dgm:pt>
    <dgm:pt modelId="{55B4E5AD-B88A-4400-9BAF-BC5CF84B40DD}" type="parTrans" cxnId="{76989AB9-9813-493B-B0BA-1D831DAC5F8B}">
      <dgm:prSet/>
      <dgm:spPr/>
      <dgm:t>
        <a:bodyPr/>
        <a:lstStyle/>
        <a:p>
          <a:endParaRPr lang="en-US"/>
        </a:p>
      </dgm:t>
    </dgm:pt>
    <dgm:pt modelId="{7FEC9066-2A37-4645-A0BE-D23D34CE9408}" type="sibTrans" cxnId="{76989AB9-9813-493B-B0BA-1D831DAC5F8B}">
      <dgm:prSet/>
      <dgm:spPr/>
      <dgm:t>
        <a:bodyPr/>
        <a:lstStyle/>
        <a:p>
          <a:endParaRPr lang="en-US"/>
        </a:p>
      </dgm:t>
    </dgm:pt>
    <dgm:pt modelId="{A7A44B66-AEE2-46FD-A51F-DAB568D3048A}">
      <dgm:prSet custT="1"/>
      <dgm:spPr>
        <a:xfrm rot="16200000">
          <a:off x="1369847" y="2370582"/>
          <a:ext cx="2012670" cy="2012670"/>
        </a:xfr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ZA</a:t>
          </a:r>
        </a:p>
        <a:p>
          <a: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Wits</a:t>
          </a:r>
          <a:endParaRPr lang="en-US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3A37148-8F7A-464A-BB12-E71F0D9F9AF8}" type="parTrans" cxnId="{CA751296-4861-4415-942F-F5FB61D738F5}">
      <dgm:prSet/>
      <dgm:spPr/>
      <dgm:t>
        <a:bodyPr/>
        <a:lstStyle/>
        <a:p>
          <a:endParaRPr lang="en-US"/>
        </a:p>
      </dgm:t>
    </dgm:pt>
    <dgm:pt modelId="{CEE9DDE0-0523-4860-A777-6C15E09982EE}" type="sibTrans" cxnId="{CA751296-4861-4415-942F-F5FB61D738F5}">
      <dgm:prSet/>
      <dgm:spPr/>
      <dgm:t>
        <a:bodyPr/>
        <a:lstStyle/>
        <a:p>
          <a:endParaRPr lang="en-US"/>
        </a:p>
      </dgm:t>
    </dgm:pt>
    <dgm:pt modelId="{296A599D-9ADE-4733-B4CF-E4D852321E1A}">
      <dgm:prSet phldrT="[Text]"/>
      <dgm:spPr>
        <a:xfrm>
          <a:off x="407669" y="0"/>
          <a:ext cx="2296210" cy="14874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Facilitation</a:t>
          </a:r>
        </a:p>
      </dgm:t>
    </dgm:pt>
    <dgm:pt modelId="{66DB7C60-03BA-462E-B81E-96356FE26E8F}" type="parTrans" cxnId="{91FB68A9-F9D8-48C8-9BE9-AF9DD4FA1E6D}">
      <dgm:prSet/>
      <dgm:spPr/>
      <dgm:t>
        <a:bodyPr/>
        <a:lstStyle/>
        <a:p>
          <a:endParaRPr lang="en-US"/>
        </a:p>
      </dgm:t>
    </dgm:pt>
    <dgm:pt modelId="{495196A7-19EE-4FD8-9795-9FF49D4D4A11}" type="sibTrans" cxnId="{91FB68A9-F9D8-48C8-9BE9-AF9DD4FA1E6D}">
      <dgm:prSet/>
      <dgm:spPr/>
      <dgm:t>
        <a:bodyPr/>
        <a:lstStyle/>
        <a:p>
          <a:endParaRPr lang="en-US"/>
        </a:p>
      </dgm:t>
    </dgm:pt>
    <dgm:pt modelId="{CC926399-F758-44D3-85FF-0F54DE9BBE8F}">
      <dgm:prSet phldrT="[Text]"/>
      <dgm:spPr>
        <a:xfrm>
          <a:off x="407669" y="3160775"/>
          <a:ext cx="2296210" cy="14874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Facilitation</a:t>
          </a:r>
        </a:p>
      </dgm:t>
    </dgm:pt>
    <dgm:pt modelId="{D284F9BF-16F2-4D4A-92DC-34780816BD29}" type="parTrans" cxnId="{2C04539D-8A13-4B0E-9288-F1A019C5CE0A}">
      <dgm:prSet/>
      <dgm:spPr/>
      <dgm:t>
        <a:bodyPr/>
        <a:lstStyle/>
        <a:p>
          <a:endParaRPr lang="en-US"/>
        </a:p>
      </dgm:t>
    </dgm:pt>
    <dgm:pt modelId="{E603DAE1-5DF1-467B-988A-C6DFD21263C4}" type="sibTrans" cxnId="{2C04539D-8A13-4B0E-9288-F1A019C5CE0A}">
      <dgm:prSet/>
      <dgm:spPr/>
      <dgm:t>
        <a:bodyPr/>
        <a:lstStyle/>
        <a:p>
          <a:endParaRPr lang="en-US"/>
        </a:p>
      </dgm:t>
    </dgm:pt>
    <dgm:pt modelId="{14E677C7-A7E8-4F1C-88E4-988FC62DFC78}">
      <dgm:prSet/>
      <dgm:spPr>
        <a:xfrm>
          <a:off x="407669" y="3160775"/>
          <a:ext cx="2296210" cy="14874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Coordination</a:t>
          </a:r>
        </a:p>
      </dgm:t>
    </dgm:pt>
    <dgm:pt modelId="{E903AD84-60B8-46A4-837C-422E79206689}" type="parTrans" cxnId="{F43C9C5A-D3DC-4A78-A7EC-DE4732B8B1EF}">
      <dgm:prSet/>
      <dgm:spPr/>
      <dgm:t>
        <a:bodyPr/>
        <a:lstStyle/>
        <a:p>
          <a:endParaRPr lang="en-US"/>
        </a:p>
      </dgm:t>
    </dgm:pt>
    <dgm:pt modelId="{B693AEDE-DCB5-41B7-9B6C-1866FC913CE3}" type="sibTrans" cxnId="{F43C9C5A-D3DC-4A78-A7EC-DE4732B8B1EF}">
      <dgm:prSet/>
      <dgm:spPr/>
      <dgm:t>
        <a:bodyPr/>
        <a:lstStyle/>
        <a:p>
          <a:endParaRPr lang="en-US"/>
        </a:p>
      </dgm:t>
    </dgm:pt>
    <dgm:pt modelId="{E6B30E83-A4A6-48E3-8DB4-FC2101ECFDD8}" type="pres">
      <dgm:prSet presAssocID="{3771EB26-3DEF-42D5-9D65-2D894F722F8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936AF-027F-42B9-9BEA-3B1BBF4248C5}" type="pres">
      <dgm:prSet presAssocID="{3771EB26-3DEF-42D5-9D65-2D894F722F89}" presName="children" presStyleCnt="0"/>
      <dgm:spPr/>
    </dgm:pt>
    <dgm:pt modelId="{8E87496A-7B8B-4BC9-AF53-A8C186BBE50A}" type="pres">
      <dgm:prSet presAssocID="{3771EB26-3DEF-42D5-9D65-2D894F722F89}" presName="child1group" presStyleCnt="0"/>
      <dgm:spPr/>
    </dgm:pt>
    <dgm:pt modelId="{471141AD-BB53-4CA6-A2A3-33F3199115D0}" type="pres">
      <dgm:prSet presAssocID="{3771EB26-3DEF-42D5-9D65-2D894F722F89}" presName="child1" presStyleLbl="bgAcc1" presStyleIdx="0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7C74A5B-AC48-4F70-9520-7C5E6C40A0A6}" type="pres">
      <dgm:prSet presAssocID="{3771EB26-3DEF-42D5-9D65-2D894F722F8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9D980-35B4-44BE-B3DF-822175E268C6}" type="pres">
      <dgm:prSet presAssocID="{3771EB26-3DEF-42D5-9D65-2D894F722F89}" presName="child2group" presStyleCnt="0"/>
      <dgm:spPr/>
    </dgm:pt>
    <dgm:pt modelId="{8DAFCA02-FA6E-45BB-B593-978A3D3A55BF}" type="pres">
      <dgm:prSet presAssocID="{3771EB26-3DEF-42D5-9D65-2D894F722F89}" presName="child2" presStyleLbl="bgAcc1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D013913-AA65-4E61-9DAD-9F97644DC868}" type="pres">
      <dgm:prSet presAssocID="{3771EB26-3DEF-42D5-9D65-2D894F722F8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2D7AB-64CD-49F0-9B71-12DED9A531BE}" type="pres">
      <dgm:prSet presAssocID="{3771EB26-3DEF-42D5-9D65-2D894F722F89}" presName="child3group" presStyleCnt="0"/>
      <dgm:spPr/>
    </dgm:pt>
    <dgm:pt modelId="{9A81C58E-B1AB-4CDB-85A3-EA9635FBC35C}" type="pres">
      <dgm:prSet presAssocID="{3771EB26-3DEF-42D5-9D65-2D894F722F89}" presName="child3" presStyleLbl="bgAcc1" presStyleIdx="2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01C131E-E7B0-4E37-A4B1-9A1379428AED}" type="pres">
      <dgm:prSet presAssocID="{3771EB26-3DEF-42D5-9D65-2D894F722F8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2F8A9-F769-415D-82DB-3556131FC515}" type="pres">
      <dgm:prSet presAssocID="{3771EB26-3DEF-42D5-9D65-2D894F722F89}" presName="child4group" presStyleCnt="0"/>
      <dgm:spPr/>
    </dgm:pt>
    <dgm:pt modelId="{8DA3F2F4-307A-404B-8B35-98B52D496273}" type="pres">
      <dgm:prSet presAssocID="{3771EB26-3DEF-42D5-9D65-2D894F722F89}" presName="child4" presStyleLbl="bgAcc1" presStyleIdx="3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E0126B1-3435-4777-A28E-0961CDFBCDB3}" type="pres">
      <dgm:prSet presAssocID="{3771EB26-3DEF-42D5-9D65-2D894F722F8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AC1AD-4973-4CEC-9B44-1A89E61482E9}" type="pres">
      <dgm:prSet presAssocID="{3771EB26-3DEF-42D5-9D65-2D894F722F89}" presName="childPlaceholder" presStyleCnt="0"/>
      <dgm:spPr/>
    </dgm:pt>
    <dgm:pt modelId="{B361E8E6-39AD-4008-87FA-EE9782A1B578}" type="pres">
      <dgm:prSet presAssocID="{3771EB26-3DEF-42D5-9D65-2D894F722F89}" presName="circle" presStyleCnt="0"/>
      <dgm:spPr/>
    </dgm:pt>
    <dgm:pt modelId="{201C8FAE-0EF9-4B4A-8737-AB76E1F2D63E}" type="pres">
      <dgm:prSet presAssocID="{3771EB26-3DEF-42D5-9D65-2D894F722F89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US"/>
        </a:p>
      </dgm:t>
    </dgm:pt>
    <dgm:pt modelId="{A5055DF4-782B-438D-AE31-5FA912571A0C}" type="pres">
      <dgm:prSet presAssocID="{3771EB26-3DEF-42D5-9D65-2D894F722F89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US"/>
        </a:p>
      </dgm:t>
    </dgm:pt>
    <dgm:pt modelId="{B2465E8E-7C8C-4BBD-94F8-E5EB21CB90A1}" type="pres">
      <dgm:prSet presAssocID="{3771EB26-3DEF-42D5-9D65-2D894F722F89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US"/>
        </a:p>
      </dgm:t>
    </dgm:pt>
    <dgm:pt modelId="{AD5B444E-76B8-4F1B-8F7B-DE220BC54801}" type="pres">
      <dgm:prSet presAssocID="{3771EB26-3DEF-42D5-9D65-2D894F722F89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US"/>
        </a:p>
      </dgm:t>
    </dgm:pt>
    <dgm:pt modelId="{A695FAA7-EC1B-4A26-89DF-DE9078ECDF50}" type="pres">
      <dgm:prSet presAssocID="{3771EB26-3DEF-42D5-9D65-2D894F722F89}" presName="quadrantPlaceholder" presStyleCnt="0"/>
      <dgm:spPr/>
    </dgm:pt>
    <dgm:pt modelId="{4818A95F-43B1-4EB2-9602-8FF98EAE49C9}" type="pres">
      <dgm:prSet presAssocID="{3771EB26-3DEF-42D5-9D65-2D894F722F89}" presName="center1" presStyleLbl="fgShp" presStyleIdx="0" presStyleCnt="2"/>
      <dgm:spPr>
        <a:xfrm>
          <a:off x="3081547" y="1905762"/>
          <a:ext cx="694905" cy="604266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F0DC24A2-BA06-4A9E-8DA9-679D69ABCD6F}" type="pres">
      <dgm:prSet presAssocID="{3771EB26-3DEF-42D5-9D65-2D894F722F89}" presName="center2" presStyleLbl="fgShp" presStyleIdx="1" presStyleCnt="2"/>
      <dgm:spPr>
        <a:xfrm rot="10800000">
          <a:off x="3081547" y="2138172"/>
          <a:ext cx="694905" cy="604266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</dgm:ptLst>
  <dgm:cxnLst>
    <dgm:cxn modelId="{0BDE7EA8-6F1D-48DB-A503-06787841EDE0}" type="presOf" srcId="{CBD15FA6-EA99-4D69-9803-509F3E0E50DF}" destId="{B2465E8E-7C8C-4BBD-94F8-E5EB21CB90A1}" srcOrd="0" destOrd="0" presId="urn:microsoft.com/office/officeart/2005/8/layout/cycle4"/>
    <dgm:cxn modelId="{436707C3-69A2-423C-BD62-83979990F16B}" type="presOf" srcId="{D78DD788-E4BB-47EE-B58D-2DEEF2984177}" destId="{97C74A5B-AC48-4F70-9520-7C5E6C40A0A6}" srcOrd="1" destOrd="0" presId="urn:microsoft.com/office/officeart/2005/8/layout/cycle4"/>
    <dgm:cxn modelId="{45A84F36-7895-4BFD-B62D-7A7E72508DCF}" srcId="{3771EB26-3DEF-42D5-9D65-2D894F722F89}" destId="{1BB72BCC-3477-441B-B94B-BA67F504F5E4}" srcOrd="0" destOrd="0" parTransId="{54FBC1AB-1245-47C9-8D5C-15DC9F2AE716}" sibTransId="{4BD4B6D5-E1B4-4402-8DE2-E93CE295719B}"/>
    <dgm:cxn modelId="{6DFD3F57-9001-4433-BCE8-E99FE9BBB93B}" type="presOf" srcId="{9821CAD8-CF84-4A7F-B590-932D66206BDE}" destId="{701C131E-E7B0-4E37-A4B1-9A1379428AED}" srcOrd="1" destOrd="1" presId="urn:microsoft.com/office/officeart/2005/8/layout/cycle4"/>
    <dgm:cxn modelId="{EAA54481-922D-4CB5-9643-650DED230DC3}" srcId="{0E0C5AB5-FFB3-4E1C-AB1F-99D2FEC99892}" destId="{FC0C28BC-5632-4CAD-9662-560DE3A9E88C}" srcOrd="0" destOrd="0" parTransId="{A49A8FB8-EC35-4224-8537-99DC731824D9}" sibTransId="{83EE80E5-F29E-476F-8F54-41003C84F0E6}"/>
    <dgm:cxn modelId="{1E9AD5DF-2940-4FB8-837F-7B2BB89B8CC9}" type="presOf" srcId="{296A599D-9ADE-4733-B4CF-E4D852321E1A}" destId="{97C74A5B-AC48-4F70-9520-7C5E6C40A0A6}" srcOrd="1" destOrd="1" presId="urn:microsoft.com/office/officeart/2005/8/layout/cycle4"/>
    <dgm:cxn modelId="{A9E16402-5EA8-49A1-B0FC-CBDE4E0150D3}" srcId="{CBD15FA6-EA99-4D69-9803-509F3E0E50DF}" destId="{909535CE-6186-47AF-8AA4-A98B09AB6A67}" srcOrd="0" destOrd="0" parTransId="{FE193450-FBFD-4CCF-B79C-F358F2BFD2D3}" sibTransId="{E6478AD9-3D1C-4C64-B83D-413ED68D7811}"/>
    <dgm:cxn modelId="{D3AE6AE7-6917-4B9F-960B-CCE0878BEF8F}" type="presOf" srcId="{C8F8A348-9EA2-4FF2-ADFF-8B6071D73513}" destId="{8DAFCA02-FA6E-45BB-B593-978A3D3A55BF}" srcOrd="0" destOrd="1" presId="urn:microsoft.com/office/officeart/2005/8/layout/cycle4"/>
    <dgm:cxn modelId="{70420E66-0309-43E7-9461-9F7C4E01CF3E}" type="presOf" srcId="{1BB72BCC-3477-441B-B94B-BA67F504F5E4}" destId="{201C8FAE-0EF9-4B4A-8737-AB76E1F2D63E}" srcOrd="0" destOrd="0" presId="urn:microsoft.com/office/officeart/2005/8/layout/cycle4"/>
    <dgm:cxn modelId="{4752683B-0118-41FB-B505-CED8F69B58EC}" type="presOf" srcId="{C8F8A348-9EA2-4FF2-ADFF-8B6071D73513}" destId="{FD013913-AA65-4E61-9DAD-9F97644DC868}" srcOrd="1" destOrd="1" presId="urn:microsoft.com/office/officeart/2005/8/layout/cycle4"/>
    <dgm:cxn modelId="{77278396-3AF1-4985-AC37-EB46CFCB88F9}" type="presOf" srcId="{296A599D-9ADE-4733-B4CF-E4D852321E1A}" destId="{471141AD-BB53-4CA6-A2A3-33F3199115D0}" srcOrd="0" destOrd="1" presId="urn:microsoft.com/office/officeart/2005/8/layout/cycle4"/>
    <dgm:cxn modelId="{60FE0819-9A20-40BC-8E86-DC4F61D62D6D}" type="presOf" srcId="{14E677C7-A7E8-4F1C-88E4-988FC62DFC78}" destId="{8DA3F2F4-307A-404B-8B35-98B52D496273}" srcOrd="0" destOrd="0" presId="urn:microsoft.com/office/officeart/2005/8/layout/cycle4"/>
    <dgm:cxn modelId="{959F4E7A-063B-4367-857E-D5B09ADE1103}" type="presOf" srcId="{14E677C7-A7E8-4F1C-88E4-988FC62DFC78}" destId="{FE0126B1-3435-4777-A28E-0961CDFBCDB3}" srcOrd="1" destOrd="0" presId="urn:microsoft.com/office/officeart/2005/8/layout/cycle4"/>
    <dgm:cxn modelId="{7358E4BC-13A1-49E0-9CF6-2BE430865784}" srcId="{0E0C5AB5-FFB3-4E1C-AB1F-99D2FEC99892}" destId="{C8F8A348-9EA2-4FF2-ADFF-8B6071D73513}" srcOrd="1" destOrd="0" parTransId="{89EE33E6-CAD6-4AE3-8DFB-A7ECB7ED6476}" sibTransId="{AA3336F6-3027-49D8-9A1F-8879DFDA25B4}"/>
    <dgm:cxn modelId="{A405EE06-4F02-4EE9-B99D-C8649419F478}" type="presOf" srcId="{D78DD788-E4BB-47EE-B58D-2DEEF2984177}" destId="{471141AD-BB53-4CA6-A2A3-33F3199115D0}" srcOrd="0" destOrd="0" presId="urn:microsoft.com/office/officeart/2005/8/layout/cycle4"/>
    <dgm:cxn modelId="{91FB68A9-F9D8-48C8-9BE9-AF9DD4FA1E6D}" srcId="{1BB72BCC-3477-441B-B94B-BA67F504F5E4}" destId="{296A599D-9ADE-4733-B4CF-E4D852321E1A}" srcOrd="1" destOrd="0" parTransId="{66DB7C60-03BA-462E-B81E-96356FE26E8F}" sibTransId="{495196A7-19EE-4FD8-9795-9FF49D4D4A11}"/>
    <dgm:cxn modelId="{13FF0B27-A354-40EF-8436-4310A8952A43}" type="presOf" srcId="{3771EB26-3DEF-42D5-9D65-2D894F722F89}" destId="{E6B30E83-A4A6-48E3-8DB4-FC2101ECFDD8}" srcOrd="0" destOrd="0" presId="urn:microsoft.com/office/officeart/2005/8/layout/cycle4"/>
    <dgm:cxn modelId="{C33295CE-A027-47FF-AF16-10C4FBAEC47E}" srcId="{3771EB26-3DEF-42D5-9D65-2D894F722F89}" destId="{CBD15FA6-EA99-4D69-9803-509F3E0E50DF}" srcOrd="2" destOrd="0" parTransId="{C36C4720-7DF0-42D9-AF26-C9ED4E2BC2D1}" sibTransId="{121E9890-F86C-4012-9D5F-26CD0C440785}"/>
    <dgm:cxn modelId="{A358D577-8BC5-4475-AB7D-5FB6AC211B5F}" type="presOf" srcId="{0E0C5AB5-FFB3-4E1C-AB1F-99D2FEC99892}" destId="{A5055DF4-782B-438D-AE31-5FA912571A0C}" srcOrd="0" destOrd="0" presId="urn:microsoft.com/office/officeart/2005/8/layout/cycle4"/>
    <dgm:cxn modelId="{ADB3FE3D-2E1B-4012-9DFA-D1FD3A41609F}" type="presOf" srcId="{CC926399-F758-44D3-85FF-0F54DE9BBE8F}" destId="{FE0126B1-3435-4777-A28E-0961CDFBCDB3}" srcOrd="1" destOrd="1" presId="urn:microsoft.com/office/officeart/2005/8/layout/cycle4"/>
    <dgm:cxn modelId="{2C04539D-8A13-4B0E-9288-F1A019C5CE0A}" srcId="{A7A44B66-AEE2-46FD-A51F-DAB568D3048A}" destId="{CC926399-F758-44D3-85FF-0F54DE9BBE8F}" srcOrd="1" destOrd="0" parTransId="{D284F9BF-16F2-4D4A-92DC-34780816BD29}" sibTransId="{E603DAE1-5DF1-467B-988A-C6DFD21263C4}"/>
    <dgm:cxn modelId="{F43C9C5A-D3DC-4A78-A7EC-DE4732B8B1EF}" srcId="{A7A44B66-AEE2-46FD-A51F-DAB568D3048A}" destId="{14E677C7-A7E8-4F1C-88E4-988FC62DFC78}" srcOrd="0" destOrd="0" parTransId="{E903AD84-60B8-46A4-837C-422E79206689}" sibTransId="{B693AEDE-DCB5-41B7-9B6C-1866FC913CE3}"/>
    <dgm:cxn modelId="{324C9795-25B4-40FC-A527-41E265E06387}" type="presOf" srcId="{FC0C28BC-5632-4CAD-9662-560DE3A9E88C}" destId="{8DAFCA02-FA6E-45BB-B593-978A3D3A55BF}" srcOrd="0" destOrd="0" presId="urn:microsoft.com/office/officeart/2005/8/layout/cycle4"/>
    <dgm:cxn modelId="{76989AB9-9813-493B-B0BA-1D831DAC5F8B}" srcId="{CBD15FA6-EA99-4D69-9803-509F3E0E50DF}" destId="{9821CAD8-CF84-4A7F-B590-932D66206BDE}" srcOrd="1" destOrd="0" parTransId="{55B4E5AD-B88A-4400-9BAF-BC5CF84B40DD}" sibTransId="{7FEC9066-2A37-4645-A0BE-D23D34CE9408}"/>
    <dgm:cxn modelId="{E8575287-F52F-42DC-A8CB-CC697817A0B9}" type="presOf" srcId="{FC0C28BC-5632-4CAD-9662-560DE3A9E88C}" destId="{FD013913-AA65-4E61-9DAD-9F97644DC868}" srcOrd="1" destOrd="0" presId="urn:microsoft.com/office/officeart/2005/8/layout/cycle4"/>
    <dgm:cxn modelId="{F6280DE7-AE65-4E49-81E7-49D49FB751DA}" type="presOf" srcId="{909535CE-6186-47AF-8AA4-A98B09AB6A67}" destId="{701C131E-E7B0-4E37-A4B1-9A1379428AED}" srcOrd="1" destOrd="0" presId="urn:microsoft.com/office/officeart/2005/8/layout/cycle4"/>
    <dgm:cxn modelId="{140BECD9-75CA-44F3-8736-4EE8A0D71244}" srcId="{3771EB26-3DEF-42D5-9D65-2D894F722F89}" destId="{0E0C5AB5-FFB3-4E1C-AB1F-99D2FEC99892}" srcOrd="1" destOrd="0" parTransId="{DFE34442-52EE-4F0D-92EA-B012AEF1720E}" sibTransId="{A1E41C84-2E6B-477A-A575-1FE178C266F7}"/>
    <dgm:cxn modelId="{ABCFF04C-B213-48EB-B148-6E162EA7C7D1}" srcId="{1BB72BCC-3477-441B-B94B-BA67F504F5E4}" destId="{D78DD788-E4BB-47EE-B58D-2DEEF2984177}" srcOrd="0" destOrd="0" parTransId="{3F174610-57B1-48A7-972B-178304E8CF1E}" sibTransId="{9FC44F3A-2A1A-4BB0-8ADB-AD33CE1CB3AE}"/>
    <dgm:cxn modelId="{932FE2D0-65CE-4675-8CA2-135E7B4FE059}" type="presOf" srcId="{9821CAD8-CF84-4A7F-B590-932D66206BDE}" destId="{9A81C58E-B1AB-4CDB-85A3-EA9635FBC35C}" srcOrd="0" destOrd="1" presId="urn:microsoft.com/office/officeart/2005/8/layout/cycle4"/>
    <dgm:cxn modelId="{0D3E491F-5C0B-4CBC-B266-E41C7589AC1B}" type="presOf" srcId="{909535CE-6186-47AF-8AA4-A98B09AB6A67}" destId="{9A81C58E-B1AB-4CDB-85A3-EA9635FBC35C}" srcOrd="0" destOrd="0" presId="urn:microsoft.com/office/officeart/2005/8/layout/cycle4"/>
    <dgm:cxn modelId="{65FC08D1-25E8-44A8-99E4-48BCD33291EC}" type="presOf" srcId="{CC926399-F758-44D3-85FF-0F54DE9BBE8F}" destId="{8DA3F2F4-307A-404B-8B35-98B52D496273}" srcOrd="0" destOrd="1" presId="urn:microsoft.com/office/officeart/2005/8/layout/cycle4"/>
    <dgm:cxn modelId="{8B021D35-5974-4419-B55A-9EC99D89CF30}" type="presOf" srcId="{A7A44B66-AEE2-46FD-A51F-DAB568D3048A}" destId="{AD5B444E-76B8-4F1B-8F7B-DE220BC54801}" srcOrd="0" destOrd="0" presId="urn:microsoft.com/office/officeart/2005/8/layout/cycle4"/>
    <dgm:cxn modelId="{CA751296-4861-4415-942F-F5FB61D738F5}" srcId="{3771EB26-3DEF-42D5-9D65-2D894F722F89}" destId="{A7A44B66-AEE2-46FD-A51F-DAB568D3048A}" srcOrd="3" destOrd="0" parTransId="{E3A37148-8F7A-464A-BB12-E71F0D9F9AF8}" sibTransId="{CEE9DDE0-0523-4860-A777-6C15E09982EE}"/>
    <dgm:cxn modelId="{DC199AF5-8722-4020-9AE3-20612989673F}" type="presParOf" srcId="{E6B30E83-A4A6-48E3-8DB4-FC2101ECFDD8}" destId="{C71936AF-027F-42B9-9BEA-3B1BBF4248C5}" srcOrd="0" destOrd="0" presId="urn:microsoft.com/office/officeart/2005/8/layout/cycle4"/>
    <dgm:cxn modelId="{01247094-C8F3-43A5-B390-AFC671163D2E}" type="presParOf" srcId="{C71936AF-027F-42B9-9BEA-3B1BBF4248C5}" destId="{8E87496A-7B8B-4BC9-AF53-A8C186BBE50A}" srcOrd="0" destOrd="0" presId="urn:microsoft.com/office/officeart/2005/8/layout/cycle4"/>
    <dgm:cxn modelId="{EB35D246-7E36-4591-BB5B-FD8119B4BD71}" type="presParOf" srcId="{8E87496A-7B8B-4BC9-AF53-A8C186BBE50A}" destId="{471141AD-BB53-4CA6-A2A3-33F3199115D0}" srcOrd="0" destOrd="0" presId="urn:microsoft.com/office/officeart/2005/8/layout/cycle4"/>
    <dgm:cxn modelId="{E24EEE2A-551A-4BFF-A936-2D7915D28A71}" type="presParOf" srcId="{8E87496A-7B8B-4BC9-AF53-A8C186BBE50A}" destId="{97C74A5B-AC48-4F70-9520-7C5E6C40A0A6}" srcOrd="1" destOrd="0" presId="urn:microsoft.com/office/officeart/2005/8/layout/cycle4"/>
    <dgm:cxn modelId="{9B0DDDC0-1030-4714-B308-5EAC1676C7CB}" type="presParOf" srcId="{C71936AF-027F-42B9-9BEA-3B1BBF4248C5}" destId="{1539D980-35B4-44BE-B3DF-822175E268C6}" srcOrd="1" destOrd="0" presId="urn:microsoft.com/office/officeart/2005/8/layout/cycle4"/>
    <dgm:cxn modelId="{89680F65-E924-47D0-BED7-131C3068B1E4}" type="presParOf" srcId="{1539D980-35B4-44BE-B3DF-822175E268C6}" destId="{8DAFCA02-FA6E-45BB-B593-978A3D3A55BF}" srcOrd="0" destOrd="0" presId="urn:microsoft.com/office/officeart/2005/8/layout/cycle4"/>
    <dgm:cxn modelId="{6B958943-9BAE-4886-B752-D1BDE9B986C2}" type="presParOf" srcId="{1539D980-35B4-44BE-B3DF-822175E268C6}" destId="{FD013913-AA65-4E61-9DAD-9F97644DC868}" srcOrd="1" destOrd="0" presId="urn:microsoft.com/office/officeart/2005/8/layout/cycle4"/>
    <dgm:cxn modelId="{353AB218-0B24-42FC-BDFA-34367354354B}" type="presParOf" srcId="{C71936AF-027F-42B9-9BEA-3B1BBF4248C5}" destId="{0982D7AB-64CD-49F0-9B71-12DED9A531BE}" srcOrd="2" destOrd="0" presId="urn:microsoft.com/office/officeart/2005/8/layout/cycle4"/>
    <dgm:cxn modelId="{C5EC12BC-DBE7-4C5B-A886-9C6A14FC94D0}" type="presParOf" srcId="{0982D7AB-64CD-49F0-9B71-12DED9A531BE}" destId="{9A81C58E-B1AB-4CDB-85A3-EA9635FBC35C}" srcOrd="0" destOrd="0" presId="urn:microsoft.com/office/officeart/2005/8/layout/cycle4"/>
    <dgm:cxn modelId="{BA900C61-6458-4923-8DA8-E088B030ACC6}" type="presParOf" srcId="{0982D7AB-64CD-49F0-9B71-12DED9A531BE}" destId="{701C131E-E7B0-4E37-A4B1-9A1379428AED}" srcOrd="1" destOrd="0" presId="urn:microsoft.com/office/officeart/2005/8/layout/cycle4"/>
    <dgm:cxn modelId="{3BB846F4-9165-4479-AEA9-8A163BA41A75}" type="presParOf" srcId="{C71936AF-027F-42B9-9BEA-3B1BBF4248C5}" destId="{C5A2F8A9-F769-415D-82DB-3556131FC515}" srcOrd="3" destOrd="0" presId="urn:microsoft.com/office/officeart/2005/8/layout/cycle4"/>
    <dgm:cxn modelId="{59CC09FF-C185-4AD8-888D-70C98EAF84F6}" type="presParOf" srcId="{C5A2F8A9-F769-415D-82DB-3556131FC515}" destId="{8DA3F2F4-307A-404B-8B35-98B52D496273}" srcOrd="0" destOrd="0" presId="urn:microsoft.com/office/officeart/2005/8/layout/cycle4"/>
    <dgm:cxn modelId="{61CC27BC-E8EF-4517-A719-807E7D524DCD}" type="presParOf" srcId="{C5A2F8A9-F769-415D-82DB-3556131FC515}" destId="{FE0126B1-3435-4777-A28E-0961CDFBCDB3}" srcOrd="1" destOrd="0" presId="urn:microsoft.com/office/officeart/2005/8/layout/cycle4"/>
    <dgm:cxn modelId="{F823B2D3-7CE4-45A1-BD69-2BF3DFA77114}" type="presParOf" srcId="{C71936AF-027F-42B9-9BEA-3B1BBF4248C5}" destId="{0F1AC1AD-4973-4CEC-9B44-1A89E61482E9}" srcOrd="4" destOrd="0" presId="urn:microsoft.com/office/officeart/2005/8/layout/cycle4"/>
    <dgm:cxn modelId="{99DA201C-2176-45A5-8595-1636B6D25E64}" type="presParOf" srcId="{E6B30E83-A4A6-48E3-8DB4-FC2101ECFDD8}" destId="{B361E8E6-39AD-4008-87FA-EE9782A1B578}" srcOrd="1" destOrd="0" presId="urn:microsoft.com/office/officeart/2005/8/layout/cycle4"/>
    <dgm:cxn modelId="{D7ABAB4F-10F5-4C49-AFD3-9CE18B8A2A21}" type="presParOf" srcId="{B361E8E6-39AD-4008-87FA-EE9782A1B578}" destId="{201C8FAE-0EF9-4B4A-8737-AB76E1F2D63E}" srcOrd="0" destOrd="0" presId="urn:microsoft.com/office/officeart/2005/8/layout/cycle4"/>
    <dgm:cxn modelId="{90856CD9-90C1-4ABF-907D-11DDD10147D8}" type="presParOf" srcId="{B361E8E6-39AD-4008-87FA-EE9782A1B578}" destId="{A5055DF4-782B-438D-AE31-5FA912571A0C}" srcOrd="1" destOrd="0" presId="urn:microsoft.com/office/officeart/2005/8/layout/cycle4"/>
    <dgm:cxn modelId="{C5C24371-2161-4F54-82E9-38FFB26D992B}" type="presParOf" srcId="{B361E8E6-39AD-4008-87FA-EE9782A1B578}" destId="{B2465E8E-7C8C-4BBD-94F8-E5EB21CB90A1}" srcOrd="2" destOrd="0" presId="urn:microsoft.com/office/officeart/2005/8/layout/cycle4"/>
    <dgm:cxn modelId="{5256E08F-3656-4182-8BB1-6E7E532412E8}" type="presParOf" srcId="{B361E8E6-39AD-4008-87FA-EE9782A1B578}" destId="{AD5B444E-76B8-4F1B-8F7B-DE220BC54801}" srcOrd="3" destOrd="0" presId="urn:microsoft.com/office/officeart/2005/8/layout/cycle4"/>
    <dgm:cxn modelId="{F0C4587D-86B4-4060-8F53-5A986A72956A}" type="presParOf" srcId="{B361E8E6-39AD-4008-87FA-EE9782A1B578}" destId="{A695FAA7-EC1B-4A26-89DF-DE9078ECDF50}" srcOrd="4" destOrd="0" presId="urn:microsoft.com/office/officeart/2005/8/layout/cycle4"/>
    <dgm:cxn modelId="{B18A606F-4E4A-4B71-8996-AC2A1A3BAE7C}" type="presParOf" srcId="{E6B30E83-A4A6-48E3-8DB4-FC2101ECFDD8}" destId="{4818A95F-43B1-4EB2-9602-8FF98EAE49C9}" srcOrd="2" destOrd="0" presId="urn:microsoft.com/office/officeart/2005/8/layout/cycle4"/>
    <dgm:cxn modelId="{F4B6AD61-1E56-4331-BF97-C29EC5829EF3}" type="presParOf" srcId="{E6B30E83-A4A6-48E3-8DB4-FC2101ECFDD8}" destId="{F0DC24A2-BA06-4A9E-8DA9-679D69ABCD6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1C58E-B1AB-4CDB-85A3-EA9635FBC35C}">
      <dsp:nvSpPr>
        <dsp:cNvPr id="0" name=""/>
        <dsp:cNvSpPr/>
      </dsp:nvSpPr>
      <dsp:spPr>
        <a:xfrm>
          <a:off x="4154119" y="3160775"/>
          <a:ext cx="2296210" cy="148742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Coordination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Facilitation</a:t>
          </a:r>
        </a:p>
      </dsp:txBody>
      <dsp:txXfrm>
        <a:off x="4875656" y="3565305"/>
        <a:ext cx="1541999" cy="1050220"/>
      </dsp:txXfrm>
    </dsp:sp>
    <dsp:sp modelId="{8DA3F2F4-307A-404B-8B35-98B52D496273}">
      <dsp:nvSpPr>
        <dsp:cNvPr id="0" name=""/>
        <dsp:cNvSpPr/>
      </dsp:nvSpPr>
      <dsp:spPr>
        <a:xfrm>
          <a:off x="407669" y="3160775"/>
          <a:ext cx="2296210" cy="148742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Coordination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Facilitation</a:t>
          </a:r>
        </a:p>
      </dsp:txBody>
      <dsp:txXfrm>
        <a:off x="440343" y="3565305"/>
        <a:ext cx="1541999" cy="1050220"/>
      </dsp:txXfrm>
    </dsp:sp>
    <dsp:sp modelId="{8DAFCA02-FA6E-45BB-B593-978A3D3A55BF}">
      <dsp:nvSpPr>
        <dsp:cNvPr id="0" name=""/>
        <dsp:cNvSpPr/>
      </dsp:nvSpPr>
      <dsp:spPr>
        <a:xfrm>
          <a:off x="4154119" y="0"/>
          <a:ext cx="2296210" cy="148742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Coordination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Facilitation</a:t>
          </a:r>
        </a:p>
      </dsp:txBody>
      <dsp:txXfrm>
        <a:off x="4875656" y="32674"/>
        <a:ext cx="1541999" cy="1050220"/>
      </dsp:txXfrm>
    </dsp:sp>
    <dsp:sp modelId="{471141AD-BB53-4CA6-A2A3-33F3199115D0}">
      <dsp:nvSpPr>
        <dsp:cNvPr id="0" name=""/>
        <dsp:cNvSpPr/>
      </dsp:nvSpPr>
      <dsp:spPr>
        <a:xfrm>
          <a:off x="407669" y="0"/>
          <a:ext cx="2296210" cy="148742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Coordination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Facilitation</a:t>
          </a:r>
        </a:p>
      </dsp:txBody>
      <dsp:txXfrm>
        <a:off x="440343" y="32674"/>
        <a:ext cx="1541999" cy="1050220"/>
      </dsp:txXfrm>
    </dsp:sp>
    <dsp:sp modelId="{201C8FAE-0EF9-4B4A-8737-AB76E1F2D63E}">
      <dsp:nvSpPr>
        <dsp:cNvPr id="0" name=""/>
        <dsp:cNvSpPr/>
      </dsp:nvSpPr>
      <dsp:spPr>
        <a:xfrm>
          <a:off x="1369847" y="264947"/>
          <a:ext cx="2012670" cy="2012670"/>
        </a:xfrm>
        <a:prstGeom prst="pieWedg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BW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WaterNet</a:t>
          </a:r>
          <a:endParaRPr lang="en-US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959344" y="854444"/>
        <a:ext cx="1423173" cy="1423173"/>
      </dsp:txXfrm>
    </dsp:sp>
    <dsp:sp modelId="{A5055DF4-782B-438D-AE31-5FA912571A0C}">
      <dsp:nvSpPr>
        <dsp:cNvPr id="0" name=""/>
        <dsp:cNvSpPr/>
      </dsp:nvSpPr>
      <dsp:spPr>
        <a:xfrm rot="5400000">
          <a:off x="3475482" y="264947"/>
          <a:ext cx="2012670" cy="2012670"/>
        </a:xfrm>
        <a:prstGeom prst="pieWedg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MZ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WaterNet</a:t>
          </a:r>
          <a:endParaRPr lang="en-US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3475482" y="854444"/>
        <a:ext cx="1423173" cy="1423173"/>
      </dsp:txXfrm>
    </dsp:sp>
    <dsp:sp modelId="{B2465E8E-7C8C-4BBD-94F8-E5EB21CB90A1}">
      <dsp:nvSpPr>
        <dsp:cNvPr id="0" name=""/>
        <dsp:cNvSpPr/>
      </dsp:nvSpPr>
      <dsp:spPr>
        <a:xfrm rot="10800000">
          <a:off x="3475482" y="2370582"/>
          <a:ext cx="2012670" cy="2012670"/>
        </a:xfrm>
        <a:prstGeom prst="pieWedg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ZW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WaterNet</a:t>
          </a:r>
          <a:endParaRPr lang="en-US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475482" y="2370582"/>
        <a:ext cx="1423173" cy="1423173"/>
      </dsp:txXfrm>
    </dsp:sp>
    <dsp:sp modelId="{AD5B444E-76B8-4F1B-8F7B-DE220BC54801}">
      <dsp:nvSpPr>
        <dsp:cNvPr id="0" name=""/>
        <dsp:cNvSpPr/>
      </dsp:nvSpPr>
      <dsp:spPr>
        <a:xfrm rot="16200000">
          <a:off x="1369847" y="2370582"/>
          <a:ext cx="2012670" cy="2012670"/>
        </a:xfrm>
        <a:prstGeom prst="pieWedg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ZA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Wits</a:t>
          </a:r>
          <a:endParaRPr lang="en-US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1959344" y="2370582"/>
        <a:ext cx="1423173" cy="1423173"/>
      </dsp:txXfrm>
    </dsp:sp>
    <dsp:sp modelId="{4818A95F-43B1-4EB2-9602-8FF98EAE49C9}">
      <dsp:nvSpPr>
        <dsp:cNvPr id="0" name=""/>
        <dsp:cNvSpPr/>
      </dsp:nvSpPr>
      <dsp:spPr>
        <a:xfrm>
          <a:off x="3081547" y="1905762"/>
          <a:ext cx="694905" cy="604266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DC24A2-BA06-4A9E-8DA9-679D69ABCD6F}">
      <dsp:nvSpPr>
        <dsp:cNvPr id="0" name=""/>
        <dsp:cNvSpPr/>
      </dsp:nvSpPr>
      <dsp:spPr>
        <a:xfrm rot="10800000">
          <a:off x="3081547" y="2138172"/>
          <a:ext cx="694905" cy="604266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4E82F16-2477-4016-B01B-A878C34139E9}" type="datetimeFigureOut">
              <a:rPr lang="en-US"/>
              <a:pPr>
                <a:defRPr/>
              </a:pPr>
              <a:t>11/21/2011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2E1F3FD-DAEF-4C08-9245-B2E1C1F6A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81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W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0D696B-EADA-4631-9FD0-16EA26F0487D}" type="slidenum">
              <a:rPr lang="en-Z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Z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98E57-43DD-4E77-8ED8-66BB261CC33B}" type="slidenum">
              <a:rPr lang="en-GB"/>
              <a:pPr/>
              <a:t>7</a:t>
            </a:fld>
            <a:endParaRPr lang="en-GB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1DD07-796F-4B90-9FD7-BAFDD5B91905}" type="slidenum">
              <a:rPr lang="en-GB"/>
              <a:pPr/>
              <a:t>8</a:t>
            </a:fld>
            <a:endParaRPr lang="en-GB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 userDrawn="1"/>
        </p:nvGrpSpPr>
        <p:grpSpPr bwMode="auto">
          <a:xfrm>
            <a:off x="7300913" y="2540000"/>
            <a:ext cx="1747837" cy="4062413"/>
            <a:chOff x="7188033" y="1844823"/>
            <a:chExt cx="1878279" cy="4366046"/>
          </a:xfrm>
        </p:grpSpPr>
        <p:pic>
          <p:nvPicPr>
            <p:cNvPr id="5" name="Picture 2" descr="C:\Users\user\Pictures\2005\Mzingwane\Filabusi 2005\07 Filabusi\DSCN4767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033" y="3336291"/>
              <a:ext cx="1864800" cy="139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user\Pictures\2005\Mzingwane\Filabusi 2005\09 Zhulube\Ms Nomsa Ncube DSCN5225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296" y="1844823"/>
              <a:ext cx="1843200" cy="1382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C:\Users\user\Pictures\2005\Mzingwane\Manama 2005\08 Manama\Mr Siziba DSCN5086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1512" y="4812269"/>
              <a:ext cx="1864800" cy="139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7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37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72100" y="609600"/>
            <a:ext cx="17145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49911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925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dirty="0" smtClean="0"/>
              <a:t>ALUMNI WORKSHOP, HARARE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666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dirty="0" smtClean="0"/>
              <a:t>ALUMNI WORKSHOP, HARARE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044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6453188"/>
            <a:ext cx="4460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55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827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352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981200"/>
            <a:ext cx="3352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7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8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3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67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26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27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AFRICA</a:t>
            </a:r>
            <a:r>
              <a:rPr lang="en-US" sz="1800" baseline="0" dirty="0" smtClean="0">
                <a:solidFill>
                  <a:srgbClr val="FFFFFF"/>
                </a:solidFill>
                <a:latin typeface="Arial" charset="0"/>
              </a:rPr>
              <a:t> ARRAY-IGCP 565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, Wits November </a:t>
            </a:r>
            <a:r>
              <a:rPr lang="en-US" sz="1800" dirty="0">
                <a:solidFill>
                  <a:srgbClr val="FFFFFF"/>
                </a:solidFill>
                <a:latin typeface="Arial" charset="0"/>
              </a:rPr>
              <a:t>2011</a:t>
            </a:r>
          </a:p>
        </p:txBody>
      </p:sp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565150"/>
            <a:ext cx="18462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685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30" name="Picture 2" descr="C:\Users\David\Pictures\Other\logos\CP_Logo_ High Resolution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1628775"/>
            <a:ext cx="1847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17"/>
          <p:cNvGrpSpPr>
            <a:grpSpLocks/>
          </p:cNvGrpSpPr>
          <p:nvPr userDrawn="1"/>
        </p:nvGrpSpPr>
        <p:grpSpPr bwMode="auto">
          <a:xfrm>
            <a:off x="7300913" y="2540000"/>
            <a:ext cx="1747837" cy="4062413"/>
            <a:chOff x="7188033" y="1844823"/>
            <a:chExt cx="1878279" cy="4366046"/>
          </a:xfrm>
        </p:grpSpPr>
        <p:pic>
          <p:nvPicPr>
            <p:cNvPr id="1033" name="Picture 2" descr="C:\Users\user\Pictures\2005\Mzingwane\Filabusi 2005\07 Filabusi\DSCN4767.JPG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033" y="3336291"/>
              <a:ext cx="1864800" cy="139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3" descr="C:\Users\user\Pictures\2005\Mzingwane\Filabusi 2005\09 Zhulube\Ms Nomsa Ncube DSCN5225.JPG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296" y="1844823"/>
              <a:ext cx="1843200" cy="1382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4" descr="C:\Users\user\Pictures\2005\Mzingwane\Manama 2005\08 Manama\Mr Siziba DSCN5086.JPG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1512" y="4812269"/>
              <a:ext cx="1864800" cy="139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7048500" y="2349500"/>
            <a:ext cx="2095500" cy="43561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4" r:id="rId12"/>
    <p:sldLayoutId id="214748400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ebdings" pitchFamily="18" charset="2"/>
        <a:buChar char="&l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457200" y="5992813"/>
            <a:ext cx="6781800" cy="865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0" y="0"/>
            <a:ext cx="6948488" cy="6858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0" y="6350"/>
            <a:ext cx="9144000" cy="3762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565150"/>
            <a:ext cx="18462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400050" y="381000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chemeClr val="bg1"/>
                </a:solidFill>
                <a:latin typeface="Verdana" pitchFamily="34" charset="0"/>
              </a:rPr>
              <a:t>AFRICA ARRAY –IGCP 565</a:t>
            </a:r>
            <a:endParaRPr lang="en-GB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251520" y="1340768"/>
            <a:ext cx="64807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dirty="0" smtClean="0">
                <a:solidFill>
                  <a:schemeClr val="bg1"/>
                </a:solidFill>
                <a:latin typeface="Verdana" pitchFamily="34" charset="0"/>
              </a:rPr>
              <a:t>WaterNet </a:t>
            </a:r>
            <a:r>
              <a:rPr lang="en-GB" sz="3600" b="1" dirty="0">
                <a:solidFill>
                  <a:schemeClr val="bg1"/>
                </a:solidFill>
                <a:latin typeface="Verdana" pitchFamily="34" charset="0"/>
              </a:rPr>
              <a:t>&amp;</a:t>
            </a:r>
            <a:r>
              <a:rPr lang="en-GB" sz="3600" b="1" dirty="0" smtClean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GB" sz="3600" b="1" dirty="0" smtClean="0">
                <a:solidFill>
                  <a:schemeClr val="bg1"/>
                </a:solidFill>
                <a:latin typeface="Verdana" pitchFamily="34" charset="0"/>
              </a:rPr>
              <a:t>Capacity </a:t>
            </a:r>
            <a:r>
              <a:rPr lang="en-GB" sz="3600" b="1" dirty="0" smtClean="0">
                <a:solidFill>
                  <a:schemeClr val="bg1"/>
                </a:solidFill>
                <a:latin typeface="Verdana" pitchFamily="34" charset="0"/>
              </a:rPr>
              <a:t>building in water resources Management in Africa</a:t>
            </a:r>
            <a:endParaRPr lang="en-GB" sz="3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429250"/>
            <a:ext cx="7092950" cy="142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05" name="AutoShape 10"/>
          <p:cNvSpPr>
            <a:spLocks noChangeAspect="1" noChangeArrowheads="1"/>
          </p:cNvSpPr>
          <p:nvPr/>
        </p:nvSpPr>
        <p:spPr bwMode="auto">
          <a:xfrm>
            <a:off x="107950" y="55626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AutoShape 3"/>
          <p:cNvSpPr>
            <a:spLocks noChangeAspect="1" noChangeArrowheads="1" noTextEdit="1"/>
          </p:cNvSpPr>
          <p:nvPr/>
        </p:nvSpPr>
        <p:spPr bwMode="auto">
          <a:xfrm>
            <a:off x="107950" y="55626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Rectangle 6"/>
          <p:cNvSpPr>
            <a:spLocks noChangeArrowheads="1"/>
          </p:cNvSpPr>
          <p:nvPr/>
        </p:nvSpPr>
        <p:spPr bwMode="auto">
          <a:xfrm>
            <a:off x="174625" y="6597650"/>
            <a:ext cx="895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2D4384"/>
                </a:solidFill>
                <a:latin typeface="Arial Narrow" pitchFamily="34" charset="0"/>
              </a:rPr>
              <a:t>WaterNet is a proposed</a:t>
            </a:r>
          </a:p>
          <a:p>
            <a:r>
              <a:rPr lang="en-US" sz="700">
                <a:solidFill>
                  <a:srgbClr val="2D4384"/>
                </a:solidFill>
                <a:latin typeface="Arial Narrow" pitchFamily="34" charset="0"/>
              </a:rPr>
              <a:t>SADC subsidiary institution</a:t>
            </a:r>
            <a:endParaRPr lang="en-US"/>
          </a:p>
        </p:txBody>
      </p:sp>
      <p:pic>
        <p:nvPicPr>
          <p:cNvPr id="410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8"/>
          <a:stretch>
            <a:fillRect/>
          </a:stretch>
        </p:blipFill>
        <p:spPr bwMode="auto">
          <a:xfrm>
            <a:off x="112713" y="5568950"/>
            <a:ext cx="10175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9"/>
          <p:cNvSpPr txBox="1">
            <a:spLocks noChangeArrowheads="1"/>
          </p:cNvSpPr>
          <p:nvPr/>
        </p:nvSpPr>
        <p:spPr bwMode="auto">
          <a:xfrm>
            <a:off x="365964" y="4581128"/>
            <a:ext cx="61722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By Jean-Marie Kileshye Onema, PhD</a:t>
            </a:r>
            <a:endParaRPr lang="en-GB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44824"/>
            <a:ext cx="6858000" cy="4648200"/>
          </a:xfrm>
        </p:spPr>
        <p:txBody>
          <a:bodyPr/>
          <a:lstStyle/>
          <a:p>
            <a:r>
              <a:rPr lang="en-US" sz="2400" dirty="0" smtClean="0"/>
              <a:t>Efficient allocation policies in a dynamic and uncertain hydrologic environment</a:t>
            </a:r>
          </a:p>
          <a:p>
            <a:r>
              <a:rPr lang="en-US" sz="2400" dirty="0" smtClean="0"/>
              <a:t>Balancing ecosystem health with hydropower generation in hydro-power dominated basins</a:t>
            </a:r>
          </a:p>
          <a:p>
            <a:r>
              <a:rPr lang="en-US" sz="2400" dirty="0" smtClean="0"/>
              <a:t>Integration of social and natural systems in enhancing environmental sustainability and</a:t>
            </a:r>
          </a:p>
          <a:p>
            <a:r>
              <a:rPr lang="en-US" sz="2400" dirty="0" smtClean="0"/>
              <a:t>Impact of mining and mineral processing on the environment and human health.</a:t>
            </a:r>
          </a:p>
          <a:p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5466" y="620688"/>
            <a:ext cx="655272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GB" sz="3600" dirty="0" smtClean="0"/>
              <a:t>Collaborative research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069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D9F12D-FC9A-45A8-B449-FC03C5A15E4F}" type="datetime1">
              <a:rPr lang="en-US" smtClean="0"/>
              <a:pPr>
                <a:defRPr/>
              </a:pPr>
              <a:t>11/21/2011</a:t>
            </a:fld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5999BA-AF77-45B3-9BF7-C46D0379B66B}" type="slidenum">
              <a:rPr lang="en-ZW" smtClean="0"/>
              <a:pPr>
                <a:defRPr/>
              </a:pPr>
              <a:t>11</a:t>
            </a:fld>
            <a:endParaRPr lang="en-ZW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23913"/>
            <a:ext cx="581025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 rot="1240764">
            <a:off x="4216293" y="4427360"/>
            <a:ext cx="1344368" cy="3600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>
            <a:off x="2339752" y="1124744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076056" y="2348880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959809" y="2234580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713629" y="5042892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4774177" y="4493080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961756" y="5208077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6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6858000" cy="947192"/>
          </a:xfrm>
        </p:spPr>
        <p:txBody>
          <a:bodyPr/>
          <a:lstStyle/>
          <a:p>
            <a:pPr eaLnBrk="1" hangingPunct="1"/>
            <a:r>
              <a:rPr lang="en-US" dirty="0" smtClean="0"/>
              <a:t>Limpopo BDC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6984776" cy="42052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200" dirty="0" smtClean="0"/>
              <a:t>1. Targeting and scaling </a:t>
            </a:r>
            <a:r>
              <a:rPr lang="en-US" sz="2200" dirty="0" smtClean="0"/>
              <a:t>out—</a:t>
            </a:r>
            <a:r>
              <a:rPr lang="en-US" sz="2200" b="1" dirty="0" smtClean="0"/>
              <a:t>SEI </a:t>
            </a:r>
            <a:r>
              <a:rPr lang="en-US" sz="2200" b="1" dirty="0" smtClean="0">
                <a:solidFill>
                  <a:srgbClr val="C00000"/>
                </a:solidFill>
              </a:rPr>
              <a:t>(Wits, WaterNet, IWMI-SA)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endParaRPr lang="en-US" sz="2200" dirty="0" smtClean="0">
              <a:solidFill>
                <a:srgbClr val="C0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200" dirty="0" smtClean="0"/>
              <a:t>2. Small scale infrastructure: how can it sustainably support smallholder farmers—</a:t>
            </a:r>
            <a:r>
              <a:rPr lang="en-US" sz="2200" b="1" dirty="0" smtClean="0"/>
              <a:t>ARC</a:t>
            </a:r>
            <a:r>
              <a:rPr lang="en-US" sz="2200" dirty="0" smtClean="0"/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200" dirty="0" smtClean="0"/>
              <a:t>3. Farm systems and risk management—</a:t>
            </a:r>
            <a:r>
              <a:rPr lang="en-US" sz="2200" b="1" dirty="0" smtClean="0"/>
              <a:t>ICRISAT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2200" dirty="0" smtClean="0"/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200" dirty="0" smtClean="0"/>
              <a:t>4. Governance- </a:t>
            </a:r>
            <a:r>
              <a:rPr lang="en-US" sz="2200" b="1" dirty="0" smtClean="0">
                <a:solidFill>
                  <a:srgbClr val="C00000"/>
                </a:solidFill>
              </a:rPr>
              <a:t>WATERNET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sz="22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200" dirty="0" smtClean="0"/>
              <a:t>5. Coordination &amp; change: learning for innovation and adaptive </a:t>
            </a:r>
            <a:r>
              <a:rPr lang="en-US" sz="2200" dirty="0" smtClean="0"/>
              <a:t>management—</a:t>
            </a:r>
            <a:r>
              <a:rPr lang="en-US" sz="2200" b="1" dirty="0" smtClean="0"/>
              <a:t>FANRPAN </a:t>
            </a:r>
            <a:r>
              <a:rPr lang="en-US" sz="2200" b="1" dirty="0" smtClean="0">
                <a:solidFill>
                  <a:srgbClr val="C00000"/>
                </a:solidFill>
              </a:rPr>
              <a:t>(WaterNet, GWPSA)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endParaRPr lang="en-US" sz="22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3993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Limpopo map_by type or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214"/>
            <a:ext cx="9144000" cy="48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95298"/>
              </p:ext>
            </p:extLst>
          </p:nvPr>
        </p:nvGraphicFramePr>
        <p:xfrm>
          <a:off x="228600" y="4221088"/>
          <a:ext cx="1315720" cy="134950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3360"/>
                <a:gridCol w="1102360"/>
              </a:tblGrid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ARI or CG Center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Network or RBO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NGO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Private Sector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NARES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0" y="609600"/>
            <a:ext cx="6287616" cy="8751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3200" dirty="0" smtClean="0"/>
              <a:t>CPWF-Limpopo</a:t>
            </a:r>
          </a:p>
        </p:txBody>
      </p:sp>
    </p:spTree>
    <p:extLst>
      <p:ext uri="{BB962C8B-B14F-4D97-AF65-F5344CB8AC3E}">
        <p14:creationId xmlns:p14="http://schemas.microsoft.com/office/powerpoint/2010/main" val="35064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Capacity building-CPWF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71600" y="2636912"/>
            <a:ext cx="5040560" cy="2520280"/>
            <a:chOff x="971600" y="2636912"/>
            <a:chExt cx="5040560" cy="2520280"/>
          </a:xfrm>
        </p:grpSpPr>
        <p:sp>
          <p:nvSpPr>
            <p:cNvPr id="4" name="Rectangle 3"/>
            <p:cNvSpPr/>
            <p:nvPr/>
          </p:nvSpPr>
          <p:spPr>
            <a:xfrm>
              <a:off x="971600" y="2636912"/>
              <a:ext cx="1800200" cy="2520280"/>
            </a:xfrm>
            <a:prstGeom prst="rect">
              <a:avLst/>
            </a:prstGeom>
            <a:ln w="952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Global</a:t>
              </a:r>
            </a:p>
            <a:p>
              <a:pPr marL="342900" indent="-342900" algn="just">
                <a:buFont typeface="Arial" pitchFamily="34" charset="0"/>
                <a:buChar char="•"/>
              </a:pPr>
              <a:r>
                <a:rPr lang="en-US" sz="2000" dirty="0" smtClean="0"/>
                <a:t>Andes</a:t>
              </a:r>
            </a:p>
            <a:p>
              <a:pPr marL="342900" indent="-342900" algn="just">
                <a:buFont typeface="Arial" pitchFamily="34" charset="0"/>
                <a:buChar char="•"/>
              </a:pPr>
              <a:r>
                <a:rPr lang="en-US" sz="2000" dirty="0" smtClean="0"/>
                <a:t>Ganges</a:t>
              </a:r>
            </a:p>
            <a:p>
              <a:pPr marL="342900" indent="-342900" algn="just">
                <a:buFont typeface="Arial" pitchFamily="34" charset="0"/>
                <a:buChar char="•"/>
              </a:pPr>
              <a:r>
                <a:rPr lang="en-US" sz="2000" dirty="0" smtClean="0"/>
                <a:t>Limpopo</a:t>
              </a:r>
            </a:p>
            <a:p>
              <a:pPr marL="342900" indent="-342900" algn="just">
                <a:buFont typeface="Arial" pitchFamily="34" charset="0"/>
                <a:buChar char="•"/>
              </a:pPr>
              <a:r>
                <a:rPr lang="en-US" sz="2000" dirty="0" smtClean="0"/>
                <a:t>Mekong</a:t>
              </a:r>
            </a:p>
            <a:p>
              <a:pPr marL="342900" indent="-342900" algn="just">
                <a:buFont typeface="Arial" pitchFamily="34" charset="0"/>
                <a:buChar char="•"/>
              </a:pPr>
              <a:r>
                <a:rPr lang="en-US" sz="2000" dirty="0" smtClean="0"/>
                <a:t>Nile</a:t>
              </a:r>
            </a:p>
            <a:p>
              <a:pPr marL="342900" indent="-342900" algn="just">
                <a:buFont typeface="Arial" pitchFamily="34" charset="0"/>
                <a:buChar char="•"/>
              </a:pPr>
              <a:r>
                <a:rPr lang="en-US" sz="2000" dirty="0" smtClean="0"/>
                <a:t>Volta</a:t>
              </a:r>
              <a:endParaRPr lang="en-US" sz="2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71800" y="2636912"/>
              <a:ext cx="1656184" cy="252028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Basin</a:t>
              </a:r>
            </a:p>
            <a:p>
              <a:pPr marL="342900" indent="-342900" algn="ctr">
                <a:buFont typeface="Arial" pitchFamily="34" charset="0"/>
                <a:buChar char="•"/>
              </a:pPr>
              <a:r>
                <a:rPr lang="en-US" dirty="0" smtClean="0"/>
                <a:t>LM1</a:t>
              </a:r>
            </a:p>
            <a:p>
              <a:pPr marL="342900" indent="-342900" algn="ctr">
                <a:buFont typeface="Arial" pitchFamily="34" charset="0"/>
                <a:buChar char="•"/>
              </a:pPr>
              <a:r>
                <a:rPr lang="en-US" dirty="0" smtClean="0"/>
                <a:t>LM2</a:t>
              </a:r>
            </a:p>
            <a:p>
              <a:pPr marL="342900" indent="-342900" algn="ctr">
                <a:buFont typeface="Arial" pitchFamily="34" charset="0"/>
                <a:buChar char="•"/>
              </a:pPr>
              <a:r>
                <a:rPr lang="en-US" dirty="0" smtClean="0"/>
                <a:t>LM3</a:t>
              </a:r>
            </a:p>
            <a:p>
              <a:pPr marL="342900" indent="-342900" algn="ctr">
                <a:buFont typeface="Arial" pitchFamily="34" charset="0"/>
                <a:buChar char="•"/>
              </a:pPr>
              <a:r>
                <a:rPr lang="en-US" dirty="0" smtClean="0"/>
                <a:t>LM4</a:t>
              </a:r>
            </a:p>
            <a:p>
              <a:pPr marL="342900" indent="-342900" algn="ctr">
                <a:buFont typeface="Arial" pitchFamily="34" charset="0"/>
                <a:buChar char="•"/>
              </a:pPr>
              <a:r>
                <a:rPr lang="en-US" dirty="0" smtClean="0"/>
                <a:t>LM5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27984" y="2636912"/>
              <a:ext cx="1584176" cy="25202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Project</a:t>
              </a:r>
            </a:p>
            <a:p>
              <a:pPr algn="ctr"/>
              <a:endParaRPr lang="en-US" b="1" dirty="0"/>
            </a:p>
          </p:txBody>
        </p:sp>
      </p:grpSp>
      <p:sp>
        <p:nvSpPr>
          <p:cNvPr id="8" name="Curved Down Arrow 7"/>
          <p:cNvSpPr/>
          <p:nvPr/>
        </p:nvSpPr>
        <p:spPr>
          <a:xfrm>
            <a:off x="1871700" y="1988840"/>
            <a:ext cx="1728192" cy="648072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3923928" y="1988840"/>
            <a:ext cx="1728192" cy="648072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10800000">
            <a:off x="3671900" y="5157192"/>
            <a:ext cx="1620180" cy="57606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10800000">
            <a:off x="1655676" y="5157192"/>
            <a:ext cx="1620180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112" r="33392" b="8022"/>
          <a:stretch>
            <a:fillRect/>
          </a:stretch>
        </p:blipFill>
        <p:spPr bwMode="auto">
          <a:xfrm>
            <a:off x="26988" y="0"/>
            <a:ext cx="7745412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C:\Users\David\Pictures\Other\logos\CP_Logo_ High Res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6096000"/>
            <a:ext cx="18256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5867400" y="3484563"/>
            <a:ext cx="1345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b="1" dirty="0" smtClean="0"/>
              <a:t>L2, L4: </a:t>
            </a:r>
            <a:r>
              <a:rPr lang="en-GB" sz="1100" dirty="0" err="1"/>
              <a:t>Mabalane</a:t>
            </a:r>
            <a:endParaRPr lang="en-GB" sz="1200" dirty="0"/>
          </a:p>
        </p:txBody>
      </p:sp>
      <p:sp>
        <p:nvSpPr>
          <p:cNvPr id="17416" name="TextBox 2"/>
          <p:cNvSpPr txBox="1">
            <a:spLocks noChangeArrowheads="1"/>
          </p:cNvSpPr>
          <p:nvPr/>
        </p:nvSpPr>
        <p:spPr bwMode="auto">
          <a:xfrm>
            <a:off x="762000" y="40386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=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3697288" y="2833688"/>
            <a:ext cx="72648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100" dirty="0" err="1" smtClean="0"/>
              <a:t>Lambani</a:t>
            </a:r>
            <a:endParaRPr lang="en-GB" sz="1200" dirty="0"/>
          </a:p>
        </p:txBody>
      </p:sp>
      <p:sp>
        <p:nvSpPr>
          <p:cNvPr id="17418" name="TextBox 2"/>
          <p:cNvSpPr txBox="1">
            <a:spLocks noChangeArrowheads="1"/>
          </p:cNvSpPr>
          <p:nvPr/>
        </p:nvSpPr>
        <p:spPr bwMode="auto">
          <a:xfrm>
            <a:off x="3878263" y="421163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=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258866" y="1695291"/>
            <a:ext cx="9845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b="1" dirty="0" smtClean="0"/>
              <a:t>L4: </a:t>
            </a:r>
            <a:r>
              <a:rPr lang="en-GB" sz="1100" dirty="0" err="1" smtClean="0"/>
              <a:t>Gwanda</a:t>
            </a:r>
            <a:endParaRPr lang="en-GB" sz="1200" dirty="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596298" y="1052736"/>
            <a:ext cx="827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b="1" dirty="0" smtClean="0"/>
              <a:t>L4: </a:t>
            </a:r>
            <a:r>
              <a:rPr lang="en-GB" sz="1100" dirty="0" err="1" smtClean="0"/>
              <a:t>Insiza</a:t>
            </a:r>
            <a:endParaRPr lang="en-GB" sz="1200" dirty="0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195736" y="2492896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b="1" dirty="0" smtClean="0"/>
              <a:t>L4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5363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cases- LM1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51478"/>
              </p:ext>
            </p:extLst>
          </p:nvPr>
        </p:nvGraphicFramePr>
        <p:xfrm>
          <a:off x="228600" y="1981200"/>
          <a:ext cx="6858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6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38" y="0"/>
            <a:ext cx="6899275" cy="7143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400" dirty="0" smtClean="0">
                <a:solidFill>
                  <a:srgbClr val="04617B"/>
                </a:solidFill>
              </a:rPr>
              <a:t>Approach</a:t>
            </a:r>
            <a:endParaRPr lang="en-US" sz="2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111125"/>
            <a:ext cx="7842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Date Placeholder 4"/>
          <p:cNvSpPr>
            <a:spLocks noGrp="1"/>
          </p:cNvSpPr>
          <p:nvPr>
            <p:ph type="dt" sz="quarter" idx="4294967295"/>
          </p:nvPr>
        </p:nvSpPr>
        <p:spPr bwMode="auto">
          <a:xfrm>
            <a:off x="214313" y="6500813"/>
            <a:ext cx="928687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/>
              <a:t>01/07/2011</a:t>
            </a:r>
            <a:endParaRPr lang="en-US" smtClean="0"/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492875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/>
              <a:t>Slide </a:t>
            </a:r>
            <a:fld id="{2E0E5553-0E42-4D14-AA5E-712C33AC01E7}" type="slidenum">
              <a:rPr lang="en-US" sz="14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400" smtClean="0"/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5572125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492875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prstClr val="black"/>
                </a:solidFill>
              </a:rPr>
              <a:t>lide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fld id="{C0E6115F-81B8-4BBD-96E8-3F5BE477D174}" type="slidenum">
              <a:rPr lang="en-US" sz="14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438" y="-785813"/>
            <a:ext cx="8001000" cy="12144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 smtClean="0"/>
              <a:t>Results: Final number of characterised small reservoirs</a:t>
            </a:r>
            <a:endParaRPr lang="en-US" sz="2400" b="1" dirty="0"/>
          </a:p>
        </p:txBody>
      </p:sp>
      <p:pic>
        <p:nvPicPr>
          <p:cNvPr id="2765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/>
          <a:stretch>
            <a:fillRect/>
          </a:stretch>
        </p:blipFill>
        <p:spPr bwMode="auto">
          <a:xfrm>
            <a:off x="23813" y="485775"/>
            <a:ext cx="5572125" cy="6215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524500" y="571500"/>
            <a:ext cx="3619500" cy="46474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300" b="1" dirty="0">
                <a:solidFill>
                  <a:srgbClr val="FF66CC"/>
                </a:solidFill>
                <a:latin typeface="Calibri"/>
              </a:rPr>
              <a:t>256 small reservoirs </a:t>
            </a:r>
            <a:r>
              <a:rPr lang="en-GB" sz="2300" b="1" dirty="0">
                <a:solidFill>
                  <a:prstClr val="black"/>
                </a:solidFill>
                <a:latin typeface="Calibri"/>
              </a:rPr>
              <a:t>in the district</a:t>
            </a:r>
            <a:r>
              <a:rPr lang="en-GB" sz="2300" dirty="0">
                <a:solidFill>
                  <a:prstClr val="black"/>
                </a:solidFill>
                <a:latin typeface="Calibri"/>
              </a:rPr>
              <a:t>: relatively </a:t>
            </a:r>
            <a:r>
              <a:rPr lang="en-GB" sz="2300" b="1" dirty="0">
                <a:solidFill>
                  <a:prstClr val="black"/>
                </a:solidFill>
                <a:latin typeface="Calibri"/>
              </a:rPr>
              <a:t>high number compared to records held by DDF (149), RDC (154), </a:t>
            </a:r>
            <a:endParaRPr lang="en-GB" sz="2300" dirty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300" dirty="0" smtClean="0">
                <a:solidFill>
                  <a:prstClr val="black"/>
                </a:solidFill>
                <a:latin typeface="Calibri"/>
              </a:rPr>
              <a:t>68% (174) likely to dry up before the next season.</a:t>
            </a:r>
          </a:p>
          <a:p>
            <a:pPr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  <a:latin typeface="Calibri"/>
              </a:rPr>
              <a:t>a threshold of 52,222m3 was calculated as the minimum size below which a reservoir is likely to dry up before next </a:t>
            </a:r>
            <a:r>
              <a:rPr lang="en-US" sz="2300" dirty="0" smtClean="0">
                <a:solidFill>
                  <a:prstClr val="black"/>
                </a:solidFill>
                <a:latin typeface="Calibri"/>
              </a:rPr>
              <a:t>rains.</a:t>
            </a:r>
            <a:endParaRPr lang="en-US" sz="2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28750" y="857250"/>
            <a:ext cx="2500313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28750" y="3929063"/>
            <a:ext cx="2500313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79375" y="2857500"/>
            <a:ext cx="1857375" cy="193833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white"/>
                </a:solidFill>
                <a:latin typeface="Calibri"/>
              </a:rPr>
              <a:t>Require catchment protection interventions to ensure sustainability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77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Funded by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Netherlands Ministry of Development Cooperation </a:t>
            </a:r>
          </a:p>
          <a:p>
            <a:r>
              <a:rPr lang="en-GB" smtClean="0"/>
              <a:t>Special Projects (led by Trust or led by members)</a:t>
            </a:r>
          </a:p>
          <a:p>
            <a:r>
              <a:rPr lang="en-GB" smtClean="0"/>
              <a:t>Swedish International Development Cooperation Agency (ends 2011)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7" t="11726" r="10365" b="8817"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7" t="11726" r="63048" b="76520"/>
          <a:stretch>
            <a:fillRect/>
          </a:stretch>
        </p:blipFill>
        <p:spPr bwMode="auto">
          <a:xfrm>
            <a:off x="0" y="1700213"/>
            <a:ext cx="205105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7" t="11726" r="63048" b="76520"/>
          <a:stretch>
            <a:fillRect/>
          </a:stretch>
        </p:blipFill>
        <p:spPr bwMode="auto">
          <a:xfrm>
            <a:off x="7092950" y="1617663"/>
            <a:ext cx="2051050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7" t="11726" r="63048" b="76520"/>
          <a:stretch>
            <a:fillRect/>
          </a:stretch>
        </p:blipFill>
        <p:spPr bwMode="auto">
          <a:xfrm>
            <a:off x="2771775" y="476250"/>
            <a:ext cx="35290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7" t="11726" r="63048" b="76520"/>
          <a:stretch>
            <a:fillRect/>
          </a:stretch>
        </p:blipFill>
        <p:spPr bwMode="auto">
          <a:xfrm>
            <a:off x="468313" y="5013325"/>
            <a:ext cx="176371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7" t="11726" r="63048" b="76520"/>
          <a:stretch>
            <a:fillRect/>
          </a:stretch>
        </p:blipFill>
        <p:spPr bwMode="auto">
          <a:xfrm>
            <a:off x="2924175" y="628650"/>
            <a:ext cx="35290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" name="TextBox 1"/>
          <p:cNvSpPr txBox="1">
            <a:spLocks noChangeArrowheads="1"/>
          </p:cNvSpPr>
          <p:nvPr/>
        </p:nvSpPr>
        <p:spPr bwMode="auto">
          <a:xfrm>
            <a:off x="2587625" y="6194425"/>
            <a:ext cx="396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b="1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Southern Africa regional</a:t>
            </a:r>
          </a:p>
        </p:txBody>
      </p:sp>
      <p:pic>
        <p:nvPicPr>
          <p:cNvPr id="122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7" t="11726" r="63048" b="76520"/>
          <a:stretch>
            <a:fillRect/>
          </a:stretch>
        </p:blipFill>
        <p:spPr bwMode="auto">
          <a:xfrm>
            <a:off x="7235825" y="4625975"/>
            <a:ext cx="17637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0" name="TextBox 1"/>
          <p:cNvSpPr txBox="1">
            <a:spLocks noChangeArrowheads="1"/>
          </p:cNvSpPr>
          <p:nvPr/>
        </p:nvSpPr>
        <p:spPr bwMode="auto">
          <a:xfrm>
            <a:off x="2440555" y="676275"/>
            <a:ext cx="396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b="1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CPWF-L5</a:t>
            </a:r>
            <a:endParaRPr lang="en-GB" b="1" dirty="0">
              <a:solidFill>
                <a:srgbClr val="000000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2301" name="TextBox 1"/>
          <p:cNvSpPr txBox="1">
            <a:spLocks noChangeArrowheads="1"/>
          </p:cNvSpPr>
          <p:nvPr/>
        </p:nvSpPr>
        <p:spPr bwMode="auto">
          <a:xfrm>
            <a:off x="7048500" y="495300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b="1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IGCP565</a:t>
            </a:r>
          </a:p>
          <a:p>
            <a:pPr algn="ctr" eaLnBrk="1" hangingPunct="1"/>
            <a:r>
              <a:rPr lang="en-GB" b="1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Tools for WRM</a:t>
            </a:r>
          </a:p>
        </p:txBody>
      </p:sp>
      <p:sp>
        <p:nvSpPr>
          <p:cNvPr id="12302" name="TextBox 1"/>
          <p:cNvSpPr txBox="1">
            <a:spLocks noChangeArrowheads="1"/>
          </p:cNvSpPr>
          <p:nvPr/>
        </p:nvSpPr>
        <p:spPr bwMode="auto">
          <a:xfrm>
            <a:off x="0" y="1947863"/>
            <a:ext cx="2232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b="1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SADC-EAC</a:t>
            </a:r>
          </a:p>
          <a:p>
            <a:pPr algn="ctr" eaLnBrk="1" hangingPunct="1"/>
            <a:r>
              <a:rPr lang="en-GB" b="1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Large water infrastructure</a:t>
            </a:r>
          </a:p>
        </p:txBody>
      </p:sp>
      <p:sp>
        <p:nvSpPr>
          <p:cNvPr id="12303" name="TextBox 1"/>
          <p:cNvSpPr txBox="1">
            <a:spLocks noChangeArrowheads="1"/>
          </p:cNvSpPr>
          <p:nvPr/>
        </p:nvSpPr>
        <p:spPr bwMode="auto">
          <a:xfrm>
            <a:off x="233363" y="4994275"/>
            <a:ext cx="2232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b="1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Water economics training</a:t>
            </a:r>
          </a:p>
        </p:txBody>
      </p:sp>
      <p:pic>
        <p:nvPicPr>
          <p:cNvPr id="12304" name="Picture 1" descr="sadc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527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TextBox 1"/>
          <p:cNvSpPr txBox="1">
            <a:spLocks noChangeArrowheads="1"/>
          </p:cNvSpPr>
          <p:nvPr/>
        </p:nvSpPr>
        <p:spPr bwMode="auto">
          <a:xfrm>
            <a:off x="7092950" y="1989138"/>
            <a:ext cx="198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b="1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DEWFORA</a:t>
            </a:r>
          </a:p>
        </p:txBody>
      </p:sp>
    </p:spTree>
    <p:extLst>
      <p:ext uri="{BB962C8B-B14F-4D97-AF65-F5344CB8AC3E}">
        <p14:creationId xmlns:p14="http://schemas.microsoft.com/office/powerpoint/2010/main" val="28610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016" y="2348880"/>
            <a:ext cx="4320480" cy="43204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84175" indent="-384175" algn="just">
              <a:lnSpc>
                <a:spcPct val="90000"/>
              </a:lnSpc>
            </a:pPr>
            <a:r>
              <a:rPr lang="en-US" sz="2400" dirty="0" smtClean="0"/>
              <a:t>WaterNet is a </a:t>
            </a:r>
            <a:r>
              <a:rPr lang="en-US" sz="2400" dirty="0" smtClean="0">
                <a:solidFill>
                  <a:srgbClr val="2B9E18"/>
                </a:solidFill>
              </a:rPr>
              <a:t>partnership </a:t>
            </a:r>
            <a:r>
              <a:rPr lang="en-US" sz="2400" dirty="0" smtClean="0"/>
              <a:t>of training institutions, research institutions, universities &amp; practitioners in the water sector in Southern Africa</a:t>
            </a:r>
          </a:p>
          <a:p>
            <a:pPr marL="384175" indent="-384175" algn="just">
              <a:lnSpc>
                <a:spcPct val="90000"/>
              </a:lnSpc>
            </a:pPr>
            <a:endParaRPr lang="en-US" sz="2400" dirty="0" smtClean="0"/>
          </a:p>
          <a:p>
            <a:pPr marL="384175" indent="-384175" algn="just">
              <a:lnSpc>
                <a:spcPct val="90000"/>
              </a:lnSpc>
            </a:pPr>
            <a:r>
              <a:rPr lang="en-US" sz="2400" dirty="0" smtClean="0"/>
              <a:t>We seek to build human &amp; institutional capacity in Integrated Water Resources Management</a:t>
            </a:r>
          </a:p>
        </p:txBody>
      </p:sp>
      <p:pic>
        <p:nvPicPr>
          <p:cNvPr id="5132" name="Picture 12" descr="V:\Diana\network manag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572000" cy="3429000"/>
          </a:xfrm>
          <a:prstGeom prst="rect">
            <a:avLst/>
          </a:prstGeom>
          <a:noFill/>
          <a:ln>
            <a:noFill/>
          </a:ln>
          <a:effectLst>
            <a:outerShdw dist="99190" dir="19211666" algn="ctr" rotWithShape="0">
              <a:srgbClr val="FFFF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2296D37-93E0-40B4-95F2-88DA9D5F51E1}" type="datetime1">
              <a:rPr lang="en-US"/>
              <a:pPr>
                <a:defRPr/>
              </a:pPr>
              <a:t>11/21/2011</a:t>
            </a:fld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8036BC-3D48-4C96-BDC9-18EEB1311E3F}" type="slidenum">
              <a:rPr lang="en-ZW" smtClean="0"/>
              <a:pPr>
                <a:defRPr/>
              </a:pPr>
              <a:t>2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4951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Conclusion and way forward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Capacity development in Water Resources Management still needed in the SADC region and beyond</a:t>
            </a:r>
          </a:p>
          <a:p>
            <a:r>
              <a:rPr lang="en-US" dirty="0"/>
              <a:t>Africa array and IGCP 565 to be platform for further collaboration in capacity development in </a:t>
            </a:r>
            <a:r>
              <a:rPr lang="en-US" dirty="0" smtClean="0"/>
              <a:t>WRM SSN.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5" y="581000"/>
            <a:ext cx="487729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1"/>
            <a:ext cx="5119999" cy="38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5940152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1052736"/>
            <a:ext cx="334786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Thank-you</a:t>
            </a:r>
          </a:p>
        </p:txBody>
      </p:sp>
    </p:spTree>
    <p:extLst>
      <p:ext uri="{BB962C8B-B14F-4D97-AF65-F5344CB8AC3E}">
        <p14:creationId xmlns:p14="http://schemas.microsoft.com/office/powerpoint/2010/main" val="7709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76056" y="1600200"/>
            <a:ext cx="3962400" cy="49251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Capacity building network in IWRM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Founded in 1999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A strategic program of the SADC Water Sector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Links with other networks through affiliation with Cap-Net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72 member institutions from 16 countries in East and Southern Africa</a:t>
            </a:r>
            <a:endParaRPr lang="en-GB" sz="2400" dirty="0" smtClean="0">
              <a:latin typeface="Arial" charset="0"/>
              <a:cs typeface="Arial" charset="0"/>
            </a:endParaRPr>
          </a:p>
        </p:txBody>
      </p:sp>
      <p:pic>
        <p:nvPicPr>
          <p:cNvPr id="2052" name="Picture 6" descr="Final option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9"/>
          <a:stretch/>
        </p:blipFill>
        <p:spPr bwMode="auto">
          <a:xfrm>
            <a:off x="0" y="540326"/>
            <a:ext cx="4922838" cy="63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148064" y="457200"/>
            <a:ext cx="3995936" cy="109959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dirty="0">
                <a:solidFill>
                  <a:schemeClr val="tx2"/>
                </a:solidFill>
              </a:rPr>
              <a:t>The Network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D53D1B-9B14-4159-916F-6196CA143B8E}" type="datetime1">
              <a:rPr lang="en-US"/>
              <a:pPr>
                <a:defRPr/>
              </a:pPr>
              <a:t>11/21/2011</a:t>
            </a:fld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4001B7-8544-40B8-A082-0405D0287C3D}" type="slidenum">
              <a:rPr lang="en-ZW" smtClean="0"/>
              <a:pPr>
                <a:defRPr/>
              </a:pPr>
              <a:t>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807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609600"/>
            <a:ext cx="6287616" cy="8751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Vision &amp; Mission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59412" y="1502993"/>
            <a:ext cx="658885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dirty="0" smtClean="0">
                <a:latin typeface="Arial" charset="0"/>
                <a:cs typeface="Arial" charset="0"/>
              </a:rPr>
              <a:t>“equitable and sustainable utilisation of water for social, environmental justice, economic integration and economic benefit for present and future generations in Southern Africa.”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3722256"/>
            <a:ext cx="648072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dirty="0" smtClean="0">
                <a:latin typeface="Arial" charset="0"/>
                <a:cs typeface="Arial" charset="0"/>
              </a:rPr>
              <a:t>To enhance regional capacity in Integrated Water Resources Management through training, education, research and outreach by sharing the complementary expertise of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0243" name="Text Placeholder 7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en-ZW" smtClean="0"/>
          </a:p>
        </p:txBody>
      </p:sp>
      <p:sp>
        <p:nvSpPr>
          <p:cNvPr id="10244" name="Text Placeholder 9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en-ZW" smtClean="0"/>
          </a:p>
        </p:txBody>
      </p:sp>
      <p:sp>
        <p:nvSpPr>
          <p:cNvPr id="10245" name="Content Placeholder 8"/>
          <p:cNvSpPr>
            <a:spLocks noGrp="1"/>
          </p:cNvSpPr>
          <p:nvPr>
            <p:ph sz="quarter" idx="2"/>
          </p:nvPr>
        </p:nvSpPr>
        <p:spPr>
          <a:xfrm>
            <a:off x="17481" y="2155613"/>
            <a:ext cx="4497388" cy="4495800"/>
          </a:xfrm>
        </p:spPr>
        <p:txBody>
          <a:bodyPr/>
          <a:lstStyle/>
          <a:p>
            <a:r>
              <a:rPr lang="en-ZW" sz="2800" dirty="0" smtClean="0"/>
              <a:t>Hosted by 6 universities since 2002</a:t>
            </a:r>
          </a:p>
          <a:p>
            <a:r>
              <a:rPr lang="en-ZW" sz="2800" dirty="0" smtClean="0"/>
              <a:t>Guest lecturers drawn from regional &amp; international institutions</a:t>
            </a:r>
          </a:p>
          <a:p>
            <a:r>
              <a:rPr lang="en-ZW" sz="2800" dirty="0" smtClean="0"/>
              <a:t> Active Alumni Association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95536" y="548680"/>
            <a:ext cx="8640960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flatTx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sz="1600" b="1" dirty="0">
              <a:solidFill>
                <a:srgbClr val="FFFF99"/>
              </a:solidFill>
              <a:latin typeface="Arial Unicode MS" pitchFamily="34" charset="-128"/>
            </a:endParaRP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defRPr/>
            </a:pPr>
            <a:endParaRPr lang="en-ZA" sz="2200" b="1" dirty="0">
              <a:solidFill>
                <a:srgbClr val="FFFF99"/>
              </a:solidFill>
              <a:latin typeface="Arial Unicode MS" pitchFamily="34" charset="-128"/>
            </a:endParaRP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ZA" sz="3600" b="1" dirty="0">
                <a:solidFill>
                  <a:srgbClr val="000000"/>
                </a:solidFill>
                <a:latin typeface="Arial Unicode MS" pitchFamily="34" charset="-128"/>
              </a:rPr>
              <a:t>Regional Masters Program in IWRM</a:t>
            </a:r>
            <a:endParaRPr lang="en-US" sz="3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0247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6113" y="1988840"/>
            <a:ext cx="4706937" cy="4716760"/>
          </a:xfrm>
          <a:noFill/>
        </p:spPr>
      </p:pic>
      <p:sp>
        <p:nvSpPr>
          <p:cNvPr id="12" name="Date Placeholder 11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4C0812-7ED5-4269-BB58-EF0570C8A783}" type="datetime1">
              <a:rPr lang="en-US"/>
              <a:pPr>
                <a:defRPr/>
              </a:pPr>
              <a:t>11/21/2011</a:t>
            </a:fld>
            <a:endParaRPr lang="en-ZW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FB1AF2-AB24-462C-AED4-DCC10166A1C0}" type="slidenum">
              <a:rPr lang="en-ZW" smtClean="0"/>
              <a:pPr>
                <a:defRPr/>
              </a:pPr>
              <a:t>5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5847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en-ZA" smtClean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en-ZA" smtClean="0"/>
          </a:p>
        </p:txBody>
      </p:sp>
      <p:sp>
        <p:nvSpPr>
          <p:cNvPr id="11268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en-ZA" smtClean="0"/>
          </a:p>
        </p:txBody>
      </p:sp>
      <p:sp>
        <p:nvSpPr>
          <p:cNvPr id="1126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endParaRPr lang="en-ZA" smtClean="0"/>
          </a:p>
        </p:txBody>
      </p:sp>
      <p:sp>
        <p:nvSpPr>
          <p:cNvPr id="1127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endParaRPr lang="en-ZA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4294967295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690588-66CB-4350-B7D3-040D3CF6D63A}" type="datetime1">
              <a:rPr lang="en-US" smtClean="0"/>
              <a:pPr>
                <a:defRPr/>
              </a:pPr>
              <a:t>11/21/2011</a:t>
            </a:fld>
            <a:endParaRPr lang="en-Z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ACD76A-8F7B-4C4C-A1BD-C903D0577DE2}" type="slidenum">
              <a:rPr lang="en-ZW" smtClean="0"/>
              <a:pPr>
                <a:defRPr/>
              </a:pPr>
              <a:t>6</a:t>
            </a:fld>
            <a:endParaRPr lang="en-ZW"/>
          </a:p>
        </p:txBody>
      </p: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7944" y="2492896"/>
            <a:ext cx="1058416" cy="35283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18890619">
            <a:off x="277122" y="1502424"/>
            <a:ext cx="2698748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OVER 300 graduates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861177"/>
              </p:ext>
            </p:extLst>
          </p:nvPr>
        </p:nvGraphicFramePr>
        <p:xfrm>
          <a:off x="251521" y="1196752"/>
          <a:ext cx="7056784" cy="482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4291514" y="5837066"/>
            <a:ext cx="2800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out 10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03648" y="620688"/>
            <a:ext cx="5616624" cy="542764"/>
          </a:xfrm>
          <a:prstGeom prst="rect">
            <a:avLst/>
          </a:prstGeom>
        </p:spPr>
        <p:txBody>
          <a:bodyPr vert="horz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dirty="0" smtClean="0"/>
              <a:t>Waternet </a:t>
            </a:r>
            <a:r>
              <a:rPr lang="en-GB" dirty="0" err="1" smtClean="0"/>
              <a:t>Msc</a:t>
            </a:r>
            <a:r>
              <a:rPr lang="en-GB" dirty="0" smtClean="0"/>
              <a:t> Applications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44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99792" y="476672"/>
            <a:ext cx="3312368" cy="720080"/>
          </a:xfrm>
        </p:spPr>
        <p:txBody>
          <a:bodyPr/>
          <a:lstStyle/>
          <a:p>
            <a:r>
              <a:rPr lang="en-GB" dirty="0" smtClean="0"/>
              <a:t>Trainings</a:t>
            </a:r>
            <a:endParaRPr lang="en-GB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43272" y="1412388"/>
            <a:ext cx="815340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dirty="0">
                <a:solidFill>
                  <a:srgbClr val="0A6CA8"/>
                </a:solidFill>
              </a:rPr>
              <a:t>WaterNet develops and organizes regional short professional courses that </a:t>
            </a:r>
            <a:r>
              <a:rPr lang="en-US" sz="2800" dirty="0" smtClean="0">
                <a:solidFill>
                  <a:srgbClr val="0A6CA8"/>
                </a:solidFill>
              </a:rPr>
              <a:t>synthesize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sz="2800" dirty="0">
              <a:solidFill>
                <a:srgbClr val="0A6CA8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83231" y="2564904"/>
            <a:ext cx="8229600" cy="1872208"/>
          </a:xfrm>
        </p:spPr>
        <p:txBody>
          <a:bodyPr/>
          <a:lstStyle/>
          <a:p>
            <a:r>
              <a:rPr lang="en-US" sz="2800" dirty="0" smtClean="0">
                <a:solidFill>
                  <a:srgbClr val="2B9E18"/>
                </a:solidFill>
              </a:rPr>
              <a:t>Best available research</a:t>
            </a:r>
          </a:p>
          <a:p>
            <a:r>
              <a:rPr lang="en-US" sz="2800" dirty="0" smtClean="0">
                <a:solidFill>
                  <a:srgbClr val="2B9E18"/>
                </a:solidFill>
              </a:rPr>
              <a:t>Local knowledge</a:t>
            </a:r>
          </a:p>
          <a:p>
            <a:r>
              <a:rPr lang="en-US" sz="2800" dirty="0" smtClean="0">
                <a:solidFill>
                  <a:srgbClr val="2B9E18"/>
                </a:solidFill>
              </a:rPr>
              <a:t>On-the-Ground experience</a:t>
            </a:r>
          </a:p>
          <a:p>
            <a:endParaRPr lang="en-US" sz="2400" dirty="0" smtClean="0">
              <a:solidFill>
                <a:srgbClr val="2B9E18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835696" y="4725144"/>
            <a:ext cx="49685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0A6CA8"/>
                </a:solidFill>
              </a:rPr>
              <a:t>Then, adaptation and replication at local country level is done</a:t>
            </a:r>
            <a:r>
              <a:rPr lang="en-US" sz="2400" dirty="0" smtClean="0">
                <a:solidFill>
                  <a:srgbClr val="0A6CA8"/>
                </a:solidFill>
              </a:rPr>
              <a:t>. To date over 35 courses have been delivered to more than 1000 participants.</a:t>
            </a:r>
            <a:endParaRPr lang="en-US" sz="2400" dirty="0">
              <a:solidFill>
                <a:srgbClr val="0A6C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892" y="1772816"/>
            <a:ext cx="6858000" cy="4648200"/>
          </a:xfrm>
        </p:spPr>
        <p:txBody>
          <a:bodyPr/>
          <a:lstStyle/>
          <a:p>
            <a:r>
              <a:rPr lang="en-US" sz="2800" dirty="0"/>
              <a:t>Agricultural land and water management for poverty alleviation</a:t>
            </a:r>
          </a:p>
          <a:p>
            <a:r>
              <a:rPr lang="en-US" sz="2800" dirty="0" smtClean="0"/>
              <a:t>Hydrological </a:t>
            </a:r>
            <a:r>
              <a:rPr lang="en-US" sz="2800" dirty="0"/>
              <a:t>processes</a:t>
            </a:r>
          </a:p>
          <a:p>
            <a:r>
              <a:rPr lang="en-US" sz="2800" dirty="0" smtClean="0"/>
              <a:t>Socio-economic </a:t>
            </a:r>
            <a:r>
              <a:rPr lang="en-US" sz="2800" dirty="0"/>
              <a:t>aspects of water allocation at river basin scale</a:t>
            </a:r>
          </a:p>
          <a:p>
            <a:r>
              <a:rPr lang="en-US" sz="2800" dirty="0" smtClean="0"/>
              <a:t>Improved </a:t>
            </a:r>
            <a:r>
              <a:rPr lang="en-US" sz="2800" dirty="0"/>
              <a:t>Drought Early Warning and </a:t>
            </a:r>
            <a:r>
              <a:rPr lang="en-US" sz="2800" dirty="0" smtClean="0"/>
              <a:t>Forecasting</a:t>
            </a:r>
            <a:endParaRPr lang="en-US" sz="28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476672"/>
            <a:ext cx="655272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GB" sz="3600" dirty="0" smtClean="0"/>
              <a:t>Collaborative research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518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604</Words>
  <Application>Microsoft Office PowerPoint</Application>
  <PresentationFormat>On-screen Show (4:3)</PresentationFormat>
  <Paragraphs>145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Who are we?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Trainings</vt:lpstr>
      <vt:lpstr>PowerPoint Presentation</vt:lpstr>
      <vt:lpstr>PowerPoint Presentation</vt:lpstr>
      <vt:lpstr>PowerPoint Presentation</vt:lpstr>
      <vt:lpstr>Limpopo BDC</vt:lpstr>
      <vt:lpstr>PowerPoint Presentation</vt:lpstr>
      <vt:lpstr>Capacity building-CPWF</vt:lpstr>
      <vt:lpstr>PowerPoint Presentation</vt:lpstr>
      <vt:lpstr>New cases- LM1</vt:lpstr>
      <vt:lpstr>Approach</vt:lpstr>
      <vt:lpstr>Results: Final number of characterised small reservoirs</vt:lpstr>
      <vt:lpstr>Funded by</vt:lpstr>
      <vt:lpstr>Conclusion and way forward</vt:lpstr>
      <vt:lpstr>PowerPoint Presentation</vt:lpstr>
    </vt:vector>
  </TitlesOfParts>
  <Company>ProconFischer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Jean-Marie</dc:creator>
  <cp:lastModifiedBy>Jean-Marie</cp:lastModifiedBy>
  <cp:revision>172</cp:revision>
  <dcterms:created xsi:type="dcterms:W3CDTF">2007-03-01T10:18:55Z</dcterms:created>
  <dcterms:modified xsi:type="dcterms:W3CDTF">2011-11-21T20:58:49Z</dcterms:modified>
</cp:coreProperties>
</file>